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95" r:id="rId2"/>
    <p:sldId id="402" r:id="rId3"/>
    <p:sldId id="281" r:id="rId4"/>
    <p:sldId id="291" r:id="rId5"/>
    <p:sldId id="292" r:id="rId6"/>
    <p:sldId id="260" r:id="rId7"/>
    <p:sldId id="401" r:id="rId8"/>
    <p:sldId id="333" r:id="rId9"/>
    <p:sldId id="332" r:id="rId10"/>
    <p:sldId id="404" r:id="rId11"/>
    <p:sldId id="284" r:id="rId12"/>
    <p:sldId id="403" r:id="rId13"/>
    <p:sldId id="405" r:id="rId14"/>
    <p:sldId id="386" r:id="rId15"/>
    <p:sldId id="387" r:id="rId16"/>
    <p:sldId id="394" r:id="rId17"/>
    <p:sldId id="407" r:id="rId18"/>
    <p:sldId id="411" r:id="rId19"/>
    <p:sldId id="408" r:id="rId20"/>
    <p:sldId id="409" r:id="rId21"/>
    <p:sldId id="410" r:id="rId22"/>
    <p:sldId id="412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35E"/>
    <a:srgbClr val="C5D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83159"/>
  </p:normalViewPr>
  <p:slideViewPr>
    <p:cSldViewPr snapToGrid="0" snapToObjects="1">
      <p:cViewPr varScale="1">
        <p:scale>
          <a:sx n="148" d="100"/>
          <a:sy n="148" d="100"/>
        </p:scale>
        <p:origin x="1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4A932-E40C-8948-831D-7662E2A1C442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B931-B539-7E40-A063-FD19B0EE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8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9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defRPr sz="1800"/>
            </a:pPr>
            <a:endParaRPr lang="en-US" sz="1200" baseline="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886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6" name="Shape 3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10000"/>
              </a:lnSpc>
              <a:spcBef>
                <a:spcPts val="2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983135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49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46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3315414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2148598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1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58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8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23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5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2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99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91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7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pPr>
            <a:endParaRPr dirty="0">
              <a:latin typeface="Gibson"/>
              <a:ea typeface="Gibson"/>
              <a:cs typeface="Gibson"/>
              <a:sym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268476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E1FD-4FD1-2946-9CA7-EA5DDBE2CA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BE1FD-4FD1-2946-9CA7-EA5DDBE2CA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5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9F40-3517-ED47-8FDF-4B3AAD082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B931-B539-7E40-A063-FD19B0EE14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2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defRPr sz="1800"/>
            </a:pPr>
            <a:endParaRPr lang="en-US" sz="1200" baseline="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364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buSzPct val="100000"/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3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8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0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6251298" y="6356350"/>
            <a:ext cx="301904" cy="2888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E3D06B-639A-7942-9AC9-CB31280FE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12819"/>
            <a:ext cx="4468812" cy="42593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1F355A"/>
              </a:buClr>
              <a:buNone/>
              <a:defRPr/>
            </a:lvl1pPr>
          </a:lstStyle>
          <a:p>
            <a:pPr marL="0" indent="0">
              <a:buClr>
                <a:srgbClr val="1F355A"/>
              </a:buClr>
              <a:buNone/>
            </a:pPr>
            <a:r>
              <a:rPr lang="en-US" sz="2400" dirty="0">
                <a:solidFill>
                  <a:srgbClr val="1F355A"/>
                </a:solidFill>
                <a:latin typeface="Gibson Light" panose="02000000000000000000" pitchFamily="2" charset="77"/>
              </a:rPr>
              <a:t>The Center Released…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D151"/>
                </a:solidFill>
                <a:latin typeface="Gibson Light" panose="02000000000000000000" pitchFamily="2" charset="77"/>
              </a:rPr>
              <a:t>Tag Thoughtfully….</a:t>
            </a:r>
          </a:p>
          <a:p>
            <a:pPr>
              <a:buClr>
                <a:srgbClr val="C5D15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5D151"/>
              </a:solidFill>
              <a:latin typeface="Gibson Light" panose="02000000000000000000" pitchFamily="2" charset="77"/>
            </a:endParaRP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8C063D1B-0FE3-C041-887A-80B372FEE56C}"/>
              </a:ext>
            </a:extLst>
          </p:cNvPr>
          <p:cNvSpPr txBox="1">
            <a:spLocks/>
          </p:cNvSpPr>
          <p:nvPr userDrawn="1"/>
        </p:nvSpPr>
        <p:spPr>
          <a:xfrm>
            <a:off x="6242864" y="6356352"/>
            <a:ext cx="310338" cy="30777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fld id="{86CB4B4D-7CA3-9044-876B-883B54F8677D}" type="slidenum">
              <a:rPr lang="en-US" sz="1400" smtClean="0"/>
              <a:pPr/>
              <a:t>‹#›</a:t>
            </a:fld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678A2E-175C-AE42-9940-A80078AFAD6F}"/>
              </a:ext>
            </a:extLst>
          </p:cNvPr>
          <p:cNvSpPr/>
          <p:nvPr userDrawn="1"/>
        </p:nvSpPr>
        <p:spPr>
          <a:xfrm>
            <a:off x="-228600" y="2"/>
            <a:ext cx="11558588" cy="461661"/>
          </a:xfrm>
          <a:prstGeom prst="rect">
            <a:avLst/>
          </a:prstGeom>
          <a:solidFill>
            <a:srgbClr val="EDEFE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77E5F9-6E44-5848-A94F-6CF11E0788ED}"/>
              </a:ext>
            </a:extLst>
          </p:cNvPr>
          <p:cNvSpPr txBox="1">
            <a:spLocks/>
          </p:cNvSpPr>
          <p:nvPr userDrawn="1"/>
        </p:nvSpPr>
        <p:spPr>
          <a:xfrm>
            <a:off x="685801" y="482397"/>
            <a:ext cx="7769225" cy="7286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r>
              <a:rPr lang="en-US" sz="5400" dirty="0">
                <a:solidFill>
                  <a:srgbClr val="C5D152"/>
                </a:solidFill>
                <a:latin typeface="Gibson Light" panose="02000000000000000000" pitchFamily="2" charset="77"/>
              </a:rPr>
              <a:t>SOCIAL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CF4942-5B49-6D4D-AC77-6F4B3C594B7D}"/>
              </a:ext>
            </a:extLst>
          </p:cNvPr>
          <p:cNvSpPr txBox="1">
            <a:spLocks/>
          </p:cNvSpPr>
          <p:nvPr userDrawn="1"/>
        </p:nvSpPr>
        <p:spPr>
          <a:xfrm>
            <a:off x="685801" y="1025316"/>
            <a:ext cx="7769225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r>
              <a:rPr lang="en-US" sz="2800" b="0" dirty="0">
                <a:solidFill>
                  <a:srgbClr val="1F355A"/>
                </a:solidFill>
                <a:latin typeface="Gibson" panose="02000000000000000000" pitchFamily="2" charset="77"/>
              </a:rPr>
              <a:t>&amp; LEAVE NO TRACE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B5A334-0C3E-6847-AF6C-F01882441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2"/>
          <a:stretch/>
        </p:blipFill>
        <p:spPr>
          <a:xfrm>
            <a:off x="-1588" y="6072188"/>
            <a:ext cx="9144000" cy="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791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3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5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9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6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7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7A3-75F3-BD42-BBED-C27074949720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F09F-5B1D-5D48-B77B-B1633A846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5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30.gif"/><Relationship Id="rId3" Type="http://schemas.openxmlformats.org/officeDocument/2006/relationships/image" Target="../media/image18.jpeg"/><Relationship Id="rId21" Type="http://schemas.openxmlformats.org/officeDocument/2006/relationships/image" Target="../media/image33.jpeg"/><Relationship Id="rId7" Type="http://schemas.microsoft.com/office/2007/relationships/hdphoto" Target="../media/hdphoto2.wdp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microsoft.com/office/2007/relationships/hdphoto" Target="../media/hdphoto3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FEAB0-F420-AA4B-BA0F-8F309DEBA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5" t="542" r="9098" b="1042"/>
          <a:stretch/>
        </p:blipFill>
        <p:spPr>
          <a:xfrm>
            <a:off x="1" y="276446"/>
            <a:ext cx="9144000" cy="62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963562898_357a5d8532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1" y="9726"/>
            <a:ext cx="9144001" cy="6858000"/>
          </a:xfrm>
          <a:prstGeom prst="rect">
            <a:avLst/>
          </a:prstGeom>
          <a:solidFill>
            <a:srgbClr val="000000">
              <a:alpha val="28053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marL="342900" indent="-342900">
              <a:buFont typeface="Arial" charset="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4265C-956C-D04F-9749-FF63E2AA1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92" y="443059"/>
            <a:ext cx="7089416" cy="61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BEEFDB41-AECC-E34F-9E93-0DE91DAB0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142483" y="106908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Online and Digital 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5287525" y="472857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LEARNING</a:t>
            </a:r>
          </a:p>
        </p:txBody>
      </p:sp>
      <p:pic>
        <p:nvPicPr>
          <p:cNvPr id="2" name="Screen Recording 2020-11-13 at 8.41.48 PM" descr="Screen Recording 2020-11-13 at 8.41.48 PM">
            <a:hlinkClick r:id="" action="ppaction://media"/>
            <a:extLst>
              <a:ext uri="{FF2B5EF4-FFF2-40B4-BE49-F238E27FC236}">
                <a16:creationId xmlns:a16="http://schemas.microsoft.com/office/drawing/2014/main" id="{4C693375-B796-AF44-96D8-A7993DC3EE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74.18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394" y="1754826"/>
            <a:ext cx="7777212" cy="45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142483" y="106908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Online and Digital 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5287525" y="472857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3A9DB-458A-DB4C-81CF-CA67CF88A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908" y="1863377"/>
            <a:ext cx="6006184" cy="45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9ACBE-8FE4-7F44-A47C-F9562A9C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5"/>
            <a:ext cx="9144000" cy="7199690"/>
          </a:xfrm>
          <a:prstGeom prst="rect">
            <a:avLst/>
          </a:prstGeom>
        </p:spPr>
      </p:pic>
      <p:sp>
        <p:nvSpPr>
          <p:cNvPr id="4" name="Google Shape;370;p51">
            <a:extLst>
              <a:ext uri="{FF2B5EF4-FFF2-40B4-BE49-F238E27FC236}">
                <a16:creationId xmlns:a16="http://schemas.microsoft.com/office/drawing/2014/main" id="{588B4334-65FF-3841-86D5-2F462FF7C929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SOCIAL MEDIA + STEWARDSHIP</a:t>
            </a:r>
          </a:p>
        </p:txBody>
      </p:sp>
      <p:sp>
        <p:nvSpPr>
          <p:cNvPr id="5" name="Google Shape;371;p51">
            <a:extLst>
              <a:ext uri="{FF2B5EF4-FFF2-40B4-BE49-F238E27FC236}">
                <a16:creationId xmlns:a16="http://schemas.microsoft.com/office/drawing/2014/main" id="{51D35BEA-12A2-934B-94EC-19A7A7799D77}"/>
              </a:ext>
            </a:extLst>
          </p:cNvPr>
          <p:cNvSpPr txBox="1">
            <a:spLocks/>
          </p:cNvSpPr>
          <p:nvPr/>
        </p:nvSpPr>
        <p:spPr>
          <a:xfrm>
            <a:off x="5002098" y="1943621"/>
            <a:ext cx="3740400" cy="458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Engaging and new way to learn about Leave No Trace</a:t>
            </a:r>
          </a:p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Technology is an under utilized education mechanism for reaching teenagers</a:t>
            </a:r>
          </a:p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Educator resource to facilitate activities</a:t>
            </a:r>
            <a:endParaRPr lang="en-US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>
              <a:spcBef>
                <a:spcPts val="800"/>
              </a:spcBef>
              <a:buClr>
                <a:srgbClr val="86D1D8"/>
              </a:buClr>
              <a:buSzPts val="1100"/>
            </a:pPr>
            <a:endParaRPr lang="en-US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285750" indent="-285750">
              <a:spcBef>
                <a:spcPts val="800"/>
              </a:spcBef>
              <a:buClr>
                <a:srgbClr val="86D1D8"/>
              </a:buClr>
              <a:buSzPts val="1100"/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lt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E422F-ECC3-3442-9C58-1CD96578E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6" y="1688241"/>
            <a:ext cx="3702461" cy="4752730"/>
          </a:xfrm>
          <a:prstGeom prst="rect">
            <a:avLst/>
          </a:prstGeom>
        </p:spPr>
      </p:pic>
      <p:sp>
        <p:nvSpPr>
          <p:cNvPr id="6" name="Google Shape;370;p51">
            <a:extLst>
              <a:ext uri="{FF2B5EF4-FFF2-40B4-BE49-F238E27FC236}">
                <a16:creationId xmlns:a16="http://schemas.microsoft.com/office/drawing/2014/main" id="{074C5380-DF56-484B-87CB-1C30A3F9ED14}"/>
              </a:ext>
            </a:extLst>
          </p:cNvPr>
          <p:cNvSpPr txBox="1">
            <a:spLocks/>
          </p:cNvSpPr>
          <p:nvPr/>
        </p:nvSpPr>
        <p:spPr>
          <a:xfrm>
            <a:off x="47012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CURRICULUM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B9844F-39CE-D841-AECD-2CA42553183F}"/>
              </a:ext>
            </a:extLst>
          </p:cNvPr>
          <p:cNvSpPr/>
          <p:nvPr/>
        </p:nvSpPr>
        <p:spPr>
          <a:xfrm>
            <a:off x="983411" y="5814204"/>
            <a:ext cx="759125" cy="517585"/>
          </a:xfrm>
          <a:prstGeom prst="rect">
            <a:avLst/>
          </a:prstGeom>
          <a:solidFill>
            <a:srgbClr val="0C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9ACBE-8FE4-7F44-A47C-F9562A9C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377;p52">
            <a:extLst>
              <a:ext uri="{FF2B5EF4-FFF2-40B4-BE49-F238E27FC236}">
                <a16:creationId xmlns:a16="http://schemas.microsoft.com/office/drawing/2014/main" id="{30FEC671-0BAA-9844-9A57-D9AF3C84A7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3" y="3867818"/>
            <a:ext cx="2091299" cy="23021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b="0" dirty="0">
                <a:solidFill>
                  <a:schemeClr val="bg1"/>
                </a:solidFill>
                <a:latin typeface="Gibson" panose="02000000000000000000" pitchFamily="2" charset="77"/>
              </a:rPr>
              <a:t>Library of curated articles and media that explore the </a:t>
            </a:r>
            <a:r>
              <a:rPr lang="en-US" b="0" dirty="0">
                <a:solidFill>
                  <a:schemeClr val="bg1"/>
                </a:solidFill>
                <a:latin typeface="Gibson" panose="02000000000000000000" pitchFamily="2" charset="77"/>
              </a:rPr>
              <a:t>impact </a:t>
            </a:r>
            <a:r>
              <a:rPr lang="en" b="0" dirty="0">
                <a:solidFill>
                  <a:schemeClr val="bg1"/>
                </a:solidFill>
                <a:latin typeface="Gibson" panose="02000000000000000000" pitchFamily="2" charset="77"/>
              </a:rPr>
              <a:t>issue</a:t>
            </a:r>
            <a:r>
              <a:rPr lang="en-US" b="0" dirty="0">
                <a:solidFill>
                  <a:schemeClr val="bg1"/>
                </a:solidFill>
                <a:latin typeface="Gibson" panose="02000000000000000000" pitchFamily="2" charset="77"/>
              </a:rPr>
              <a:t>s</a:t>
            </a:r>
            <a:endParaRPr b="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  <p:sp>
        <p:nvSpPr>
          <p:cNvPr id="5" name="Google Shape;378;p52">
            <a:extLst>
              <a:ext uri="{FF2B5EF4-FFF2-40B4-BE49-F238E27FC236}">
                <a16:creationId xmlns:a16="http://schemas.microsoft.com/office/drawing/2014/main" id="{767573E8-E74C-3743-A2F9-90B481BD3059}"/>
              </a:ext>
            </a:extLst>
          </p:cNvPr>
          <p:cNvSpPr txBox="1">
            <a:spLocks/>
          </p:cNvSpPr>
          <p:nvPr/>
        </p:nvSpPr>
        <p:spPr>
          <a:xfrm>
            <a:off x="3198376" y="3826435"/>
            <a:ext cx="256945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Gibson" panose="02000000000000000000" pitchFamily="2" charset="77"/>
              </a:rPr>
              <a:t>Activities that allow young people to interpret responsibility for the outdoors and social media context</a:t>
            </a:r>
          </a:p>
          <a:p>
            <a:pPr marL="254000" indent="-190500">
              <a:buSzPts val="1100"/>
            </a:pPr>
            <a:endParaRPr lang="en-US" sz="1100" dirty="0"/>
          </a:p>
          <a:p>
            <a:pPr marL="63500">
              <a:buSzPts val="1100"/>
            </a:pPr>
            <a:endParaRPr lang="en-US" sz="1100" dirty="0"/>
          </a:p>
        </p:txBody>
      </p:sp>
      <p:pic>
        <p:nvPicPr>
          <p:cNvPr id="6" name="Google Shape;379;p52">
            <a:extLst>
              <a:ext uri="{FF2B5EF4-FFF2-40B4-BE49-F238E27FC236}">
                <a16:creationId xmlns:a16="http://schemas.microsoft.com/office/drawing/2014/main" id="{8ED4FAC0-25F3-9B46-A908-AE867418DD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785" y="1938591"/>
            <a:ext cx="1342786" cy="153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0;p52">
            <a:extLst>
              <a:ext uri="{FF2B5EF4-FFF2-40B4-BE49-F238E27FC236}">
                <a16:creationId xmlns:a16="http://schemas.microsoft.com/office/drawing/2014/main" id="{7823445E-E272-AB4F-8583-71879A325B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7636" y="2014638"/>
            <a:ext cx="1741166" cy="14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1;p52">
            <a:extLst>
              <a:ext uri="{FF2B5EF4-FFF2-40B4-BE49-F238E27FC236}">
                <a16:creationId xmlns:a16="http://schemas.microsoft.com/office/drawing/2014/main" id="{543B3808-6E6A-F84C-990D-43E89A6CF19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3637" y="1817178"/>
            <a:ext cx="1649834" cy="16173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82;p52">
            <a:extLst>
              <a:ext uri="{FF2B5EF4-FFF2-40B4-BE49-F238E27FC236}">
                <a16:creationId xmlns:a16="http://schemas.microsoft.com/office/drawing/2014/main" id="{21D4B068-4FEE-8F49-9BCD-9275F7FF8843}"/>
              </a:ext>
            </a:extLst>
          </p:cNvPr>
          <p:cNvSpPr txBox="1"/>
          <p:nvPr/>
        </p:nvSpPr>
        <p:spPr>
          <a:xfrm>
            <a:off x="6279445" y="3796201"/>
            <a:ext cx="2569450" cy="28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200" dirty="0">
                <a:solidFill>
                  <a:schemeClr val="bg1"/>
                </a:solidFill>
                <a:latin typeface="Gibson" panose="02000000000000000000" pitchFamily="2" charset="77"/>
                <a:ea typeface="Century Gothic"/>
                <a:cs typeface="Century Gothic"/>
                <a:sym typeface="Century Gothic"/>
              </a:rPr>
              <a:t>21st Century Skills:</a:t>
            </a:r>
            <a:endParaRPr sz="2200" dirty="0">
              <a:solidFill>
                <a:schemeClr val="bg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  <a:p>
            <a:pPr marL="457200" indent="-317500">
              <a:buClr>
                <a:schemeClr val="lt1"/>
              </a:buClr>
              <a:buSzPts val="1400"/>
              <a:buFont typeface="Century Gothic"/>
              <a:buChar char="●"/>
            </a:pPr>
            <a:r>
              <a:rPr lang="en" sz="2200" dirty="0">
                <a:solidFill>
                  <a:schemeClr val="bg1"/>
                </a:solidFill>
                <a:latin typeface="Gibson" panose="02000000000000000000" pitchFamily="2" charset="77"/>
                <a:ea typeface="Century Gothic"/>
                <a:cs typeface="Century Gothic"/>
                <a:sym typeface="Century Gothic"/>
              </a:rPr>
              <a:t>critical thinking</a:t>
            </a:r>
            <a:endParaRPr sz="2200" dirty="0">
              <a:solidFill>
                <a:schemeClr val="bg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  <a:p>
            <a:pPr marL="457200" indent="-317500">
              <a:buClr>
                <a:schemeClr val="lt1"/>
              </a:buClr>
              <a:buSzPts val="1400"/>
              <a:buFont typeface="Century Gothic"/>
              <a:buChar char="●"/>
            </a:pPr>
            <a:r>
              <a:rPr lang="en" sz="2200" dirty="0">
                <a:solidFill>
                  <a:schemeClr val="bg1"/>
                </a:solidFill>
                <a:latin typeface="Gibson" panose="02000000000000000000" pitchFamily="2" charset="77"/>
                <a:ea typeface="Century Gothic"/>
                <a:cs typeface="Century Gothic"/>
                <a:sym typeface="Century Gothic"/>
              </a:rPr>
              <a:t>collaboration</a:t>
            </a:r>
            <a:endParaRPr sz="2200" dirty="0">
              <a:solidFill>
                <a:schemeClr val="bg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  <a:p>
            <a:pPr marL="457200" indent="-317500">
              <a:buClr>
                <a:schemeClr val="lt1"/>
              </a:buClr>
              <a:buSzPts val="1400"/>
              <a:buFont typeface="Century Gothic"/>
              <a:buChar char="●"/>
            </a:pPr>
            <a:r>
              <a:rPr lang="en" sz="2200" dirty="0">
                <a:solidFill>
                  <a:schemeClr val="bg1"/>
                </a:solidFill>
                <a:latin typeface="Gibson" panose="02000000000000000000" pitchFamily="2" charset="77"/>
                <a:ea typeface="Century Gothic"/>
                <a:cs typeface="Century Gothic"/>
                <a:sym typeface="Century Gothic"/>
              </a:rPr>
              <a:t>creativity and imagination</a:t>
            </a:r>
            <a:endParaRPr sz="2200" dirty="0">
              <a:solidFill>
                <a:schemeClr val="bg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  <a:p>
            <a:pPr marL="457200" indent="-317500">
              <a:buClr>
                <a:schemeClr val="lt1"/>
              </a:buClr>
              <a:buSzPts val="1400"/>
              <a:buFont typeface="Century Gothic"/>
              <a:buChar char="●"/>
            </a:pPr>
            <a:r>
              <a:rPr lang="en" sz="2200" dirty="0">
                <a:solidFill>
                  <a:schemeClr val="bg1"/>
                </a:solidFill>
                <a:latin typeface="Gibson" panose="02000000000000000000" pitchFamily="2" charset="77"/>
                <a:ea typeface="Century Gothic"/>
                <a:cs typeface="Century Gothic"/>
                <a:sym typeface="Century Gothic"/>
              </a:rPr>
              <a:t>accessing and analyzing information</a:t>
            </a:r>
            <a:endParaRPr sz="2200" dirty="0">
              <a:solidFill>
                <a:schemeClr val="bg1"/>
              </a:solidFill>
              <a:latin typeface="Gibson" panose="02000000000000000000" pitchFamily="2" charset="77"/>
              <a:ea typeface="Century Gothic"/>
              <a:cs typeface="Century Gothic"/>
              <a:sym typeface="Century Gothic"/>
            </a:endParaRPr>
          </a:p>
          <a:p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70;p51">
            <a:extLst>
              <a:ext uri="{FF2B5EF4-FFF2-40B4-BE49-F238E27FC236}">
                <a16:creationId xmlns:a16="http://schemas.microsoft.com/office/drawing/2014/main" id="{93507008-D2B9-E740-93DF-AC2E644BE8D0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SOCIAL MEDIA + STEWARDSHIP</a:t>
            </a:r>
          </a:p>
        </p:txBody>
      </p:sp>
      <p:sp>
        <p:nvSpPr>
          <p:cNvPr id="12" name="Google Shape;370;p51">
            <a:extLst>
              <a:ext uri="{FF2B5EF4-FFF2-40B4-BE49-F238E27FC236}">
                <a16:creationId xmlns:a16="http://schemas.microsoft.com/office/drawing/2014/main" id="{674D16C1-9E9E-F747-93AB-858724C5BD44}"/>
              </a:ext>
            </a:extLst>
          </p:cNvPr>
          <p:cNvSpPr txBox="1">
            <a:spLocks/>
          </p:cNvSpPr>
          <p:nvPr/>
        </p:nvSpPr>
        <p:spPr>
          <a:xfrm>
            <a:off x="47012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21048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LEGO + LEAVE NO TRACE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CURRICULUM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7FFA34-2820-EC4D-8204-9825DA6D3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709" y="1758755"/>
            <a:ext cx="3788915" cy="4919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A9B4B4-23C8-AE4B-9DC5-EBB9DAA63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4" y="1758755"/>
            <a:ext cx="3788915" cy="49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YOUTH PROGRAM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ACCREDITATION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8DDEC3-A56A-4542-9AF2-AE49820CBA1A}"/>
              </a:ext>
            </a:extLst>
          </p:cNvPr>
          <p:cNvSpPr txBox="1"/>
          <p:nvPr/>
        </p:nvSpPr>
        <p:spPr>
          <a:xfrm>
            <a:off x="975781" y="3076501"/>
            <a:ext cx="7053542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The Leave No Trace Youth Program Accreditation™</a:t>
            </a:r>
          </a:p>
        </p:txBody>
      </p:sp>
    </p:spTree>
    <p:extLst>
      <p:ext uri="{BB962C8B-B14F-4D97-AF65-F5344CB8AC3E}">
        <p14:creationId xmlns:p14="http://schemas.microsoft.com/office/powerpoint/2010/main" val="21340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YOUTH PROGRAM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ACCREDITATION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4A134-37EE-104A-A689-C171369F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91" y="2326515"/>
            <a:ext cx="8659417" cy="2886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AC402D-ADC0-5342-8884-794461650C2A}"/>
              </a:ext>
            </a:extLst>
          </p:cNvPr>
          <p:cNvSpPr txBox="1"/>
          <p:nvPr/>
        </p:nvSpPr>
        <p:spPr>
          <a:xfrm>
            <a:off x="613763" y="6366461"/>
            <a:ext cx="821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 err="1">
                <a:solidFill>
                  <a:schemeClr val="bg1"/>
                </a:solidFill>
                <a:latin typeface="Gibson Light" panose="02000000000000000000" pitchFamily="2" charset="77"/>
              </a:rPr>
              <a:t>www.LNT.org</a:t>
            </a:r>
            <a:r>
              <a:rPr lang="en-US" sz="1600" b="1" spc="300" dirty="0">
                <a:solidFill>
                  <a:schemeClr val="bg1"/>
                </a:solidFill>
                <a:latin typeface="Gibson Light" panose="02000000000000000000" pitchFamily="2" charset="77"/>
              </a:rPr>
              <a:t>/accreditation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83DAB6-FAB6-4D45-834A-360389548833}"/>
              </a:ext>
            </a:extLst>
          </p:cNvPr>
          <p:cNvSpPr/>
          <p:nvPr/>
        </p:nvSpPr>
        <p:spPr>
          <a:xfrm>
            <a:off x="3890513" y="4244196"/>
            <a:ext cx="1380227" cy="8885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YOUTH PROGRAM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ACCREDITATION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3A992-37D9-4347-BF16-E62BBEA86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2078442"/>
            <a:ext cx="8724900" cy="341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126F7-6AEC-8948-86E6-302D8E84296F}"/>
              </a:ext>
            </a:extLst>
          </p:cNvPr>
          <p:cNvSpPr txBox="1"/>
          <p:nvPr/>
        </p:nvSpPr>
        <p:spPr>
          <a:xfrm>
            <a:off x="613763" y="6366461"/>
            <a:ext cx="821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 err="1">
                <a:solidFill>
                  <a:schemeClr val="bg1"/>
                </a:solidFill>
                <a:latin typeface="Gibson Light" panose="02000000000000000000" pitchFamily="2" charset="77"/>
              </a:rPr>
              <a:t>www.LNT.org</a:t>
            </a:r>
            <a:r>
              <a:rPr lang="en-US" sz="1600" b="1" spc="300" dirty="0">
                <a:solidFill>
                  <a:schemeClr val="bg1"/>
                </a:solidFill>
                <a:latin typeface="Gibson Light" panose="02000000000000000000" pitchFamily="2" charset="77"/>
              </a:rPr>
              <a:t>/accreditation</a:t>
            </a:r>
          </a:p>
        </p:txBody>
      </p:sp>
    </p:spTree>
    <p:extLst>
      <p:ext uri="{BB962C8B-B14F-4D97-AF65-F5344CB8AC3E}">
        <p14:creationId xmlns:p14="http://schemas.microsoft.com/office/powerpoint/2010/main" val="35139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3859" y="-217025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138" y="2"/>
            <a:ext cx="50479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7C962A"/>
                </a:solidFill>
                <a:latin typeface="Gibson"/>
                <a:cs typeface="Gibson"/>
              </a:rPr>
              <a:t>Youth Education</a:t>
            </a:r>
            <a:endParaRPr lang="en-US" sz="4500" dirty="0">
              <a:solidFill>
                <a:srgbClr val="7C962A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42" y="421065"/>
            <a:ext cx="88637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bson"/>
              </a:rPr>
              <a:t>Curriculum &amp; Resources</a:t>
            </a:r>
            <a:endParaRPr lang="en-US" sz="6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EC867-551D-884F-8321-8379A106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04" y="1846471"/>
            <a:ext cx="1706545" cy="2596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7F94C-DF08-AD40-961D-A8F82917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7992" y="2099718"/>
            <a:ext cx="1185295" cy="1493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C1CC9-EFA4-E744-8AFA-FB0320B1F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227" y="1482894"/>
            <a:ext cx="3558235" cy="30604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D2D87C-ADA6-0349-AC1B-6B54B102E268}"/>
              </a:ext>
            </a:extLst>
          </p:cNvPr>
          <p:cNvGrpSpPr/>
          <p:nvPr/>
        </p:nvGrpSpPr>
        <p:grpSpPr>
          <a:xfrm>
            <a:off x="3355822" y="4969036"/>
            <a:ext cx="1274389" cy="1649208"/>
            <a:chOff x="13943676" y="1571356"/>
            <a:chExt cx="529936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A87AA1-C706-3F45-9399-9E22FCAC674F}"/>
                </a:ext>
              </a:extLst>
            </p:cNvPr>
            <p:cNvSpPr/>
            <p:nvPr/>
          </p:nvSpPr>
          <p:spPr>
            <a:xfrm>
              <a:off x="13943676" y="2450009"/>
              <a:ext cx="5299364" cy="4528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060A86-7257-9D4B-A208-38C1BE0E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43676" y="1571356"/>
              <a:ext cx="5299364" cy="68580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72F32C0-F4EF-2747-A442-FDD2DBE91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44" y="4963792"/>
            <a:ext cx="1274388" cy="1635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D75C70-CA38-BE48-BD09-40BB050F0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41" y="4936877"/>
            <a:ext cx="1262879" cy="163589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B10C8D9-16FB-854E-97A5-A29FA964961F}"/>
              </a:ext>
            </a:extLst>
          </p:cNvPr>
          <p:cNvGrpSpPr/>
          <p:nvPr/>
        </p:nvGrpSpPr>
        <p:grpSpPr>
          <a:xfrm>
            <a:off x="6519381" y="4936877"/>
            <a:ext cx="2414252" cy="1679190"/>
            <a:chOff x="-3862737" y="2269402"/>
            <a:chExt cx="4856999" cy="33782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4E08C5-26A6-154C-86A7-AD17A5EE1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2167"/>
            <a:stretch/>
          </p:blipFill>
          <p:spPr>
            <a:xfrm>
              <a:off x="-3862737" y="2269402"/>
              <a:ext cx="1204881" cy="33782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A532F8-DC7B-6C44-8B04-154BB6364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46"/>
            <a:stretch/>
          </p:blipFill>
          <p:spPr>
            <a:xfrm>
              <a:off x="-2657856" y="2269402"/>
              <a:ext cx="3652118" cy="33782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18C3CC-BBD0-9349-A51C-0FA49ADFF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601" y="4974277"/>
            <a:ext cx="1274390" cy="1649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E1F70F-71E9-6346-BB79-61D758EA3C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5883" y="2122055"/>
            <a:ext cx="3086641" cy="18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YOUTH PROGRAM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ACCREDITATION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6DB57-3C2A-FD44-9095-B42D5BCC156A}"/>
              </a:ext>
            </a:extLst>
          </p:cNvPr>
          <p:cNvSpPr txBox="1"/>
          <p:nvPr/>
        </p:nvSpPr>
        <p:spPr>
          <a:xfrm>
            <a:off x="3249321" y="3048131"/>
            <a:ext cx="1939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PD-101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PD-104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PD-107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RP-252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RP-253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RP-460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PS-211 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SQ-412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SQ-410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C669-47AD-244B-84F7-0D50F9904039}"/>
              </a:ext>
            </a:extLst>
          </p:cNvPr>
          <p:cNvSpPr txBox="1"/>
          <p:nvPr/>
        </p:nvSpPr>
        <p:spPr>
          <a:xfrm>
            <a:off x="5188421" y="3044859"/>
            <a:ext cx="8165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General Program Design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Venturing / Sea Scout Program Design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Outdoor Ethics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Nature Trail or Exhibit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Outdoor Ethics Training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Trek Staff Outdoor Ethics Training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Nature and Conservation Programs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Other Program Staff Qualifications</a:t>
            </a:r>
          </a:p>
          <a:p>
            <a:r>
              <a:rPr lang="en-US" sz="1600" dirty="0">
                <a:solidFill>
                  <a:schemeClr val="bg1"/>
                </a:solidFill>
                <a:latin typeface="Gibson" panose="02000000000000000000" pitchFamily="2" charset="77"/>
              </a:rPr>
              <a:t>Trek Leadership and Staff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C9E4F-869E-7149-AF0A-5B4BCEABA867}"/>
              </a:ext>
            </a:extLst>
          </p:cNvPr>
          <p:cNvSpPr txBox="1"/>
          <p:nvPr/>
        </p:nvSpPr>
        <p:spPr>
          <a:xfrm>
            <a:off x="271462" y="2081851"/>
            <a:ext cx="821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pc="300" dirty="0">
                <a:solidFill>
                  <a:schemeClr val="bg1"/>
                </a:solidFill>
                <a:latin typeface="Gibson Light" panose="02000000000000000000" pitchFamily="2" charset="77"/>
              </a:rPr>
              <a:t>Alignment with NCAP Standards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395114-49D8-2542-A3F0-DA4103F66A1E}"/>
              </a:ext>
            </a:extLst>
          </p:cNvPr>
          <p:cNvSpPr txBox="1"/>
          <p:nvPr/>
        </p:nvSpPr>
        <p:spPr>
          <a:xfrm>
            <a:off x="613763" y="6366461"/>
            <a:ext cx="821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 err="1">
                <a:solidFill>
                  <a:schemeClr val="bg1"/>
                </a:solidFill>
                <a:latin typeface="Gibson Light" panose="02000000000000000000" pitchFamily="2" charset="77"/>
              </a:rPr>
              <a:t>www.LNT.org</a:t>
            </a:r>
            <a:r>
              <a:rPr lang="en-US" sz="1600" b="1" spc="300" dirty="0">
                <a:solidFill>
                  <a:schemeClr val="bg1"/>
                </a:solidFill>
                <a:latin typeface="Gibson Light" panose="02000000000000000000" pitchFamily="2" charset="77"/>
              </a:rPr>
              <a:t>/accreditation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332382-4A4B-F847-B3D8-A4B216F828E8}"/>
              </a:ext>
            </a:extLst>
          </p:cNvPr>
          <p:cNvCxnSpPr/>
          <p:nvPr/>
        </p:nvCxnSpPr>
        <p:spPr>
          <a:xfrm>
            <a:off x="4121449" y="2953491"/>
            <a:ext cx="0" cy="2585323"/>
          </a:xfrm>
          <a:prstGeom prst="line">
            <a:avLst/>
          </a:prstGeom>
          <a:ln w="38100">
            <a:solidFill>
              <a:srgbClr val="C5D1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B1A752-5D30-CC4D-8135-03E1384E2545}"/>
              </a:ext>
            </a:extLst>
          </p:cNvPr>
          <p:cNvSpPr txBox="1"/>
          <p:nvPr/>
        </p:nvSpPr>
        <p:spPr>
          <a:xfrm>
            <a:off x="257348" y="3462514"/>
            <a:ext cx="3558234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The Leave No Trace Youth Program Accreditation™</a:t>
            </a:r>
          </a:p>
        </p:txBody>
      </p:sp>
    </p:spTree>
    <p:extLst>
      <p:ext uri="{BB962C8B-B14F-4D97-AF65-F5344CB8AC3E}">
        <p14:creationId xmlns:p14="http://schemas.microsoft.com/office/powerpoint/2010/main" val="22226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93539" y="-173620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1D271C-38FA-0A4A-B9BE-DCA1AC28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5080" y="893600"/>
            <a:ext cx="4030682" cy="5213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FC8EA-D7D4-9745-922A-FC1225D4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52" y="1523255"/>
            <a:ext cx="3224895" cy="4177862"/>
          </a:xfrm>
          <a:prstGeom prst="rect">
            <a:avLst/>
          </a:prstGeom>
        </p:spPr>
      </p:pic>
      <p:sp>
        <p:nvSpPr>
          <p:cNvPr id="22" name="Google Shape;370;p51">
            <a:extLst>
              <a:ext uri="{FF2B5EF4-FFF2-40B4-BE49-F238E27FC236}">
                <a16:creationId xmlns:a16="http://schemas.microsoft.com/office/drawing/2014/main" id="{40E01502-3E33-6E48-8CF9-73CDDED8DA77}"/>
              </a:ext>
            </a:extLst>
          </p:cNvPr>
          <p:cNvSpPr txBox="1">
            <a:spLocks/>
          </p:cNvSpPr>
          <p:nvPr/>
        </p:nvSpPr>
        <p:spPr>
          <a:xfrm>
            <a:off x="484583" y="10673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dirty="0">
                <a:solidFill>
                  <a:srgbClr val="C5D151"/>
                </a:solidFill>
                <a:latin typeface="Gibson Light" panose="02000000000000000000" pitchFamily="2" charset="77"/>
              </a:rPr>
              <a:t>YOUTH PROGRAM</a:t>
            </a:r>
          </a:p>
        </p:txBody>
      </p:sp>
      <p:sp>
        <p:nvSpPr>
          <p:cNvPr id="23" name="Google Shape;370;p51">
            <a:extLst>
              <a:ext uri="{FF2B5EF4-FFF2-40B4-BE49-F238E27FC236}">
                <a16:creationId xmlns:a16="http://schemas.microsoft.com/office/drawing/2014/main" id="{311806E1-A6FB-384A-A03F-D8558E2F061E}"/>
              </a:ext>
            </a:extLst>
          </p:cNvPr>
          <p:cNvSpPr txBox="1">
            <a:spLocks/>
          </p:cNvSpPr>
          <p:nvPr/>
        </p:nvSpPr>
        <p:spPr>
          <a:xfrm>
            <a:off x="1445488" y="491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078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5600" dirty="0">
                <a:solidFill>
                  <a:schemeClr val="bg1"/>
                </a:solidFill>
                <a:latin typeface="Gibson Light" panose="02000000000000000000" pitchFamily="2" charset="77"/>
              </a:rPr>
              <a:t>ACCREDITATION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39561-1A2D-0C43-A114-6BA2E5131B7B}"/>
              </a:ext>
            </a:extLst>
          </p:cNvPr>
          <p:cNvSpPr txBox="1"/>
          <p:nvPr/>
        </p:nvSpPr>
        <p:spPr>
          <a:xfrm>
            <a:off x="3849622" y="2659122"/>
            <a:ext cx="15098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Council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4EA25-D4F0-8646-9C6A-B749578B489A}"/>
              </a:ext>
            </a:extLst>
          </p:cNvPr>
          <p:cNvSpPr txBox="1"/>
          <p:nvPr/>
        </p:nvSpPr>
        <p:spPr>
          <a:xfrm>
            <a:off x="985370" y="4967571"/>
            <a:ext cx="1743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Day Camp  #1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E2354-108D-114F-92E2-0E985B5A3837}"/>
              </a:ext>
            </a:extLst>
          </p:cNvPr>
          <p:cNvSpPr txBox="1"/>
          <p:nvPr/>
        </p:nvSpPr>
        <p:spPr>
          <a:xfrm>
            <a:off x="6343362" y="4967571"/>
            <a:ext cx="1743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Overnight Camp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25A705-9AA0-5045-B4E2-4C198C0745DC}"/>
              </a:ext>
            </a:extLst>
          </p:cNvPr>
          <p:cNvSpPr txBox="1"/>
          <p:nvPr/>
        </p:nvSpPr>
        <p:spPr>
          <a:xfrm>
            <a:off x="3664366" y="4967571"/>
            <a:ext cx="1743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Day Camp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#2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DBAE0C-1DE6-924A-A0A0-533E8F97F984}"/>
              </a:ext>
            </a:extLst>
          </p:cNvPr>
          <p:cNvSpPr/>
          <p:nvPr/>
        </p:nvSpPr>
        <p:spPr>
          <a:xfrm>
            <a:off x="3276524" y="2254874"/>
            <a:ext cx="2400300" cy="135731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813D1A-40D8-234A-9215-4213D3AB97C4}"/>
              </a:ext>
            </a:extLst>
          </p:cNvPr>
          <p:cNvSpPr/>
          <p:nvPr/>
        </p:nvSpPr>
        <p:spPr>
          <a:xfrm>
            <a:off x="842963" y="4910419"/>
            <a:ext cx="2071687" cy="10331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042D13-91B2-5945-AECA-FAA181162E5F}"/>
              </a:ext>
            </a:extLst>
          </p:cNvPr>
          <p:cNvSpPr/>
          <p:nvPr/>
        </p:nvSpPr>
        <p:spPr>
          <a:xfrm>
            <a:off x="3500134" y="4897257"/>
            <a:ext cx="2071687" cy="10331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72435B-10C0-C94D-A38E-49C9FAD18056}"/>
              </a:ext>
            </a:extLst>
          </p:cNvPr>
          <p:cNvSpPr/>
          <p:nvPr/>
        </p:nvSpPr>
        <p:spPr>
          <a:xfrm>
            <a:off x="6151682" y="4910419"/>
            <a:ext cx="2071687" cy="10331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E8BEE4-1A34-764A-B3CF-CC2EE81102D0}"/>
              </a:ext>
            </a:extLst>
          </p:cNvPr>
          <p:cNvCxnSpPr>
            <a:stCxn id="2" idx="4"/>
          </p:cNvCxnSpPr>
          <p:nvPr/>
        </p:nvCxnSpPr>
        <p:spPr>
          <a:xfrm>
            <a:off x="4476674" y="3612186"/>
            <a:ext cx="0" cy="10884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296102F-BEE1-1E46-B8F8-8CAADA747949}"/>
              </a:ext>
            </a:extLst>
          </p:cNvPr>
          <p:cNvCxnSpPr>
            <a:stCxn id="2" idx="3"/>
          </p:cNvCxnSpPr>
          <p:nvPr/>
        </p:nvCxnSpPr>
        <p:spPr>
          <a:xfrm flipH="1">
            <a:off x="2045810" y="3413412"/>
            <a:ext cx="1582230" cy="128717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03D061D-F336-6B49-99EE-5121946800B9}"/>
              </a:ext>
            </a:extLst>
          </p:cNvPr>
          <p:cNvCxnSpPr>
            <a:stCxn id="2" idx="5"/>
          </p:cNvCxnSpPr>
          <p:nvPr/>
        </p:nvCxnSpPr>
        <p:spPr>
          <a:xfrm>
            <a:off x="5325308" y="3413412"/>
            <a:ext cx="1721127" cy="128717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1E957DB-C190-7B43-BA8B-8CCB80DC3512}"/>
              </a:ext>
            </a:extLst>
          </p:cNvPr>
          <p:cNvSpPr txBox="1"/>
          <p:nvPr/>
        </p:nvSpPr>
        <p:spPr>
          <a:xfrm>
            <a:off x="613763" y="6366461"/>
            <a:ext cx="821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 err="1">
                <a:solidFill>
                  <a:schemeClr val="bg1"/>
                </a:solidFill>
                <a:latin typeface="Gibson Light" panose="02000000000000000000" pitchFamily="2" charset="77"/>
              </a:rPr>
              <a:t>www.LNT.org</a:t>
            </a:r>
            <a:r>
              <a:rPr lang="en-US" sz="1600" b="1" spc="300" dirty="0">
                <a:solidFill>
                  <a:schemeClr val="bg1"/>
                </a:solidFill>
                <a:latin typeface="Gibson Light" panose="02000000000000000000" pitchFamily="2" charset="77"/>
              </a:rPr>
              <a:t>/accreditation</a:t>
            </a:r>
          </a:p>
        </p:txBody>
      </p:sp>
    </p:spTree>
    <p:extLst>
      <p:ext uri="{BB962C8B-B14F-4D97-AF65-F5344CB8AC3E}">
        <p14:creationId xmlns:p14="http://schemas.microsoft.com/office/powerpoint/2010/main" val="2796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3859" y="-217025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138" y="2"/>
            <a:ext cx="50479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7C962A"/>
                </a:solidFill>
                <a:latin typeface="Gibson"/>
                <a:cs typeface="Gibson"/>
              </a:rPr>
              <a:t>Youth Education</a:t>
            </a:r>
            <a:endParaRPr lang="en-US" sz="4500" dirty="0">
              <a:solidFill>
                <a:srgbClr val="7C962A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42" y="421065"/>
            <a:ext cx="88637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bson"/>
              </a:rPr>
              <a:t>Curriculum &amp; Resources</a:t>
            </a:r>
            <a:endParaRPr lang="en-US" sz="6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EC867-551D-884F-8321-8379A106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04" y="1846471"/>
            <a:ext cx="1706545" cy="2596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7F94C-DF08-AD40-961D-A8F82917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7992" y="2099718"/>
            <a:ext cx="1185295" cy="1493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C1CC9-EFA4-E744-8AFA-FB0320B1F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227" y="1482894"/>
            <a:ext cx="3558235" cy="30604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D2D87C-ADA6-0349-AC1B-6B54B102E268}"/>
              </a:ext>
            </a:extLst>
          </p:cNvPr>
          <p:cNvGrpSpPr/>
          <p:nvPr/>
        </p:nvGrpSpPr>
        <p:grpSpPr>
          <a:xfrm>
            <a:off x="3355822" y="4969036"/>
            <a:ext cx="1274389" cy="1649208"/>
            <a:chOff x="13943676" y="1571356"/>
            <a:chExt cx="529936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A87AA1-C706-3F45-9399-9E22FCAC674F}"/>
                </a:ext>
              </a:extLst>
            </p:cNvPr>
            <p:cNvSpPr/>
            <p:nvPr/>
          </p:nvSpPr>
          <p:spPr>
            <a:xfrm>
              <a:off x="13943676" y="2450009"/>
              <a:ext cx="5299364" cy="4528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060A86-7257-9D4B-A208-38C1BE0E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43676" y="1571356"/>
              <a:ext cx="5299364" cy="68580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72F32C0-F4EF-2747-A442-FDD2DBE91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44" y="4963792"/>
            <a:ext cx="1274388" cy="1635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D75C70-CA38-BE48-BD09-40BB050F0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41" y="4936877"/>
            <a:ext cx="1262879" cy="163589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B10C8D9-16FB-854E-97A5-A29FA964961F}"/>
              </a:ext>
            </a:extLst>
          </p:cNvPr>
          <p:cNvGrpSpPr/>
          <p:nvPr/>
        </p:nvGrpSpPr>
        <p:grpSpPr>
          <a:xfrm>
            <a:off x="6519381" y="4936877"/>
            <a:ext cx="2414252" cy="1679190"/>
            <a:chOff x="-3862737" y="2269402"/>
            <a:chExt cx="4856999" cy="33782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4E08C5-26A6-154C-86A7-AD17A5EE1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2167"/>
            <a:stretch/>
          </p:blipFill>
          <p:spPr>
            <a:xfrm>
              <a:off x="-3862737" y="2269402"/>
              <a:ext cx="1204881" cy="33782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A532F8-DC7B-6C44-8B04-154BB6364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46"/>
            <a:stretch/>
          </p:blipFill>
          <p:spPr>
            <a:xfrm>
              <a:off x="-2657856" y="2269402"/>
              <a:ext cx="3652118" cy="33782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18C3CC-BBD0-9349-A51C-0FA49ADFF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601" y="4974277"/>
            <a:ext cx="1274390" cy="1649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7745DD-59E9-304F-BBF7-8AA1E983AFFB}"/>
              </a:ext>
            </a:extLst>
          </p:cNvPr>
          <p:cNvSpPr txBox="1"/>
          <p:nvPr/>
        </p:nvSpPr>
        <p:spPr>
          <a:xfrm>
            <a:off x="3048432" y="2389889"/>
            <a:ext cx="3558234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The Leave No Trace Youth Program Accreditation™</a:t>
            </a:r>
          </a:p>
        </p:txBody>
      </p:sp>
    </p:spTree>
    <p:extLst>
      <p:ext uri="{BB962C8B-B14F-4D97-AF65-F5344CB8AC3E}">
        <p14:creationId xmlns:p14="http://schemas.microsoft.com/office/powerpoint/2010/main" val="6435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2627A-D837-D544-8BA0-B33164E340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5800" y="1812818"/>
            <a:ext cx="7772400" cy="49530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sign on the side of a tree&#10;&#10;Description automatically generated">
            <a:extLst>
              <a:ext uri="{FF2B5EF4-FFF2-40B4-BE49-F238E27FC236}">
                <a16:creationId xmlns:a16="http://schemas.microsoft.com/office/drawing/2014/main" id="{6E3F6EAE-5598-F646-8948-DE28FB75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4655AB-EC8F-3D44-B68C-92B698C84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7769225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8A32EB9A-5E59-9D48-8EE8-90C0AE1E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-1" r="4313" b="645"/>
          <a:stretch/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5" name="Shape 324"/>
          <p:cNvSpPr/>
          <p:nvPr/>
        </p:nvSpPr>
        <p:spPr>
          <a:xfrm>
            <a:off x="-1663700" y="-665314"/>
            <a:ext cx="15719666" cy="8168377"/>
          </a:xfrm>
          <a:prstGeom prst="rect">
            <a:avLst/>
          </a:prstGeom>
          <a:solidFill>
            <a:srgbClr val="000000">
              <a:alpha val="38726"/>
            </a:srgbClr>
          </a:solidFill>
          <a:ln w="12700">
            <a:miter lim="400000"/>
          </a:ln>
          <a:effectLst>
            <a:reflection stA="49550" endPos="40000" dir="5400000" sy="-100000" algn="bl" rotWithShape="0"/>
          </a:effectLst>
        </p:spPr>
        <p:txBody>
          <a:bodyPr lIns="0" tIns="0" rIns="0" bIns="0"/>
          <a:lstStyle/>
          <a:p>
            <a:pPr lvl="0"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70480" y="492673"/>
            <a:ext cx="29184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How Do </a:t>
            </a:r>
          </a:p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Scouts Develop</a:t>
            </a:r>
          </a:p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 Values?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4974" y="369562"/>
            <a:ext cx="509517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Talk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about values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Teach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about values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Practice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&amp; </a:t>
            </a: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model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values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Celebrate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&amp; </a:t>
            </a: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recognize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values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643745" y="369562"/>
            <a:ext cx="0" cy="18158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6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-1" r="4313" b="645"/>
          <a:stretch/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5" name="Shape 324"/>
          <p:cNvSpPr/>
          <p:nvPr/>
        </p:nvSpPr>
        <p:spPr>
          <a:xfrm>
            <a:off x="-1601707" y="-409592"/>
            <a:ext cx="15719666" cy="8168377"/>
          </a:xfrm>
          <a:prstGeom prst="rect">
            <a:avLst/>
          </a:prstGeom>
          <a:solidFill>
            <a:srgbClr val="000000">
              <a:alpha val="38726"/>
            </a:srgbClr>
          </a:solidFill>
          <a:ln w="12700">
            <a:miter lim="400000"/>
          </a:ln>
          <a:effectLst>
            <a:reflection stA="49550" endPos="40000" dir="5400000" sy="-100000" algn="bl" rotWithShape="0"/>
          </a:effectLst>
        </p:spPr>
        <p:txBody>
          <a:bodyPr lIns="0" tIns="0" rIns="0" bIns="0"/>
          <a:lstStyle/>
          <a:p>
            <a:pPr lvl="0"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894972" y="369562"/>
            <a:ext cx="413017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Talk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about 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Teach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about 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Practice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&amp; </a:t>
            </a: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model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</a:t>
            </a:r>
          </a:p>
          <a:p>
            <a:pPr marL="457200" indent="-457200">
              <a:buFont typeface="Arial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Celebrate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&amp; </a:t>
            </a:r>
            <a:r>
              <a:rPr lang="en-US" sz="2800" u="sng" dirty="0">
                <a:solidFill>
                  <a:schemeClr val="bg1"/>
                </a:solidFill>
                <a:latin typeface="Gibson"/>
                <a:cs typeface="Gibson"/>
              </a:rPr>
              <a:t>recognize</a:t>
            </a:r>
            <a:r>
              <a:rPr lang="en-US" sz="2800" dirty="0">
                <a:solidFill>
                  <a:schemeClr val="bg1"/>
                </a:solidFill>
                <a:latin typeface="Gibson"/>
                <a:cs typeface="Gibson"/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643745" y="369562"/>
            <a:ext cx="0" cy="18158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72875" y="388541"/>
            <a:ext cx="265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Leave No Trace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3884" y="819337"/>
            <a:ext cx="259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Leave No Trace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60735B-5585-8545-A089-CB5CAA2C5503}"/>
              </a:ext>
            </a:extLst>
          </p:cNvPr>
          <p:cNvSpPr/>
          <p:nvPr/>
        </p:nvSpPr>
        <p:spPr>
          <a:xfrm>
            <a:off x="370480" y="492673"/>
            <a:ext cx="29184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How Do </a:t>
            </a:r>
          </a:p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Scouts Develop</a:t>
            </a:r>
          </a:p>
          <a:p>
            <a:pPr lvl="0" algn="ctr"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1"/>
                </a:solidFill>
                <a:latin typeface="Gibson"/>
                <a:cs typeface="Gibson"/>
              </a:rPr>
              <a:t> Values?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232D8-6DF5-5743-A62D-DFE8B57527C5}"/>
              </a:ext>
            </a:extLst>
          </p:cNvPr>
          <p:cNvSpPr txBox="1"/>
          <p:nvPr/>
        </p:nvSpPr>
        <p:spPr>
          <a:xfrm>
            <a:off x="7078903" y="1240780"/>
            <a:ext cx="2590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Leave No </a:t>
            </a:r>
          </a:p>
          <a:p>
            <a:r>
              <a:rPr lang="en-US" sz="2800" dirty="0">
                <a:solidFill>
                  <a:srgbClr val="92D050"/>
                </a:solidFill>
              </a:rPr>
              <a:t>           Trace</a:t>
            </a:r>
          </a:p>
        </p:txBody>
      </p:sp>
    </p:spTree>
    <p:extLst>
      <p:ext uri="{BB962C8B-B14F-4D97-AF65-F5344CB8AC3E}">
        <p14:creationId xmlns:p14="http://schemas.microsoft.com/office/powerpoint/2010/main" val="12224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54643" y="-190982"/>
            <a:ext cx="9792182" cy="73441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Dinning hall photo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b="272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3859" y="-217025"/>
            <a:ext cx="9792182" cy="729205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138" y="2"/>
            <a:ext cx="50479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7C962A"/>
                </a:solidFill>
                <a:latin typeface="Gibson"/>
                <a:cs typeface="Gibson"/>
              </a:rPr>
              <a:t>Youth Education</a:t>
            </a:r>
            <a:endParaRPr lang="en-US" sz="4500" dirty="0">
              <a:solidFill>
                <a:srgbClr val="7C962A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42" y="421065"/>
            <a:ext cx="88637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bson"/>
              </a:rPr>
              <a:t>Curriculum &amp; Resources</a:t>
            </a:r>
            <a:endParaRPr lang="en-US" sz="6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EC867-551D-884F-8321-8379A106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04" y="1846471"/>
            <a:ext cx="1706545" cy="2596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7F94C-DF08-AD40-961D-A8F82917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7992" y="2099718"/>
            <a:ext cx="1185295" cy="1493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C1CC9-EFA4-E744-8AFA-FB0320B1F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227" y="1482894"/>
            <a:ext cx="3558235" cy="30604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D2D87C-ADA6-0349-AC1B-6B54B102E268}"/>
              </a:ext>
            </a:extLst>
          </p:cNvPr>
          <p:cNvGrpSpPr/>
          <p:nvPr/>
        </p:nvGrpSpPr>
        <p:grpSpPr>
          <a:xfrm>
            <a:off x="3355822" y="4969036"/>
            <a:ext cx="1274389" cy="1649208"/>
            <a:chOff x="13943676" y="1571356"/>
            <a:chExt cx="529936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A87AA1-C706-3F45-9399-9E22FCAC674F}"/>
                </a:ext>
              </a:extLst>
            </p:cNvPr>
            <p:cNvSpPr/>
            <p:nvPr/>
          </p:nvSpPr>
          <p:spPr>
            <a:xfrm>
              <a:off x="13943676" y="2450009"/>
              <a:ext cx="5299364" cy="4528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060A86-7257-9D4B-A208-38C1BE0E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43676" y="1571356"/>
              <a:ext cx="5299364" cy="68580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72F32C0-F4EF-2747-A442-FDD2DBE91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44" y="4963792"/>
            <a:ext cx="1274388" cy="16358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D75C70-CA38-BE48-BD09-40BB050F0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41" y="4936877"/>
            <a:ext cx="1262879" cy="163589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B10C8D9-16FB-854E-97A5-A29FA964961F}"/>
              </a:ext>
            </a:extLst>
          </p:cNvPr>
          <p:cNvGrpSpPr/>
          <p:nvPr/>
        </p:nvGrpSpPr>
        <p:grpSpPr>
          <a:xfrm>
            <a:off x="6519381" y="4936877"/>
            <a:ext cx="2414252" cy="1679190"/>
            <a:chOff x="-3862737" y="2269402"/>
            <a:chExt cx="4856999" cy="33782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4E08C5-26A6-154C-86A7-AD17A5EE1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2167"/>
            <a:stretch/>
          </p:blipFill>
          <p:spPr>
            <a:xfrm>
              <a:off x="-3862737" y="2269402"/>
              <a:ext cx="1204881" cy="33782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A532F8-DC7B-6C44-8B04-154BB6364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5946"/>
            <a:stretch/>
          </p:blipFill>
          <p:spPr>
            <a:xfrm>
              <a:off x="-2657856" y="2269402"/>
              <a:ext cx="3652118" cy="33782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018C3CC-BBD0-9349-A51C-0FA49ADFF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601" y="4974277"/>
            <a:ext cx="1274390" cy="1649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EE636B-E78C-3140-A974-69FDE3904FD3}"/>
              </a:ext>
            </a:extLst>
          </p:cNvPr>
          <p:cNvSpPr txBox="1"/>
          <p:nvPr/>
        </p:nvSpPr>
        <p:spPr>
          <a:xfrm>
            <a:off x="3048432" y="2389889"/>
            <a:ext cx="3558234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The Leave No Trace Youth Program Accreditation™</a:t>
            </a:r>
          </a:p>
        </p:txBody>
      </p:sp>
    </p:spTree>
    <p:extLst>
      <p:ext uri="{BB962C8B-B14F-4D97-AF65-F5344CB8AC3E}">
        <p14:creationId xmlns:p14="http://schemas.microsoft.com/office/powerpoint/2010/main" val="2729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963562898_357a5d8532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1" y="9726"/>
            <a:ext cx="9144001" cy="6858000"/>
          </a:xfrm>
          <a:prstGeom prst="rect">
            <a:avLst/>
          </a:prstGeom>
          <a:solidFill>
            <a:srgbClr val="000000">
              <a:alpha val="28053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marL="342900" indent="-342900">
              <a:buFont typeface="Arial" charset="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26" y="1357183"/>
            <a:ext cx="3367776" cy="5124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898" y="196416"/>
            <a:ext cx="5208402" cy="784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4500" b="1" dirty="0">
                <a:solidFill>
                  <a:schemeClr val="bg1"/>
                </a:solidFill>
                <a:latin typeface="Gibson Light" panose="02000000000000000000" pitchFamily="2" charset="77"/>
                <a:ea typeface="+mj-ea"/>
                <a:cs typeface="+mj-cs"/>
                <a:sym typeface="Helvetica"/>
              </a:rPr>
              <a:t>Bigfoot’s Playbook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442" y="1733926"/>
            <a:ext cx="3774558" cy="304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marL="342900" indent="-342900" defTabSz="914400" latinLnBrk="1" hangingPunct="0"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38 Activities </a:t>
            </a:r>
          </a:p>
          <a:p>
            <a:pPr defTabSz="914400" latinLnBrk="1" hangingPunct="0"/>
            <a:endParaRPr lang="en-US" sz="3000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342900" indent="-342900" defTabSz="914400" latinLnBrk="1" hangingPunct="0"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Ages: 6 – 12+ </a:t>
            </a:r>
          </a:p>
          <a:p>
            <a:pPr defTabSz="914400" latinLnBrk="1" hangingPunct="0"/>
            <a:endParaRPr lang="en-US" sz="3000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342900" indent="-342900" defTabSz="914400" hangingPunct="0"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Easy to use with download materials</a:t>
            </a:r>
          </a:p>
          <a:p>
            <a:pPr marL="342900" indent="-342900" defTabSz="914400" hangingPunct="0">
              <a:buFont typeface="Arial" charset="0"/>
              <a:buChar char="•"/>
            </a:pPr>
            <a:endParaRPr lang="en-US" sz="3000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 marL="342900" indent="-342900" defTabSz="914400" hangingPunct="0"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Reflection and debrief</a:t>
            </a:r>
          </a:p>
        </p:txBody>
      </p:sp>
    </p:spTree>
    <p:extLst>
      <p:ext uri="{BB962C8B-B14F-4D97-AF65-F5344CB8AC3E}">
        <p14:creationId xmlns:p14="http://schemas.microsoft.com/office/powerpoint/2010/main" val="32817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079032202_847146d82b_o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3781" r="7782"/>
          <a:stretch/>
        </p:blipFill>
        <p:spPr>
          <a:xfrm>
            <a:off x="1" y="-127322"/>
            <a:ext cx="9144001" cy="7116340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-12189" y="-127321"/>
            <a:ext cx="9144001" cy="7116340"/>
          </a:xfrm>
          <a:prstGeom prst="rect">
            <a:avLst/>
          </a:prstGeom>
          <a:solidFill>
            <a:srgbClr val="000000">
              <a:alpha val="6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3" name="Picture 10" descr="Image result for cub scout tiger rank">
            <a:extLst>
              <a:ext uri="{FF2B5EF4-FFF2-40B4-BE49-F238E27FC236}">
                <a16:creationId xmlns:a16="http://schemas.microsoft.com/office/drawing/2014/main" id="{56A915B8-BD10-4640-B1AB-9ACBE4D0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17" l="1700" r="98867">
                        <a14:foregroundMark x1="6799" y1="48159" x2="6799" y2="48159"/>
                        <a14:foregroundMark x1="51841" y1="5382" x2="51841" y2="5382"/>
                        <a14:foregroundMark x1="95184" y1="49575" x2="95184" y2="49575"/>
                        <a14:foregroundMark x1="48725" y1="94051" x2="48725" y2="94051"/>
                        <a14:foregroundMark x1="50142" y1="98017" x2="50142" y2="98017"/>
                        <a14:foregroundMark x1="1700" y1="49575" x2="1700" y2="49575"/>
                        <a14:foregroundMark x1="98867" y1="49292" x2="98867" y2="49292"/>
                        <a14:foregroundMark x1="49575" y1="0" x2="49575" y2="0"/>
                        <a14:foregroundMark x1="39943" y1="51558" x2="39943" y2="51558"/>
                        <a14:foregroundMark x1="45042" y1="57507" x2="45042" y2="57507"/>
                        <a14:foregroundMark x1="50992" y1="59773" x2="50992" y2="59773"/>
                        <a14:foregroundMark x1="52408" y1="56941" x2="52408" y2="56941"/>
                        <a14:foregroundMark x1="56941" y1="56091" x2="56941" y2="56091"/>
                        <a14:foregroundMark x1="58640" y1="51558" x2="58640" y2="51558"/>
                        <a14:foregroundMark x1="62040" y1="50708" x2="62040" y2="50708"/>
                        <a14:foregroundMark x1="61473" y1="48159" x2="61473" y2="48159"/>
                        <a14:foregroundMark x1="60623" y1="37677" x2="60623" y2="37677"/>
                        <a14:foregroundMark x1="60623" y1="37677" x2="60623" y2="37677"/>
                        <a14:foregroundMark x1="58357" y1="34844" x2="58357" y2="34844"/>
                        <a14:foregroundMark x1="54108" y1="35977" x2="54108" y2="35977"/>
                        <a14:foregroundMark x1="41643" y1="38244" x2="41643" y2="38244"/>
                        <a14:foregroundMark x1="45042" y1="35411" x2="45042" y2="35411"/>
                        <a14:foregroundMark x1="42776" y1="35411" x2="42776" y2="35411"/>
                        <a14:foregroundMark x1="37960" y1="49292" x2="37960" y2="49292"/>
                        <a14:foregroundMark x1="42776" y1="52975" x2="42776" y2="52975"/>
                        <a14:foregroundMark x1="52408" y1="49292" x2="52408" y2="49292"/>
                        <a14:foregroundMark x1="47309" y1="50708" x2="47309" y2="50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37" y="316008"/>
            <a:ext cx="892643" cy="8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Related image">
            <a:extLst>
              <a:ext uri="{FF2B5EF4-FFF2-40B4-BE49-F238E27FC236}">
                <a16:creationId xmlns:a16="http://schemas.microsoft.com/office/drawing/2014/main" id="{0632FCD7-066E-43BE-A023-628D2D505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6500" l="2500" r="94000">
                        <a14:foregroundMark x1="51500" y1="8000" x2="51500" y2="8000"/>
                        <a14:foregroundMark x1="50000" y1="2500" x2="50000" y2="2500"/>
                        <a14:foregroundMark x1="94000" y1="51000" x2="94000" y2="51000"/>
                        <a14:foregroundMark x1="50000" y1="96500" x2="50000" y2="96500"/>
                        <a14:foregroundMark x1="2500" y1="49500" x2="2500" y2="49500"/>
                        <a14:foregroundMark x1="41000" y1="28000" x2="41000" y2="28000"/>
                        <a14:foregroundMark x1="37000" y1="42500" x2="37000" y2="42500"/>
                        <a14:foregroundMark x1="41500" y1="47000" x2="41500" y2="47000"/>
                        <a14:foregroundMark x1="48000" y1="50000" x2="48000" y2="50000"/>
                        <a14:foregroundMark x1="57000" y1="50000" x2="57000" y2="50000"/>
                        <a14:foregroundMark x1="61000" y1="45000" x2="61000" y2="45000"/>
                        <a14:foregroundMark x1="59500" y1="40500" x2="59500" y2="40500"/>
                        <a14:foregroundMark x1="55500" y1="40500" x2="55500" y2="40500"/>
                        <a14:foregroundMark x1="53000" y1="38500" x2="53000" y2="38500"/>
                        <a14:foregroundMark x1="51500" y1="40000" x2="51500" y2="40000"/>
                        <a14:foregroundMark x1="47000" y1="40500" x2="47000" y2="40500"/>
                        <a14:foregroundMark x1="47000" y1="43000" x2="47000" y2="43000"/>
                        <a14:foregroundMark x1="43000" y1="49000" x2="43000" y2="49000"/>
                        <a14:foregroundMark x1="42000" y1="53500" x2="42000" y2="53500"/>
                        <a14:foregroundMark x1="39000" y1="50500" x2="39000" y2="50500"/>
                        <a14:foregroundMark x1="37000" y1="48500" x2="37000" y2="48500"/>
                        <a14:foregroundMark x1="34000" y1="45500" x2="34000" y2="45500"/>
                        <a14:foregroundMark x1="38000" y1="39000" x2="38000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03" y="285017"/>
            <a:ext cx="931805" cy="93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Related image">
            <a:extLst>
              <a:ext uri="{FF2B5EF4-FFF2-40B4-BE49-F238E27FC236}">
                <a16:creationId xmlns:a16="http://schemas.microsoft.com/office/drawing/2014/main" id="{7F3C0800-9303-4606-9D0F-707BC0FE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1390074"/>
            <a:ext cx="345810" cy="4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5337341-A3F3-49A3-BA68-C5FB8CF2E076}"/>
              </a:ext>
            </a:extLst>
          </p:cNvPr>
          <p:cNvGrpSpPr/>
          <p:nvPr/>
        </p:nvGrpSpPr>
        <p:grpSpPr>
          <a:xfrm>
            <a:off x="7140932" y="1288020"/>
            <a:ext cx="633478" cy="627952"/>
            <a:chOff x="6364356" y="2461592"/>
            <a:chExt cx="993913" cy="993913"/>
          </a:xfrm>
        </p:grpSpPr>
        <p:sp>
          <p:nvSpPr>
            <p:cNvPr id="27" name="Flowchart: Decision 20">
              <a:extLst>
                <a:ext uri="{FF2B5EF4-FFF2-40B4-BE49-F238E27FC236}">
                  <a16:creationId xmlns:a16="http://schemas.microsoft.com/office/drawing/2014/main" id="{A145089A-1271-48B9-84CC-C5A3EBE114A0}"/>
                </a:ext>
              </a:extLst>
            </p:cNvPr>
            <p:cNvSpPr/>
            <p:nvPr/>
          </p:nvSpPr>
          <p:spPr>
            <a:xfrm>
              <a:off x="6400800" y="2514600"/>
              <a:ext cx="914400" cy="914400"/>
            </a:xfrm>
            <a:prstGeom prst="flowChartDecisi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" descr="Image result for webelos walkabout cub scouts">
              <a:extLst>
                <a:ext uri="{FF2B5EF4-FFF2-40B4-BE49-F238E27FC236}">
                  <a16:creationId xmlns:a16="http://schemas.microsoft.com/office/drawing/2014/main" id="{DDB8BB13-72E7-403B-84D1-C8BF5272F3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" t="5225" r="4199" b="3248"/>
            <a:stretch/>
          </p:blipFill>
          <p:spPr bwMode="auto">
            <a:xfrm>
              <a:off x="6364356" y="2461592"/>
              <a:ext cx="993913" cy="99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4" descr="Related image">
            <a:extLst>
              <a:ext uri="{FF2B5EF4-FFF2-40B4-BE49-F238E27FC236}">
                <a16:creationId xmlns:a16="http://schemas.microsoft.com/office/drawing/2014/main" id="{B2D370DF-7532-460C-A534-E742E91E1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990" r="9420" b="3532"/>
          <a:stretch/>
        </p:blipFill>
        <p:spPr bwMode="auto">
          <a:xfrm>
            <a:off x="1333021" y="1343777"/>
            <a:ext cx="360586" cy="4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backyard jungle adventure">
            <a:extLst>
              <a:ext uri="{FF2B5EF4-FFF2-40B4-BE49-F238E27FC236}">
                <a16:creationId xmlns:a16="http://schemas.microsoft.com/office/drawing/2014/main" id="{5720F537-F622-4D3F-940B-DDB90E1C8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9488"/>
          <a:stretch/>
        </p:blipFill>
        <p:spPr bwMode="auto">
          <a:xfrm>
            <a:off x="1844973" y="1343777"/>
            <a:ext cx="360704" cy="4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call of the wild, cub scouts">
            <a:extLst>
              <a:ext uri="{FF2B5EF4-FFF2-40B4-BE49-F238E27FC236}">
                <a16:creationId xmlns:a16="http://schemas.microsoft.com/office/drawing/2014/main" id="{93ABDE9B-9CD4-45ED-9D16-C192E9186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3902" r="5757" b="4533"/>
          <a:stretch/>
        </p:blipFill>
        <p:spPr bwMode="auto">
          <a:xfrm>
            <a:off x="3047623" y="1402657"/>
            <a:ext cx="359831" cy="4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Image result for paws on the path, cub scouts">
            <a:extLst>
              <a:ext uri="{FF2B5EF4-FFF2-40B4-BE49-F238E27FC236}">
                <a16:creationId xmlns:a16="http://schemas.microsoft.com/office/drawing/2014/main" id="{3A93F16B-795D-4F19-BE1E-413B2E850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t="3326" r="11143" b="3159"/>
          <a:stretch/>
        </p:blipFill>
        <p:spPr bwMode="auto">
          <a:xfrm>
            <a:off x="3524151" y="1401649"/>
            <a:ext cx="359017" cy="4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Related image">
            <a:extLst>
              <a:ext uri="{FF2B5EF4-FFF2-40B4-BE49-F238E27FC236}">
                <a16:creationId xmlns:a16="http://schemas.microsoft.com/office/drawing/2014/main" id="{9FE1AB41-1477-4BC0-AEC7-69499AAB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00" y="297589"/>
            <a:ext cx="906663" cy="9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2793" y="1386083"/>
            <a:ext cx="328035" cy="46445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2" name="Picture 41" descr="Image result for cub scout webelos rank">
            <a:extLst>
              <a:ext uri="{FF2B5EF4-FFF2-40B4-BE49-F238E27FC236}">
                <a16:creationId xmlns:a16="http://schemas.microsoft.com/office/drawing/2014/main" id="{1E50825F-16D8-46FF-B9DB-461710770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13" b="97588" l="1910" r="97186">
                        <a14:foregroundMark x1="1910" y1="49447" x2="1910" y2="49447"/>
                        <a14:foregroundMark x1="49548" y1="97588" x2="49548" y2="97588"/>
                        <a14:foregroundMark x1="97186" y1="50151" x2="97186" y2="50151"/>
                        <a14:foregroundMark x1="49749" y1="2513" x2="49749" y2="2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22" y="285019"/>
            <a:ext cx="926405" cy="9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 for spirit of the water adventure">
            <a:extLst>
              <a:ext uri="{FF2B5EF4-FFF2-40B4-BE49-F238E27FC236}">
                <a16:creationId xmlns:a16="http://schemas.microsoft.com/office/drawing/2014/main" id="{DA745DD7-B68F-47B6-98D4-ED1DA6BB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r="10232"/>
          <a:stretch/>
        </p:blipFill>
        <p:spPr bwMode="auto">
          <a:xfrm>
            <a:off x="4008997" y="1362571"/>
            <a:ext cx="358501" cy="51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760952" y="193685"/>
            <a:ext cx="0" cy="280107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/>
        </p:nvCxnSpPr>
        <p:spPr>
          <a:xfrm>
            <a:off x="4695849" y="193685"/>
            <a:ext cx="0" cy="280107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/>
          <p:cNvCxnSpPr/>
          <p:nvPr/>
        </p:nvCxnSpPr>
        <p:spPr>
          <a:xfrm>
            <a:off x="6570947" y="193685"/>
            <a:ext cx="0" cy="280107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angle 8"/>
          <p:cNvSpPr/>
          <p:nvPr/>
        </p:nvSpPr>
        <p:spPr>
          <a:xfrm>
            <a:off x="966873" y="193685"/>
            <a:ext cx="7292050" cy="1852411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66872" y="2911782"/>
            <a:ext cx="7292050" cy="1518221"/>
          </a:xfrm>
          <a:prstGeom prst="rect">
            <a:avLst/>
          </a:prstGeom>
          <a:solidFill>
            <a:srgbClr val="7C962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8258923" y="1461442"/>
            <a:ext cx="0" cy="294496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TextBox 46"/>
          <p:cNvSpPr txBox="1"/>
          <p:nvPr/>
        </p:nvSpPr>
        <p:spPr>
          <a:xfrm>
            <a:off x="1103557" y="2216550"/>
            <a:ext cx="153784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Tigers in the Wild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Backyard Jungle</a:t>
            </a:r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88756" y="2106822"/>
            <a:ext cx="1537847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Call of the Wild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Paws on the Path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Spirit of the Water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24031" y="2290793"/>
            <a:ext cx="153784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Bear Necessities</a:t>
            </a:r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90057" y="2228742"/>
            <a:ext cx="153784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Webelos 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Walkabout</a:t>
            </a:r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966873" y="2904290"/>
            <a:ext cx="729205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TextBox 58"/>
          <p:cNvSpPr txBox="1"/>
          <p:nvPr/>
        </p:nvSpPr>
        <p:spPr>
          <a:xfrm>
            <a:off x="1135501" y="3050748"/>
            <a:ext cx="1537847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Trash Timeline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Watch Your Step!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Leaf Collage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Hopscotch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Hug a Tree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38843" y="2960378"/>
            <a:ext cx="1701289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Campfire Impacts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Impacts and Wildlife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Have a Sip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Firewood Gathering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Nest Challenge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Build a Fort</a:t>
            </a: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</a:endParaRP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45980" y="3077871"/>
            <a:ext cx="153784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Okay vs No Way!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Ethics Game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Generation Game</a:t>
            </a:r>
            <a:endParaRPr lang="en-US" sz="1400" i="1" dirty="0">
              <a:solidFill>
                <a:schemeClr val="bg1"/>
              </a:solidFill>
              <a:sym typeface="Helvetica"/>
            </a:endParaRP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65600" y="3051539"/>
            <a:ext cx="153784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Surface 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Hopscotch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Durable Surface 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Mystery</a:t>
            </a:r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66873" y="4406401"/>
            <a:ext cx="729205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/>
          <p:cNvCxnSpPr/>
          <p:nvPr/>
        </p:nvCxnSpPr>
        <p:spPr>
          <a:xfrm>
            <a:off x="966873" y="1915974"/>
            <a:ext cx="0" cy="2490429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/>
          <p:nvPr/>
        </p:nvCxnSpPr>
        <p:spPr>
          <a:xfrm>
            <a:off x="2760952" y="2213227"/>
            <a:ext cx="0" cy="2193174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>
            <a:off x="4695849" y="2209641"/>
            <a:ext cx="0" cy="219676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/>
          <p:nvPr/>
        </p:nvCxnSpPr>
        <p:spPr>
          <a:xfrm>
            <a:off x="6568678" y="1863308"/>
            <a:ext cx="0" cy="2543095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Straight Connector 78"/>
          <p:cNvCxnSpPr/>
          <p:nvPr/>
        </p:nvCxnSpPr>
        <p:spPr>
          <a:xfrm>
            <a:off x="3897475" y="4905998"/>
            <a:ext cx="0" cy="1852411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2" name="Rectangle 91"/>
          <p:cNvSpPr/>
          <p:nvPr/>
        </p:nvSpPr>
        <p:spPr>
          <a:xfrm>
            <a:off x="3927281" y="5766686"/>
            <a:ext cx="4322228" cy="976207"/>
          </a:xfrm>
          <a:prstGeom prst="rect">
            <a:avLst/>
          </a:prstGeom>
          <a:solidFill>
            <a:srgbClr val="7C962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70032" y="5934463"/>
            <a:ext cx="2489049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Leave No trace Question Ball</a:t>
            </a:r>
          </a:p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Okay vs. No Way</a:t>
            </a:r>
          </a:p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Are You Ready</a:t>
            </a: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857007" y="4882393"/>
            <a:ext cx="2401916" cy="881800"/>
          </a:xfrm>
          <a:prstGeom prst="rect">
            <a:avLst/>
          </a:prstGeom>
          <a:solidFill>
            <a:srgbClr val="7C962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22A2939-CD2A-402E-B0CE-BB646634D12A}"/>
              </a:ext>
            </a:extLst>
          </p:cNvPr>
          <p:cNvGrpSpPr/>
          <p:nvPr/>
        </p:nvGrpSpPr>
        <p:grpSpPr>
          <a:xfrm>
            <a:off x="1188621" y="5864792"/>
            <a:ext cx="2465197" cy="754350"/>
            <a:chOff x="8781318" y="4674704"/>
            <a:chExt cx="1582057" cy="467139"/>
          </a:xfrm>
        </p:grpSpPr>
        <p:pic>
          <p:nvPicPr>
            <p:cNvPr id="34" name="Picture 6" descr="Image result for boy scout ranks">
              <a:extLst>
                <a:ext uri="{FF2B5EF4-FFF2-40B4-BE49-F238E27FC236}">
                  <a16:creationId xmlns:a16="http://schemas.microsoft.com/office/drawing/2014/main" id="{F1BE25D4-2DE7-40CF-B47E-8CEE3F5EF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3" r="43376"/>
            <a:stretch/>
          </p:blipFill>
          <p:spPr bwMode="auto">
            <a:xfrm>
              <a:off x="9187387" y="4674704"/>
              <a:ext cx="1175988" cy="46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Image result for boy scout ranks">
              <a:extLst>
                <a:ext uri="{FF2B5EF4-FFF2-40B4-BE49-F238E27FC236}">
                  <a16:creationId xmlns:a16="http://schemas.microsoft.com/office/drawing/2014/main" id="{D10B0C3C-A4FF-4B75-A0A2-40E014B9D2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65"/>
            <a:stretch/>
          </p:blipFill>
          <p:spPr bwMode="auto">
            <a:xfrm>
              <a:off x="8781318" y="4674704"/>
              <a:ext cx="385352" cy="46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Rectangle 76"/>
          <p:cNvSpPr/>
          <p:nvPr/>
        </p:nvSpPr>
        <p:spPr>
          <a:xfrm>
            <a:off x="948044" y="4905998"/>
            <a:ext cx="7292050" cy="1852411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noAutofit/>
          </a:bodyPr>
          <a:lstStyle/>
          <a:p>
            <a:pPr defTabSz="914400" latinLnBrk="1" hangingPunct="0"/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96" y="5033186"/>
            <a:ext cx="586542" cy="58654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73" y="5016445"/>
            <a:ext cx="586542" cy="586542"/>
          </a:xfrm>
          <a:prstGeom prst="rect">
            <a:avLst/>
          </a:prstGeom>
        </p:spPr>
      </p:pic>
      <p:pic>
        <p:nvPicPr>
          <p:cNvPr id="80" name="Picture 18" descr="Image result for cub scout arrow of light rank">
            <a:extLst>
              <a:ext uri="{FF2B5EF4-FFF2-40B4-BE49-F238E27FC236}">
                <a16:creationId xmlns:a16="http://schemas.microsoft.com/office/drawing/2014/main" id="{4A7241B9-37F2-4CE3-8CFC-182A4D16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8" y="5100404"/>
            <a:ext cx="1320434" cy="44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/>
          <p:cNvCxnSpPr/>
          <p:nvPr/>
        </p:nvCxnSpPr>
        <p:spPr>
          <a:xfrm>
            <a:off x="948044" y="5778625"/>
            <a:ext cx="729205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TextBox 83"/>
          <p:cNvSpPr txBox="1"/>
          <p:nvPr/>
        </p:nvSpPr>
        <p:spPr>
          <a:xfrm>
            <a:off x="3996946" y="5080132"/>
            <a:ext cx="16914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Outdoorsman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Scouting Adventure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5868042" y="4905998"/>
            <a:ext cx="0" cy="872629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TextBox 85"/>
          <p:cNvSpPr txBox="1"/>
          <p:nvPr/>
        </p:nvSpPr>
        <p:spPr>
          <a:xfrm>
            <a:off x="6315790" y="4980360"/>
            <a:ext cx="1691475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  <a:sym typeface="Helvetica"/>
              </a:rPr>
              <a:t>Campsite Oh No’s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Ethics Game</a:t>
            </a:r>
          </a:p>
          <a:p>
            <a:pPr defTabSz="914400" latinLnBrk="1" hangingPunct="0"/>
            <a:r>
              <a:rPr lang="en-US" sz="1400" i="1" dirty="0">
                <a:solidFill>
                  <a:schemeClr val="bg1"/>
                </a:solidFill>
              </a:rPr>
              <a:t>Cumulative Impacts</a:t>
            </a: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80261" y="5911106"/>
            <a:ext cx="1714297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Cumulative Impacts</a:t>
            </a:r>
          </a:p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Ethics Game</a:t>
            </a:r>
          </a:p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Campsite Oh-No’s</a:t>
            </a:r>
          </a:p>
          <a:p>
            <a:pPr defTabSz="914400" latinLnBrk="1" hangingPunct="0"/>
            <a:endParaRPr lang="en-US" sz="1400" i="1" dirty="0">
              <a:solidFill>
                <a:schemeClr val="bg1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91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2855</TotalTime>
  <Words>416</Words>
  <Application>Microsoft Macintosh PowerPoint</Application>
  <PresentationFormat>On-screen Show (4:3)</PresentationFormat>
  <Paragraphs>149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Gibson</vt:lpstr>
      <vt:lpstr>Gibson Light</vt:lpstr>
      <vt:lpstr>Gill Sans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Dinning hall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 - AL</dc:creator>
  <cp:lastModifiedBy>Editor - AL</cp:lastModifiedBy>
  <cp:revision>50</cp:revision>
  <dcterms:created xsi:type="dcterms:W3CDTF">2020-11-12T22:29:10Z</dcterms:created>
  <dcterms:modified xsi:type="dcterms:W3CDTF">2020-11-20T18:31:03Z</dcterms:modified>
</cp:coreProperties>
</file>