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r>
              <a:t>Tom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noRot="1" noChangeAspect="1"/>
          </p:cNvSpPr>
          <p:nvPr>
            <p:ph type="sldImg"/>
          </p:nvPr>
        </p:nvSpPr>
        <p:spPr>
          <a:prstGeom prst="rect">
            <a:avLst/>
          </a:prstGeom>
        </p:spPr>
        <p:txBody>
          <a:bodyPr/>
          <a:lstStyle/>
          <a:p>
            <a:endParaRPr/>
          </a:p>
        </p:txBody>
      </p:sp>
      <p:sp>
        <p:nvSpPr>
          <p:cNvPr id="417" name="Shape 417"/>
          <p:cNvSpPr>
            <a:spLocks noGrp="1"/>
          </p:cNvSpPr>
          <p:nvPr>
            <p:ph type="body" sz="quarter" idx="1"/>
          </p:nvPr>
        </p:nvSpPr>
        <p:spPr>
          <a:prstGeom prst="rect">
            <a:avLst/>
          </a:prstGeom>
        </p:spPr>
        <p:txBody>
          <a:bodyPr/>
          <a:lstStyle/>
          <a:p>
            <a:r>
              <a:t>Tom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r>
              <a:t>Tom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prstGeom prst="rect">
            <a:avLst/>
          </a:prstGeom>
        </p:spPr>
        <p:txBody>
          <a:bodyPr/>
          <a:lstStyle/>
          <a:p>
            <a:endParaRPr/>
          </a:p>
        </p:txBody>
      </p:sp>
      <p:sp>
        <p:nvSpPr>
          <p:cNvPr id="116" name="Shape 116"/>
          <p:cNvSpPr>
            <a:spLocks noGrp="1"/>
          </p:cNvSpPr>
          <p:nvPr>
            <p:ph type="body" sz="quarter" idx="1"/>
          </p:nvPr>
        </p:nvSpPr>
        <p:spPr>
          <a:prstGeom prst="rect">
            <a:avLst/>
          </a:prstGeom>
        </p:spPr>
        <p:txBody>
          <a:bodyPr/>
          <a:lstStyle/>
          <a:p>
            <a:r>
              <a:t>Tom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lvl1pPr>
              <a:defRPr b="1"/>
            </a:lvl1pPr>
          </a:lstStyle>
          <a:p>
            <a:r>
              <a:t>Mark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xfrm>
            <a:off x="381000" y="685800"/>
            <a:ext cx="6096000" cy="3429000"/>
          </a:xfrm>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r>
              <a:t>The World Organization of the Scout Movement (WOSM) has its own World Scout Environmental Program and has embraced the UN's Sustainable Development Goals creating "Scouts for SDGs" supporting the goals of protecting life on land and in water. International SCENES (Scout Centre of Excellence for Nature and Environment) camps are starting to include Leave No Trace in their camp programs.</a:t>
            </a:r>
          </a:p>
          <a:p>
            <a:endParaRPr/>
          </a:p>
          <a:p>
            <a:r>
              <a:t>Internationally we are seeing outdoor ethics being taught to Scouts and Scouters in Asia and Europe and there is a long term hope that WOSM and its many Scout Associations around the world will adopt the Seven Principle of Leave No Trace. </a:t>
            </a:r>
          </a:p>
          <a:p>
            <a:endParaRPr/>
          </a:p>
          <a:p>
            <a:r>
              <a:t>How cool would that be?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r>
              <a:t>Tom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r>
              <a:t>Dec 2  Website Exploration pt 1    pt 2 Reporting tools for council Outdoor Advocates  7pm cent</a:t>
            </a:r>
          </a:p>
          <a:p>
            <a:endParaRPr/>
          </a:p>
          <a:p>
            <a:r>
              <a:t>Jan  2021   Short Term Camp as it applies to Overnight trainings</a:t>
            </a:r>
          </a:p>
          <a:p>
            <a:endParaRPr/>
          </a:p>
          <a:p>
            <a:r>
              <a:t>Feb  2021   Women Outdoors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xfrm>
            <a:off x="381000" y="685800"/>
            <a:ext cx="6096000" cy="3429000"/>
          </a:xfrm>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r>
              <a:t>BSA Leave No Trace ME - FL</a:t>
            </a:r>
          </a:p>
          <a:p>
            <a:r>
              <a:t>April 29 - May 4</a:t>
            </a:r>
          </a:p>
          <a:p>
            <a:r>
              <a:t>BSA Leave No Trace ME - ID</a:t>
            </a:r>
          </a:p>
          <a:p>
            <a:r>
              <a:t>August 2-7</a:t>
            </a:r>
          </a:p>
          <a:p>
            <a:r>
              <a:t>BSA Leave No Trace ME - Ontario</a:t>
            </a:r>
          </a:p>
          <a:p>
            <a:r>
              <a:t>August 9-14</a:t>
            </a:r>
          </a:p>
          <a:p>
            <a:r>
              <a:t>BSA Leave No Trace ME - MN</a:t>
            </a:r>
          </a:p>
          <a:p>
            <a:r>
              <a:t>August 15-20</a:t>
            </a:r>
          </a:p>
          <a:p>
            <a:r>
              <a:t>BSA Leave No Trace ME - NM</a:t>
            </a:r>
          </a:p>
          <a:p>
            <a:r>
              <a:t>September 25-30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noRot="1" noChangeAspect="1"/>
          </p:cNvSpPr>
          <p:nvPr>
            <p:ph type="sldImg"/>
          </p:nvPr>
        </p:nvSpPr>
        <p:spPr>
          <a:prstGeom prst="rect">
            <a:avLst/>
          </a:prstGeom>
        </p:spPr>
        <p:txBody>
          <a:bodyPr/>
          <a:lstStyle/>
          <a:p>
            <a:endParaRPr/>
          </a:p>
        </p:txBody>
      </p:sp>
      <p:sp>
        <p:nvSpPr>
          <p:cNvPr id="406" name="Shape 406"/>
          <p:cNvSpPr>
            <a:spLocks noGrp="1"/>
          </p:cNvSpPr>
          <p:nvPr>
            <p:ph type="body" sz="quarter" idx="1"/>
          </p:nvPr>
        </p:nvSpPr>
        <p:spPr>
          <a:prstGeom prst="rect">
            <a:avLst/>
          </a:prstGeom>
        </p:spPr>
        <p:txBody>
          <a:bodyPr/>
          <a:lstStyle/>
          <a:p>
            <a:r>
              <a:t>BSA Leave No Trace ME - FL</a:t>
            </a:r>
          </a:p>
          <a:p>
            <a:r>
              <a:t>April 29 - May 4</a:t>
            </a:r>
          </a:p>
          <a:p>
            <a:r>
              <a:t>BSA Leave No Trace ME - ID</a:t>
            </a:r>
          </a:p>
          <a:p>
            <a:r>
              <a:t>August 2-7</a:t>
            </a:r>
          </a:p>
          <a:p>
            <a:r>
              <a:t>BSA Leave No Trace ME - Ontario</a:t>
            </a:r>
          </a:p>
          <a:p>
            <a:r>
              <a:t>August 9-14</a:t>
            </a:r>
          </a:p>
          <a:p>
            <a:r>
              <a:t>BSA Leave No Trace ME - MN</a:t>
            </a:r>
          </a:p>
          <a:p>
            <a:r>
              <a:t>August 15-20</a:t>
            </a:r>
          </a:p>
          <a:p>
            <a:r>
              <a:t>BSA Leave No Trace ME - NM</a:t>
            </a:r>
          </a:p>
          <a:p>
            <a:r>
              <a:t>September 25-30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prstGeom prst="rect">
            <a:avLst/>
          </a:prstGeom>
        </p:spPr>
        <p:txBody>
          <a:bodyPr/>
          <a:lstStyle/>
          <a:p>
            <a:endParaRPr/>
          </a:p>
        </p:txBody>
      </p:sp>
      <p:sp>
        <p:nvSpPr>
          <p:cNvPr id="411" name="Shape 411"/>
          <p:cNvSpPr>
            <a:spLocks noGrp="1"/>
          </p:cNvSpPr>
          <p:nvPr>
            <p:ph type="body" sz="quarter" idx="1"/>
          </p:nvPr>
        </p:nvSpPr>
        <p:spPr>
          <a:prstGeom prst="rect">
            <a:avLst/>
          </a:prstGeom>
        </p:spPr>
        <p:txBody>
          <a:bodyPr/>
          <a:lstStyle/>
          <a:p>
            <a:r>
              <a:t>Tom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1_Custom Layout">
    <p:spTree>
      <p:nvGrpSpPr>
        <p:cNvPr id="1" name=""/>
        <p:cNvGrpSpPr/>
        <p:nvPr/>
      </p:nvGrpSpPr>
      <p:grpSpPr>
        <a:xfrm>
          <a:off x="0" y="0"/>
          <a:ext cx="0" cy="0"/>
          <a:chOff x="0" y="0"/>
          <a:chExt cx="0" cy="0"/>
        </a:xfrm>
      </p:grpSpPr>
      <p:sp>
        <p:nvSpPr>
          <p:cNvPr id="93" name="Picture Placeholder 8"/>
          <p:cNvSpPr>
            <a:spLocks noGrp="1"/>
          </p:cNvSpPr>
          <p:nvPr>
            <p:ph type="pic" sz="half" idx="13"/>
          </p:nvPr>
        </p:nvSpPr>
        <p:spPr>
          <a:xfrm>
            <a:off x="6585856" y="551089"/>
            <a:ext cx="5116288" cy="5755822"/>
          </a:xfrm>
          <a:prstGeom prst="rect">
            <a:avLst/>
          </a:prstGeom>
        </p:spPr>
        <p:txBody>
          <a:bodyPr lIns="91439" rIns="91439">
            <a:noAutofit/>
          </a:bodyPr>
          <a:lstStyle/>
          <a:p>
            <a:endParaRPr/>
          </a:p>
        </p:txBody>
      </p:sp>
      <p:sp>
        <p:nvSpPr>
          <p:cNvPr id="94" name="Title Text"/>
          <p:cNvSpPr txBox="1">
            <a:spLocks noGrp="1"/>
          </p:cNvSpPr>
          <p:nvPr>
            <p:ph type="title"/>
          </p:nvPr>
        </p:nvSpPr>
        <p:spPr>
          <a:xfrm>
            <a:off x="249293" y="237038"/>
            <a:ext cx="6084832" cy="708782"/>
          </a:xfrm>
          <a:prstGeom prst="rect">
            <a:avLst/>
          </a:prstGeom>
        </p:spPr>
        <p:txBody>
          <a:bodyPr/>
          <a:lstStyle/>
          <a:p>
            <a:r>
              <a:t>Title Text</a:t>
            </a:r>
          </a:p>
        </p:txBody>
      </p:sp>
      <p:sp>
        <p:nvSpPr>
          <p:cNvPr id="95" name="Body Level One…"/>
          <p:cNvSpPr txBox="1">
            <a:spLocks noGrp="1"/>
          </p:cNvSpPr>
          <p:nvPr>
            <p:ph type="body" sz="half" idx="1"/>
          </p:nvPr>
        </p:nvSpPr>
        <p:spPr>
          <a:xfrm>
            <a:off x="249293" y="945819"/>
            <a:ext cx="6084832"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12"/>
          <a:stretch>
            <a:fillRect/>
          </a:stretch>
        </p:blipFill>
        <p:spPr>
          <a:xfrm>
            <a:off x="0" y="10104"/>
            <a:ext cx="12192000" cy="6837792"/>
          </a:xfrm>
          <a:prstGeom prst="rect">
            <a:avLst/>
          </a:prstGeom>
          <a:ln w="12700">
            <a:miter lim="400000"/>
          </a:ln>
        </p:spPr>
      </p:pic>
      <p:sp>
        <p:nvSpPr>
          <p:cNvPr id="3"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tif"/><Relationship Id="rId4" Type="http://schemas.openxmlformats.org/officeDocument/2006/relationships/image" Target="../media/image6.ti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tif"/><Relationship Id="rId4" Type="http://schemas.openxmlformats.org/officeDocument/2006/relationships/image" Target="../media/image6.tif"/></Relationships>
</file>

<file path=ppt/slides/_rels/slide1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2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tif"/><Relationship Id="rId3" Type="http://schemas.openxmlformats.org/officeDocument/2006/relationships/image" Target="../media/image6.tif"/><Relationship Id="rId7" Type="http://schemas.openxmlformats.org/officeDocument/2006/relationships/image" Target="../media/image18.t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tif"/><Relationship Id="rId5" Type="http://schemas.openxmlformats.org/officeDocument/2006/relationships/image" Target="../media/image16.tif"/><Relationship Id="rId4" Type="http://schemas.openxmlformats.org/officeDocument/2006/relationships/image" Target="../media/image15.tif"/></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scouting.org/outdoor-programs/outdoor-ethics/" TargetMode="External"/><Relationship Id="rId2" Type="http://schemas.openxmlformats.org/officeDocument/2006/relationships/hyperlink" Target="https://www.outdoorethics-bsa.org" TargetMode="External"/><Relationship Id="rId1" Type="http://schemas.openxmlformats.org/officeDocument/2006/relationships/slideLayout" Target="../slideLayouts/slideLayout2.xml"/><Relationship Id="rId5" Type="http://schemas.openxmlformats.org/officeDocument/2006/relationships/image" Target="../media/image3.tif"/><Relationship Id="rId4" Type="http://schemas.openxmlformats.org/officeDocument/2006/relationships/image" Target="../media/image6.tif"/></Relationships>
</file>

<file path=ppt/slides/_rels/slide4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52.xml.rels><?xml version="1.0" encoding="UTF-8" standalone="yes"?>
<Relationships xmlns="http://schemas.openxmlformats.org/package/2006/relationships"><Relationship Id="rId8" Type="http://schemas.openxmlformats.org/officeDocument/2006/relationships/image" Target="../media/image3.tif"/><Relationship Id="rId3" Type="http://schemas.openxmlformats.org/officeDocument/2006/relationships/hyperlink" Target="https://www.google.com/calendar/event?eid=Mjd1bHRlY2tsOGpyMTVjMW8wb3RndW5jcm0gMThrbGhlNnZuZ2NnN3Z2Zzl0MWpicjBhZzRAZw" TargetMode="External"/><Relationship Id="rId7" Type="http://schemas.openxmlformats.org/officeDocument/2006/relationships/image" Target="../media/image6.t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ogle.com/calendar/event?eid=M2VoZ3ZuMzR1OXI1bjlmNzk2anZja2cwNDggcWM1OHRnMjNwcG1hb2liY2d1MGRyY3JrY3NAZw" TargetMode="External"/><Relationship Id="rId11" Type="http://schemas.openxmlformats.org/officeDocument/2006/relationships/hyperlink" Target="https://www.google.com/calendar/event?eid=MTQ1bjR0anNhMGoxOWU0MWwwNWxtcWIxbXIgMWZqcTdlbWkwYXR1djhjdWQ2MDlzdDNsbWdAZw" TargetMode="External"/><Relationship Id="rId5" Type="http://schemas.openxmlformats.org/officeDocument/2006/relationships/hyperlink" Target="https://www.google.com/calendar/event?eid=NXRqN2RrZ2poZzZoYmIzanF1ZmM3a202dTUgMWZqcTdlbWkwYXR1djhjdWQ2MDlzdDNsbWdAZw" TargetMode="External"/><Relationship Id="rId10" Type="http://schemas.openxmlformats.org/officeDocument/2006/relationships/hyperlink" Target="https://www.google.com/calendar/event?eid=NGV1c29zc2c1OGZvbWE5YThvM2tkZzVzNzZfMjAyMTA5MTAgcTFyY3JqZHIzZG9jOTYycXZhMDhzMmgwNDBAZw" TargetMode="External"/><Relationship Id="rId4" Type="http://schemas.openxmlformats.org/officeDocument/2006/relationships/hyperlink" Target="https://www.google.com/calendar/event?eid=MGQ0MjlkanFkM3Y5bzBxMjhtajRvZnJwMnIgMThrbGhlNnZuZ2NnN3Z2Zzl0MWpicjBhZzRAZw" TargetMode="External"/><Relationship Id="rId9" Type="http://schemas.openxmlformats.org/officeDocument/2006/relationships/hyperlink" Target="https://www.google.com/calendar/event?eid=M2szY3Y5bWE0aTEzOTB1bTQwaGR1M2ZmOWogcTFyY3JqZHIzZG9jOTYycXZhMDhzMmgwNDBAZw"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OutdoorEthics-BS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tif"/><Relationship Id="rId4" Type="http://schemas.openxmlformats.org/officeDocument/2006/relationships/image" Target="../media/image6.tif"/></Relationships>
</file>

<file path=ppt/slides/_rels/slide5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5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5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6.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descr="Image"/>
          <p:cNvPicPr>
            <a:picLocks noChangeAspect="1"/>
          </p:cNvPicPr>
          <p:nvPr/>
        </p:nvPicPr>
        <p:blipFill>
          <a:blip r:embed="rId3"/>
          <a:stretch>
            <a:fillRect/>
          </a:stretch>
        </p:blipFill>
        <p:spPr>
          <a:xfrm>
            <a:off x="4514850" y="1091081"/>
            <a:ext cx="3162300" cy="3390901"/>
          </a:xfrm>
          <a:prstGeom prst="rect">
            <a:avLst/>
          </a:prstGeom>
          <a:ln w="12700">
            <a:miter lim="400000"/>
          </a:ln>
        </p:spPr>
      </p:pic>
      <p:pic>
        <p:nvPicPr>
          <p:cNvPr id="106" name="Image" descr="Image"/>
          <p:cNvPicPr>
            <a:picLocks noChangeAspect="1"/>
          </p:cNvPicPr>
          <p:nvPr/>
        </p:nvPicPr>
        <p:blipFill>
          <a:blip r:embed="rId4"/>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Outdoor Ethics Committee…"/>
          <p:cNvSpPr txBox="1">
            <a:spLocks noGrp="1"/>
          </p:cNvSpPr>
          <p:nvPr>
            <p:ph type="title"/>
          </p:nvPr>
        </p:nvSpPr>
        <p:spPr>
          <a:xfrm>
            <a:off x="2648554" y="294478"/>
            <a:ext cx="8952112" cy="1595438"/>
          </a:xfrm>
          <a:prstGeom prst="rect">
            <a:avLst/>
          </a:prstGeom>
        </p:spPr>
        <p:txBody>
          <a:bodyPr/>
          <a:lstStyle/>
          <a:p>
            <a:pPr>
              <a:defRPr b="1">
                <a:solidFill>
                  <a:srgbClr val="092677"/>
                </a:solidFill>
              </a:defRPr>
            </a:pPr>
            <a:r>
              <a:t>Outdoor Ethics Committee</a:t>
            </a:r>
          </a:p>
          <a:p>
            <a:pPr>
              <a:defRPr b="1">
                <a:solidFill>
                  <a:srgbClr val="092677"/>
                </a:solidFill>
              </a:defRPr>
            </a:pPr>
            <a:r>
              <a:t>Leadership</a:t>
            </a:r>
          </a:p>
        </p:txBody>
      </p:sp>
      <p:sp>
        <p:nvSpPr>
          <p:cNvPr id="159" name="Thank You"/>
          <p:cNvSpPr txBox="1"/>
          <p:nvPr/>
        </p:nvSpPr>
        <p:spPr>
          <a:xfrm>
            <a:off x="1642728" y="2274135"/>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lvl="3" indent="685800" algn="ctr">
              <a:lnSpc>
                <a:spcPct val="90000"/>
              </a:lnSpc>
              <a:defRPr sz="4800" b="1">
                <a:solidFill>
                  <a:srgbClr val="005B3C"/>
                </a:solidFill>
                <a:latin typeface="Calibri Light"/>
                <a:ea typeface="Calibri Light"/>
                <a:cs typeface="Calibri Light"/>
                <a:sym typeface="Calibri Light"/>
              </a:defRPr>
            </a:pPr>
            <a:r>
              <a:t>Thank You</a:t>
            </a:r>
          </a:p>
        </p:txBody>
      </p:sp>
      <p:pic>
        <p:nvPicPr>
          <p:cNvPr id="160"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161"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924337" y="0"/>
            <a:ext cx="10058401" cy="914400"/>
          </a:xfrm>
          <a:prstGeom prst="rect">
            <a:avLst/>
          </a:prstGeom>
        </p:spPr>
        <p:txBody>
          <a:bodyPr/>
          <a:lstStyle>
            <a:lvl1pPr>
              <a:defRPr b="1">
                <a:solidFill>
                  <a:srgbClr val="FFFFFF"/>
                </a:solidFill>
                <a:latin typeface="Franklin Gothic Medium Cond"/>
                <a:ea typeface="Franklin Gothic Medium Cond"/>
                <a:cs typeface="Franklin Gothic Medium Cond"/>
                <a:sym typeface="Franklin Gothic Medium Cond"/>
              </a:defRPr>
            </a:lvl1pPr>
          </a:lstStyle>
          <a:p>
            <a:r>
              <a:t>Resolution – David O’Leary</a:t>
            </a:r>
          </a:p>
        </p:txBody>
      </p:sp>
      <p:sp>
        <p:nvSpPr>
          <p:cNvPr id="164" name="Rectangle 1"/>
          <p:cNvSpPr txBox="1"/>
          <p:nvPr/>
        </p:nvSpPr>
        <p:spPr>
          <a:xfrm>
            <a:off x="3239704" y="560714"/>
            <a:ext cx="8256015" cy="5199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indent="137795" algn="ctr">
              <a:defRPr sz="2800" b="1" i="1">
                <a:solidFill>
                  <a:srgbClr val="232323"/>
                </a:solidFill>
                <a:latin typeface="Times New Roman"/>
                <a:ea typeface="Times New Roman"/>
                <a:cs typeface="Times New Roman"/>
                <a:sym typeface="Times New Roman"/>
              </a:defRPr>
            </a:pPr>
            <a:r>
              <a:t>Resolution</a:t>
            </a:r>
            <a:endParaRPr sz="2400"/>
          </a:p>
          <a:p>
            <a:pPr indent="137795" algn="ctr">
              <a:defRPr sz="2800" b="1">
                <a:latin typeface="Times New Roman"/>
                <a:ea typeface="Times New Roman"/>
                <a:cs typeface="Times New Roman"/>
                <a:sym typeface="Times New Roman"/>
              </a:defRPr>
            </a:pPr>
            <a:r>
              <a:t> </a:t>
            </a:r>
            <a:r>
              <a:rPr sz="1900" b="0" i="1">
                <a:solidFill>
                  <a:srgbClr val="232323"/>
                </a:solidFill>
              </a:rPr>
              <a:t>WHEREAS, the National Adventures Committee wishes to express its appreciation and gratitude to David O’Leary for leaving an indelible impact as the Outdoor Ethics Subcommittee Chairman for the Boy Scouts of America,</a:t>
            </a:r>
            <a:endParaRPr sz="1900">
              <a:latin typeface="Cambria"/>
              <a:ea typeface="Cambria"/>
              <a:cs typeface="Cambria"/>
              <a:sym typeface="Cambria"/>
            </a:endParaRPr>
          </a:p>
          <a:p>
            <a:pPr marR="64135" indent="594360">
              <a:lnSpc>
                <a:spcPct val="125000"/>
              </a:lnSpc>
              <a:tabLst>
                <a:tab pos="2349500" algn="l"/>
                <a:tab pos="5130800" algn="l"/>
              </a:tabLst>
              <a:defRPr sz="1900" i="1">
                <a:solidFill>
                  <a:srgbClr val="232323"/>
                </a:solidFill>
                <a:latin typeface="Times New Roman"/>
                <a:ea typeface="Times New Roman"/>
                <a:cs typeface="Times New Roman"/>
                <a:sym typeface="Times New Roman"/>
              </a:defRPr>
            </a:pPr>
            <a:r>
              <a:t>WHEREAS, during David’s six years of leadership, Outdoor Ethics continued to be integrated at all levels of the BSA, through age-appropriate programs enhancements, engaging exhibits at National and International Jamborees and national conferences.  </a:t>
            </a:r>
            <a:endParaRPr>
              <a:latin typeface="Cambria"/>
              <a:ea typeface="Cambria"/>
              <a:cs typeface="Cambria"/>
              <a:sym typeface="Cambria"/>
            </a:endParaRPr>
          </a:p>
          <a:p>
            <a:pPr marR="64135" indent="594360">
              <a:lnSpc>
                <a:spcPct val="125000"/>
              </a:lnSpc>
              <a:tabLst>
                <a:tab pos="2349500" algn="l"/>
                <a:tab pos="5130800" algn="l"/>
              </a:tabLst>
              <a:defRPr sz="1900" i="1">
                <a:solidFill>
                  <a:srgbClr val="232323"/>
                </a:solidFill>
                <a:latin typeface="Times New Roman"/>
                <a:ea typeface="Times New Roman"/>
                <a:cs typeface="Times New Roman"/>
                <a:sym typeface="Times New Roman"/>
              </a:defRPr>
            </a:pPr>
            <a:r>
              <a:t>WHEREAS, David’s commitment to Scouting reaches well beyond Outdoor Ethics, serving on National Camping School faculty, NCAP Assessment teams, and numerous volunteer roles at the unit, district and council level,  </a:t>
            </a:r>
            <a:endParaRPr>
              <a:latin typeface="Cambria"/>
              <a:ea typeface="Cambria"/>
              <a:cs typeface="Cambria"/>
              <a:sym typeface="Cambria"/>
            </a:endParaRPr>
          </a:p>
          <a:p>
            <a:pPr marR="64135" indent="594360">
              <a:lnSpc>
                <a:spcPct val="125000"/>
              </a:lnSpc>
              <a:tabLst>
                <a:tab pos="2349500" algn="l"/>
                <a:tab pos="5130800" algn="l"/>
              </a:tabLst>
              <a:defRPr sz="1900" i="1">
                <a:solidFill>
                  <a:srgbClr val="232323"/>
                </a:solidFill>
                <a:latin typeface="Times New Roman"/>
                <a:ea typeface="Times New Roman"/>
                <a:cs typeface="Times New Roman"/>
                <a:sym typeface="Times New Roman"/>
              </a:defRPr>
            </a:pPr>
            <a:r>
              <a:t>BE IT THEREFORE RESOLVED, the National Adventures Committee, the Outdoor Program Support Committee volunteers, Outdoor Programs &amp; Properties staff and the Boy Scouts of America, express our profound thanks and gratitude.</a:t>
            </a:r>
          </a:p>
        </p:txBody>
      </p:sp>
      <p:pic>
        <p:nvPicPr>
          <p:cNvPr id="165" name="Picture 2" descr="Picture 2"/>
          <p:cNvPicPr>
            <a:picLocks noChangeAspect="1"/>
          </p:cNvPicPr>
          <p:nvPr/>
        </p:nvPicPr>
        <p:blipFill>
          <a:blip r:embed="rId3"/>
          <a:stretch>
            <a:fillRect/>
          </a:stretch>
        </p:blipFill>
        <p:spPr>
          <a:xfrm>
            <a:off x="376522" y="1137420"/>
            <a:ext cx="2619376" cy="240982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hank you Dave O’Leary"/>
          <p:cNvSpPr txBox="1">
            <a:spLocks noGrp="1"/>
          </p:cNvSpPr>
          <p:nvPr>
            <p:ph type="title"/>
          </p:nvPr>
        </p:nvSpPr>
        <p:spPr>
          <a:xfrm>
            <a:off x="1619944" y="727375"/>
            <a:ext cx="8952112" cy="1595438"/>
          </a:xfrm>
          <a:prstGeom prst="rect">
            <a:avLst/>
          </a:prstGeom>
        </p:spPr>
        <p:txBody>
          <a:bodyPr/>
          <a:lstStyle>
            <a:lvl1pPr algn="ctr">
              <a:defRPr b="1">
                <a:solidFill>
                  <a:srgbClr val="092677"/>
                </a:solidFill>
              </a:defRPr>
            </a:lvl1pPr>
          </a:lstStyle>
          <a:p>
            <a:r>
              <a:t>Thank you Dave O’Leary</a:t>
            </a:r>
          </a:p>
        </p:txBody>
      </p:sp>
      <p:pic>
        <p:nvPicPr>
          <p:cNvPr id="171" name="Image" descr="Image"/>
          <p:cNvPicPr>
            <a:picLocks noChangeAspect="1"/>
          </p:cNvPicPr>
          <p:nvPr/>
        </p:nvPicPr>
        <p:blipFill>
          <a:blip r:embed="rId2"/>
          <a:stretch>
            <a:fillRect/>
          </a:stretch>
        </p:blipFill>
        <p:spPr>
          <a:xfrm>
            <a:off x="2311400" y="5996108"/>
            <a:ext cx="7569200" cy="698501"/>
          </a:xfrm>
          <a:prstGeom prst="rect">
            <a:avLst/>
          </a:prstGeom>
          <a:ln w="12700">
            <a:miter lim="400000"/>
          </a:ln>
        </p:spPr>
      </p:pic>
      <p:pic>
        <p:nvPicPr>
          <p:cNvPr id="3" name="Picture 2">
            <a:extLst>
              <a:ext uri="{FF2B5EF4-FFF2-40B4-BE49-F238E27FC236}">
                <a16:creationId xmlns:a16="http://schemas.microsoft.com/office/drawing/2014/main" id="{5230B3F8-5CCF-49E3-A6AF-8F6645F2A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836" y="2322813"/>
            <a:ext cx="3090327" cy="3090327"/>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utdoor Ethics Committee…"/>
          <p:cNvSpPr txBox="1">
            <a:spLocks noGrp="1"/>
          </p:cNvSpPr>
          <p:nvPr>
            <p:ph type="title"/>
          </p:nvPr>
        </p:nvSpPr>
        <p:spPr>
          <a:xfrm>
            <a:off x="2648554" y="294478"/>
            <a:ext cx="8952112" cy="1595438"/>
          </a:xfrm>
          <a:prstGeom prst="rect">
            <a:avLst/>
          </a:prstGeom>
        </p:spPr>
        <p:txBody>
          <a:bodyPr/>
          <a:lstStyle/>
          <a:p>
            <a:pPr>
              <a:defRPr b="1">
                <a:solidFill>
                  <a:srgbClr val="092677"/>
                </a:solidFill>
              </a:defRPr>
            </a:pPr>
            <a:r>
              <a:t>Outdoor Ethics Committee</a:t>
            </a:r>
          </a:p>
          <a:p>
            <a:pPr>
              <a:defRPr b="1">
                <a:solidFill>
                  <a:srgbClr val="092677"/>
                </a:solidFill>
              </a:defRPr>
            </a:pPr>
            <a:r>
              <a:t>Continuing Members</a:t>
            </a:r>
          </a:p>
        </p:txBody>
      </p:sp>
      <p:sp>
        <p:nvSpPr>
          <p:cNvPr id="174" name="Paula Boothe - Vice Chair, ROEC-WR…"/>
          <p:cNvSpPr txBox="1"/>
          <p:nvPr/>
        </p:nvSpPr>
        <p:spPr>
          <a:xfrm>
            <a:off x="435173" y="2410839"/>
            <a:ext cx="6864124" cy="3726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704087">
              <a:lnSpc>
                <a:spcPct val="90000"/>
              </a:lnSpc>
              <a:defRPr sz="3696" b="1">
                <a:solidFill>
                  <a:srgbClr val="005B3C"/>
                </a:solidFill>
                <a:latin typeface="Calibri Light"/>
                <a:ea typeface="Calibri Light"/>
                <a:cs typeface="Calibri Light"/>
                <a:sym typeface="Calibri Light"/>
              </a:defRPr>
            </a:pPr>
            <a:r>
              <a:rPr dirty="0"/>
              <a:t>Paula Boothe - Vice Chair, ROEC-WR</a:t>
            </a:r>
          </a:p>
          <a:p>
            <a:pPr defTabSz="704087">
              <a:lnSpc>
                <a:spcPct val="90000"/>
              </a:lnSpc>
              <a:defRPr sz="3696" b="1">
                <a:solidFill>
                  <a:srgbClr val="005B3C"/>
                </a:solidFill>
                <a:latin typeface="Calibri Light"/>
                <a:ea typeface="Calibri Light"/>
                <a:cs typeface="Calibri Light"/>
                <a:sym typeface="Calibri Light"/>
              </a:defRPr>
            </a:pPr>
            <a:r>
              <a:rPr dirty="0"/>
              <a:t>Mark Hammer - Vice Chair</a:t>
            </a:r>
          </a:p>
          <a:p>
            <a:pPr defTabSz="704087">
              <a:lnSpc>
                <a:spcPct val="90000"/>
              </a:lnSpc>
              <a:defRPr sz="3696" b="1">
                <a:solidFill>
                  <a:srgbClr val="005B3C"/>
                </a:solidFill>
                <a:latin typeface="Calibri Light"/>
                <a:ea typeface="Calibri Light"/>
                <a:cs typeface="Calibri Light"/>
                <a:sym typeface="Calibri Light"/>
              </a:defRPr>
            </a:pPr>
            <a:r>
              <a:rPr dirty="0"/>
              <a:t>Charlie Thorpe - Vice Chair</a:t>
            </a:r>
          </a:p>
          <a:p>
            <a:pPr defTabSz="704087">
              <a:lnSpc>
                <a:spcPct val="90000"/>
              </a:lnSpc>
              <a:defRPr sz="3696" b="1">
                <a:solidFill>
                  <a:srgbClr val="005B3C"/>
                </a:solidFill>
                <a:latin typeface="Calibri Light"/>
                <a:ea typeface="Calibri Light"/>
                <a:cs typeface="Calibri Light"/>
                <a:sym typeface="Calibri Light"/>
              </a:defRPr>
            </a:pPr>
            <a:r>
              <a:rPr dirty="0"/>
              <a:t>Toby Green - ROEC-CR</a:t>
            </a:r>
          </a:p>
          <a:p>
            <a:pPr defTabSz="704087">
              <a:lnSpc>
                <a:spcPct val="90000"/>
              </a:lnSpc>
              <a:defRPr sz="3696" b="1">
                <a:solidFill>
                  <a:srgbClr val="005B3C"/>
                </a:solidFill>
                <a:latin typeface="Calibri Light"/>
                <a:ea typeface="Calibri Light"/>
                <a:cs typeface="Calibri Light"/>
                <a:sym typeface="Calibri Light"/>
              </a:defRPr>
            </a:pPr>
            <a:r>
              <a:rPr dirty="0"/>
              <a:t>Marshall Berger - ROEC-NER</a:t>
            </a:r>
          </a:p>
        </p:txBody>
      </p:sp>
      <p:sp>
        <p:nvSpPr>
          <p:cNvPr id="175" name="Shawn Spencer…"/>
          <p:cNvSpPr txBox="1"/>
          <p:nvPr/>
        </p:nvSpPr>
        <p:spPr>
          <a:xfrm>
            <a:off x="7895645" y="2410839"/>
            <a:ext cx="3791758" cy="3726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defRPr sz="3600" b="1">
                <a:solidFill>
                  <a:srgbClr val="005B3C"/>
                </a:solidFill>
                <a:latin typeface="Calibri Light"/>
                <a:ea typeface="Calibri Light"/>
                <a:cs typeface="Calibri Light"/>
                <a:sym typeface="Calibri Light"/>
              </a:defRPr>
            </a:pPr>
            <a:r>
              <a:rPr dirty="0"/>
              <a:t>Shawn Spencer</a:t>
            </a:r>
          </a:p>
          <a:p>
            <a:pPr>
              <a:lnSpc>
                <a:spcPct val="90000"/>
              </a:lnSpc>
              <a:defRPr sz="3600" b="1">
                <a:solidFill>
                  <a:srgbClr val="005B3C"/>
                </a:solidFill>
                <a:latin typeface="Calibri Light"/>
                <a:ea typeface="Calibri Light"/>
                <a:cs typeface="Calibri Light"/>
                <a:sym typeface="Calibri Light"/>
              </a:defRPr>
            </a:pPr>
            <a:r>
              <a:rPr dirty="0"/>
              <a:t>Dave O’Leary</a:t>
            </a:r>
          </a:p>
          <a:p>
            <a:pPr>
              <a:lnSpc>
                <a:spcPct val="90000"/>
              </a:lnSpc>
              <a:defRPr sz="3600" b="1">
                <a:solidFill>
                  <a:srgbClr val="005B3C"/>
                </a:solidFill>
                <a:latin typeface="Calibri Light"/>
                <a:ea typeface="Calibri Light"/>
                <a:cs typeface="Calibri Light"/>
                <a:sym typeface="Calibri Light"/>
              </a:defRPr>
            </a:pPr>
            <a:r>
              <a:rPr dirty="0"/>
              <a:t>Eric </a:t>
            </a:r>
            <a:r>
              <a:rPr dirty="0" err="1"/>
              <a:t>Hiser</a:t>
            </a:r>
            <a:endParaRPr dirty="0"/>
          </a:p>
          <a:p>
            <a:pPr>
              <a:lnSpc>
                <a:spcPct val="90000"/>
              </a:lnSpc>
              <a:defRPr sz="3600" b="1">
                <a:solidFill>
                  <a:srgbClr val="005B3C"/>
                </a:solidFill>
                <a:latin typeface="Calibri Light"/>
                <a:ea typeface="Calibri Light"/>
                <a:cs typeface="Calibri Light"/>
                <a:sym typeface="Calibri Light"/>
              </a:defRPr>
            </a:pPr>
            <a:r>
              <a:rPr dirty="0"/>
              <a:t>Jeff Marion</a:t>
            </a:r>
          </a:p>
        </p:txBody>
      </p:sp>
      <p:pic>
        <p:nvPicPr>
          <p:cNvPr id="176"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177"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New Committee Members"/>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New Committee Members</a:t>
            </a:r>
          </a:p>
        </p:txBody>
      </p:sp>
      <p:sp>
        <p:nvSpPr>
          <p:cNvPr id="180" name="Barbara Saunders…"/>
          <p:cNvSpPr txBox="1"/>
          <p:nvPr/>
        </p:nvSpPr>
        <p:spPr>
          <a:xfrm>
            <a:off x="1851112" y="4774389"/>
            <a:ext cx="3919506" cy="1002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000" b="1">
                <a:solidFill>
                  <a:srgbClr val="005B3C"/>
                </a:solidFill>
                <a:latin typeface="Calibri Light"/>
                <a:ea typeface="Calibri Light"/>
                <a:cs typeface="Calibri Light"/>
                <a:sym typeface="Calibri Light"/>
              </a:defRPr>
            </a:pPr>
            <a:r>
              <a:rPr>
                <a:solidFill>
                  <a:srgbClr val="001C91"/>
                </a:solidFill>
              </a:rPr>
              <a:t>Barbara Saunders</a:t>
            </a:r>
          </a:p>
          <a:p>
            <a:pPr algn="ctr">
              <a:lnSpc>
                <a:spcPct val="90000"/>
              </a:lnSpc>
              <a:defRPr sz="3000" b="1">
                <a:solidFill>
                  <a:srgbClr val="005B3C"/>
                </a:solidFill>
                <a:latin typeface="Calibri Light"/>
                <a:ea typeface="Calibri Light"/>
                <a:cs typeface="Calibri Light"/>
                <a:sym typeface="Calibri Light"/>
              </a:defRPr>
            </a:pPr>
            <a:r>
              <a:rPr>
                <a:solidFill>
                  <a:srgbClr val="001C91"/>
                </a:solidFill>
              </a:rPr>
              <a:t>Cub Scout Initiatives</a:t>
            </a:r>
          </a:p>
        </p:txBody>
      </p:sp>
      <p:pic>
        <p:nvPicPr>
          <p:cNvPr id="181" name="Barbara Saunders.jpg" descr="Barbara Saunders.jpg"/>
          <p:cNvPicPr>
            <a:picLocks noChangeAspect="1"/>
          </p:cNvPicPr>
          <p:nvPr/>
        </p:nvPicPr>
        <p:blipFill>
          <a:blip r:embed="rId2"/>
          <a:stretch>
            <a:fillRect/>
          </a:stretch>
        </p:blipFill>
        <p:spPr>
          <a:xfrm>
            <a:off x="2197970" y="1886746"/>
            <a:ext cx="3225790" cy="2799438"/>
          </a:xfrm>
          <a:prstGeom prst="rect">
            <a:avLst/>
          </a:prstGeom>
          <a:ln w="12700">
            <a:miter lim="400000"/>
          </a:ln>
        </p:spPr>
      </p:pic>
      <p:pic>
        <p:nvPicPr>
          <p:cNvPr id="182" name="DaveWilson.jpg" descr="DaveWilson.jpg"/>
          <p:cNvPicPr>
            <a:picLocks noChangeAspect="1"/>
          </p:cNvPicPr>
          <p:nvPr/>
        </p:nvPicPr>
        <p:blipFill>
          <a:blip r:embed="rId3"/>
          <a:stretch>
            <a:fillRect/>
          </a:stretch>
        </p:blipFill>
        <p:spPr>
          <a:xfrm>
            <a:off x="7352542" y="1744211"/>
            <a:ext cx="3060028" cy="3084508"/>
          </a:xfrm>
          <a:prstGeom prst="rect">
            <a:avLst/>
          </a:prstGeom>
          <a:ln w="12700">
            <a:miter lim="400000"/>
          </a:ln>
        </p:spPr>
      </p:pic>
      <p:sp>
        <p:nvSpPr>
          <p:cNvPr id="183" name="David Wilson…"/>
          <p:cNvSpPr txBox="1"/>
          <p:nvPr/>
        </p:nvSpPr>
        <p:spPr>
          <a:xfrm>
            <a:off x="6922803" y="4774389"/>
            <a:ext cx="3919506" cy="1002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000" b="1">
                <a:solidFill>
                  <a:srgbClr val="005B3C"/>
                </a:solidFill>
                <a:latin typeface="Calibri Light"/>
                <a:ea typeface="Calibri Light"/>
                <a:cs typeface="Calibri Light"/>
                <a:sym typeface="Calibri Light"/>
              </a:defRPr>
            </a:pPr>
            <a:r>
              <a:rPr>
                <a:solidFill>
                  <a:srgbClr val="001C91"/>
                </a:solidFill>
              </a:rPr>
              <a:t>David Wilson</a:t>
            </a:r>
          </a:p>
          <a:p>
            <a:pPr algn="ctr">
              <a:lnSpc>
                <a:spcPct val="90000"/>
              </a:lnSpc>
              <a:defRPr sz="3000" b="1">
                <a:solidFill>
                  <a:srgbClr val="005B3C"/>
                </a:solidFill>
                <a:latin typeface="Calibri Light"/>
                <a:ea typeface="Calibri Light"/>
                <a:cs typeface="Calibri Light"/>
                <a:sym typeface="Calibri Light"/>
              </a:defRPr>
            </a:pPr>
            <a:r>
              <a:rPr>
                <a:solidFill>
                  <a:srgbClr val="001C91"/>
                </a:solidFill>
              </a:rPr>
              <a:t>Social Media</a:t>
            </a:r>
          </a:p>
        </p:txBody>
      </p:sp>
      <p:pic>
        <p:nvPicPr>
          <p:cNvPr id="184" name="Image" descr="Image"/>
          <p:cNvPicPr>
            <a:picLocks noChangeAspect="1"/>
          </p:cNvPicPr>
          <p:nvPr/>
        </p:nvPicPr>
        <p:blipFill>
          <a:blip r:embed="rId4"/>
          <a:stretch>
            <a:fillRect/>
          </a:stretch>
        </p:blipFill>
        <p:spPr>
          <a:xfrm>
            <a:off x="91410" y="165096"/>
            <a:ext cx="1714501" cy="1854201"/>
          </a:xfrm>
          <a:prstGeom prst="rect">
            <a:avLst/>
          </a:prstGeom>
          <a:ln w="12700">
            <a:miter lim="400000"/>
          </a:ln>
        </p:spPr>
      </p:pic>
      <p:pic>
        <p:nvPicPr>
          <p:cNvPr id="185" name="Image" descr="Image"/>
          <p:cNvPicPr>
            <a:picLocks noChangeAspect="1"/>
          </p:cNvPicPr>
          <p:nvPr/>
        </p:nvPicPr>
        <p:blipFill>
          <a:blip r:embed="rId5"/>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New Committee Members"/>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New Committee Members</a:t>
            </a:r>
          </a:p>
        </p:txBody>
      </p:sp>
      <p:sp>
        <p:nvSpPr>
          <p:cNvPr id="188" name="Joshua Lamothe…"/>
          <p:cNvSpPr txBox="1"/>
          <p:nvPr/>
        </p:nvSpPr>
        <p:spPr>
          <a:xfrm>
            <a:off x="1851112" y="4774389"/>
            <a:ext cx="3919506" cy="1002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000" b="1">
                <a:solidFill>
                  <a:srgbClr val="005B3C"/>
                </a:solidFill>
                <a:latin typeface="Calibri Light"/>
                <a:ea typeface="Calibri Light"/>
                <a:cs typeface="Calibri Light"/>
                <a:sym typeface="Calibri Light"/>
              </a:defRPr>
            </a:pPr>
            <a:r>
              <a:rPr>
                <a:solidFill>
                  <a:srgbClr val="001C91"/>
                </a:solidFill>
              </a:rPr>
              <a:t>Joshua Lamothe</a:t>
            </a:r>
          </a:p>
          <a:p>
            <a:pPr algn="ctr">
              <a:lnSpc>
                <a:spcPct val="90000"/>
              </a:lnSpc>
              <a:defRPr sz="3000" b="1">
                <a:solidFill>
                  <a:srgbClr val="005B3C"/>
                </a:solidFill>
                <a:latin typeface="Calibri Light"/>
                <a:ea typeface="Calibri Light"/>
                <a:cs typeface="Calibri Light"/>
                <a:sym typeface="Calibri Light"/>
              </a:defRPr>
            </a:pPr>
            <a:r>
              <a:rPr>
                <a:solidFill>
                  <a:srgbClr val="001C91"/>
                </a:solidFill>
              </a:rPr>
              <a:t>Educational Assets</a:t>
            </a:r>
          </a:p>
        </p:txBody>
      </p:sp>
      <p:sp>
        <p:nvSpPr>
          <p:cNvPr id="189" name="Matt Durrant…"/>
          <p:cNvSpPr txBox="1"/>
          <p:nvPr/>
        </p:nvSpPr>
        <p:spPr>
          <a:xfrm>
            <a:off x="6922803" y="4774389"/>
            <a:ext cx="3919506" cy="1002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000" b="1">
                <a:solidFill>
                  <a:srgbClr val="005B3C"/>
                </a:solidFill>
                <a:latin typeface="Calibri Light"/>
                <a:ea typeface="Calibri Light"/>
                <a:cs typeface="Calibri Light"/>
                <a:sym typeface="Calibri Light"/>
              </a:defRPr>
            </a:pPr>
            <a:r>
              <a:rPr>
                <a:solidFill>
                  <a:srgbClr val="001C91"/>
                </a:solidFill>
              </a:rPr>
              <a:t>Matt Durrant</a:t>
            </a:r>
          </a:p>
          <a:p>
            <a:pPr algn="ctr">
              <a:lnSpc>
                <a:spcPct val="90000"/>
              </a:lnSpc>
              <a:defRPr sz="3000" b="1">
                <a:solidFill>
                  <a:srgbClr val="005B3C"/>
                </a:solidFill>
                <a:latin typeface="Calibri Light"/>
                <a:ea typeface="Calibri Light"/>
                <a:cs typeface="Calibri Light"/>
                <a:sym typeface="Calibri Light"/>
              </a:defRPr>
            </a:pPr>
            <a:r>
              <a:rPr>
                <a:solidFill>
                  <a:srgbClr val="001C91"/>
                </a:solidFill>
              </a:rPr>
              <a:t>Virtual Training</a:t>
            </a:r>
          </a:p>
        </p:txBody>
      </p:sp>
      <p:pic>
        <p:nvPicPr>
          <p:cNvPr id="190" name="Josh Lamothe.jpg" descr="Josh Lamothe.jpg"/>
          <p:cNvPicPr>
            <a:picLocks noChangeAspect="1"/>
          </p:cNvPicPr>
          <p:nvPr/>
        </p:nvPicPr>
        <p:blipFill>
          <a:blip r:embed="rId2"/>
          <a:stretch>
            <a:fillRect/>
          </a:stretch>
        </p:blipFill>
        <p:spPr>
          <a:xfrm>
            <a:off x="2459828" y="2010622"/>
            <a:ext cx="2702074" cy="2836756"/>
          </a:xfrm>
          <a:prstGeom prst="rect">
            <a:avLst/>
          </a:prstGeom>
          <a:ln w="12700">
            <a:miter lim="400000"/>
          </a:ln>
        </p:spPr>
      </p:pic>
      <p:pic>
        <p:nvPicPr>
          <p:cNvPr id="191" name="Matt Durrant.jpg" descr="Matt Durrant.jpg"/>
          <p:cNvPicPr>
            <a:picLocks noChangeAspect="1"/>
          </p:cNvPicPr>
          <p:nvPr/>
        </p:nvPicPr>
        <p:blipFill>
          <a:blip r:embed="rId3"/>
          <a:stretch>
            <a:fillRect/>
          </a:stretch>
        </p:blipFill>
        <p:spPr>
          <a:xfrm>
            <a:off x="7563579" y="2010622"/>
            <a:ext cx="2637954" cy="2836756"/>
          </a:xfrm>
          <a:prstGeom prst="rect">
            <a:avLst/>
          </a:prstGeom>
          <a:ln w="12700">
            <a:miter lim="400000"/>
          </a:ln>
        </p:spPr>
      </p:pic>
      <p:pic>
        <p:nvPicPr>
          <p:cNvPr id="192" name="Image" descr="Image"/>
          <p:cNvPicPr>
            <a:picLocks noChangeAspect="1"/>
          </p:cNvPicPr>
          <p:nvPr/>
        </p:nvPicPr>
        <p:blipFill>
          <a:blip r:embed="rId4"/>
          <a:stretch>
            <a:fillRect/>
          </a:stretch>
        </p:blipFill>
        <p:spPr>
          <a:xfrm>
            <a:off x="91410" y="165096"/>
            <a:ext cx="1714501" cy="1854201"/>
          </a:xfrm>
          <a:prstGeom prst="rect">
            <a:avLst/>
          </a:prstGeom>
          <a:ln w="12700">
            <a:miter lim="400000"/>
          </a:ln>
        </p:spPr>
      </p:pic>
      <p:pic>
        <p:nvPicPr>
          <p:cNvPr id="193" name="Image" descr="Image"/>
          <p:cNvPicPr>
            <a:picLocks noChangeAspect="1"/>
          </p:cNvPicPr>
          <p:nvPr/>
        </p:nvPicPr>
        <p:blipFill>
          <a:blip r:embed="rId5"/>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ommittee Recruiting Questions"/>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Recruiting Questions</a:t>
            </a:r>
          </a:p>
        </p:txBody>
      </p:sp>
      <p:sp>
        <p:nvSpPr>
          <p:cNvPr id="196" name="How does one get asked to serve?…"/>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877823">
              <a:lnSpc>
                <a:spcPct val="90000"/>
              </a:lnSpc>
              <a:defRPr sz="3455" b="1">
                <a:solidFill>
                  <a:srgbClr val="005B3C"/>
                </a:solidFill>
                <a:latin typeface="Calibri Light"/>
                <a:ea typeface="Calibri Light"/>
                <a:cs typeface="Calibri Light"/>
                <a:sym typeface="Calibri Light"/>
              </a:defRPr>
            </a:pPr>
            <a:r>
              <a:t>How does one get asked to serve?</a:t>
            </a:r>
          </a:p>
          <a:p>
            <a:pPr marL="346509" indent="-346509" defTabSz="877823">
              <a:lnSpc>
                <a:spcPct val="90000"/>
              </a:lnSpc>
              <a:buSzPct val="100000"/>
              <a:buChar char="•"/>
              <a:defRPr sz="3455" b="1">
                <a:solidFill>
                  <a:srgbClr val="171579"/>
                </a:solidFill>
                <a:latin typeface="Calibri Light"/>
                <a:ea typeface="Calibri Light"/>
                <a:cs typeface="Calibri Light"/>
                <a:sym typeface="Calibri Light"/>
              </a:defRPr>
            </a:pPr>
            <a:r>
              <a:t>Serve your Council.</a:t>
            </a:r>
          </a:p>
          <a:p>
            <a:pPr marL="712269" lvl="1" indent="-346509" defTabSz="877823">
              <a:lnSpc>
                <a:spcPct val="90000"/>
              </a:lnSpc>
              <a:buSzPct val="100000"/>
              <a:buChar char="•"/>
              <a:defRPr sz="3455" b="1">
                <a:solidFill>
                  <a:srgbClr val="171579"/>
                </a:solidFill>
                <a:latin typeface="Calibri Light"/>
                <a:ea typeface="Calibri Light"/>
                <a:cs typeface="Calibri Light"/>
                <a:sym typeface="Calibri Light"/>
              </a:defRPr>
            </a:pPr>
            <a:r>
              <a:t>Be a Council Outdoor Ethics Advocate</a:t>
            </a:r>
          </a:p>
          <a:p>
            <a:pPr marL="712269" lvl="1" indent="-346509" defTabSz="877823">
              <a:lnSpc>
                <a:spcPct val="90000"/>
              </a:lnSpc>
              <a:buSzPct val="100000"/>
              <a:buChar char="•"/>
              <a:defRPr sz="3455" b="1">
                <a:solidFill>
                  <a:srgbClr val="171579"/>
                </a:solidFill>
                <a:latin typeface="Calibri Light"/>
                <a:ea typeface="Calibri Light"/>
                <a:cs typeface="Calibri Light"/>
                <a:sym typeface="Calibri Light"/>
              </a:defRPr>
            </a:pPr>
            <a:r>
              <a:t>Lead Leave No Trace Trainer Courses</a:t>
            </a:r>
          </a:p>
          <a:p>
            <a:pPr marL="346509" indent="-346509" defTabSz="877823">
              <a:lnSpc>
                <a:spcPct val="90000"/>
              </a:lnSpc>
              <a:buSzPct val="100000"/>
              <a:buChar char="•"/>
              <a:defRPr sz="3455" b="1">
                <a:solidFill>
                  <a:srgbClr val="171579"/>
                </a:solidFill>
                <a:latin typeface="Calibri Light"/>
                <a:ea typeface="Calibri Light"/>
                <a:cs typeface="Calibri Light"/>
                <a:sym typeface="Calibri Light"/>
              </a:defRPr>
            </a:pPr>
            <a:r>
              <a:t>Serve the BSA Nationally</a:t>
            </a:r>
          </a:p>
          <a:p>
            <a:pPr marL="712269" lvl="1" indent="-346509" defTabSz="877823">
              <a:lnSpc>
                <a:spcPct val="90000"/>
              </a:lnSpc>
              <a:buSzPct val="100000"/>
              <a:buChar char="•"/>
              <a:defRPr sz="3455" b="1">
                <a:solidFill>
                  <a:srgbClr val="171579"/>
                </a:solidFill>
                <a:latin typeface="Calibri Light"/>
                <a:ea typeface="Calibri Light"/>
                <a:cs typeface="Calibri Light"/>
                <a:sym typeface="Calibri Light"/>
              </a:defRPr>
            </a:pPr>
            <a:r>
              <a:t>Master Educator Course Instructor</a:t>
            </a:r>
          </a:p>
          <a:p>
            <a:pPr marL="712269" lvl="1" indent="-346509" defTabSz="877823">
              <a:lnSpc>
                <a:spcPct val="90000"/>
              </a:lnSpc>
              <a:buSzPct val="100000"/>
              <a:buChar char="•"/>
              <a:defRPr sz="3455" b="1">
                <a:solidFill>
                  <a:srgbClr val="171579"/>
                </a:solidFill>
                <a:latin typeface="Calibri Light"/>
                <a:ea typeface="Calibri Light"/>
                <a:cs typeface="Calibri Light"/>
                <a:sym typeface="Calibri Light"/>
              </a:defRPr>
            </a:pPr>
            <a:r>
              <a:t>Staff our National Events Exhibits</a:t>
            </a:r>
          </a:p>
        </p:txBody>
      </p:sp>
      <p:pic>
        <p:nvPicPr>
          <p:cNvPr id="197"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198"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ommittee Recruiting Questions"/>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Recruiting Questions</a:t>
            </a:r>
          </a:p>
        </p:txBody>
      </p:sp>
      <p:sp>
        <p:nvSpPr>
          <p:cNvPr id="201" name="What are we doing to add diversity?…"/>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822959">
              <a:lnSpc>
                <a:spcPct val="90000"/>
              </a:lnSpc>
              <a:defRPr sz="3239" b="1">
                <a:solidFill>
                  <a:srgbClr val="005B3C"/>
                </a:solidFill>
                <a:latin typeface="Calibri Light"/>
                <a:ea typeface="Calibri Light"/>
                <a:cs typeface="Calibri Light"/>
                <a:sym typeface="Calibri Light"/>
              </a:defRPr>
            </a:pPr>
            <a:r>
              <a:t>What are we doing to add diversity?</a:t>
            </a:r>
          </a:p>
          <a:p>
            <a:pPr defTabSz="822959">
              <a:lnSpc>
                <a:spcPct val="90000"/>
              </a:lnSpc>
              <a:defRPr sz="3239" b="1">
                <a:solidFill>
                  <a:srgbClr val="005B3C"/>
                </a:solidFill>
                <a:latin typeface="Calibri Light"/>
                <a:ea typeface="Calibri Light"/>
                <a:cs typeface="Calibri Light"/>
                <a:sym typeface="Calibri Light"/>
              </a:defRPr>
            </a:pPr>
            <a:endParaRPr/>
          </a:p>
          <a:p>
            <a:pPr defTabSz="822959">
              <a:lnSpc>
                <a:spcPct val="90000"/>
              </a:lnSpc>
              <a:defRPr sz="3239" b="1">
                <a:solidFill>
                  <a:srgbClr val="005B3C"/>
                </a:solidFill>
                <a:latin typeface="Calibri Light"/>
                <a:ea typeface="Calibri Light"/>
                <a:cs typeface="Calibri Light"/>
                <a:sym typeface="Calibri Light"/>
              </a:defRPr>
            </a:pPr>
            <a:r>
              <a:t>Mostly Older White Men</a:t>
            </a:r>
          </a:p>
          <a:p>
            <a:pPr lvl="3" indent="0" defTabSz="822959">
              <a:lnSpc>
                <a:spcPct val="90000"/>
              </a:lnSpc>
              <a:defRPr sz="3239" b="1">
                <a:solidFill>
                  <a:srgbClr val="001C91"/>
                </a:solidFill>
                <a:latin typeface="Calibri Light"/>
                <a:ea typeface="Calibri Light"/>
                <a:cs typeface="Calibri Light"/>
                <a:sym typeface="Calibri Light"/>
              </a:defRPr>
            </a:pPr>
            <a:r>
              <a:t>Committee Currently</a:t>
            </a:r>
          </a:p>
          <a:p>
            <a:pPr marL="667752" lvl="1" indent="-324852" defTabSz="822959">
              <a:lnSpc>
                <a:spcPct val="90000"/>
              </a:lnSpc>
              <a:buSzPct val="100000"/>
              <a:buChar char="•"/>
              <a:defRPr sz="3239" b="1">
                <a:solidFill>
                  <a:srgbClr val="005B3C"/>
                </a:solidFill>
                <a:latin typeface="Calibri Light"/>
                <a:ea typeface="Calibri Light"/>
                <a:cs typeface="Calibri Light"/>
                <a:sym typeface="Calibri Light"/>
              </a:defRPr>
            </a:pPr>
            <a:r>
              <a:t>All Caucasian</a:t>
            </a:r>
          </a:p>
          <a:p>
            <a:pPr marL="667752" lvl="1" indent="-324852" defTabSz="822959">
              <a:lnSpc>
                <a:spcPct val="90000"/>
              </a:lnSpc>
              <a:buSzPct val="100000"/>
              <a:buChar char="•"/>
              <a:defRPr sz="3239" b="1">
                <a:solidFill>
                  <a:srgbClr val="005B3C"/>
                </a:solidFill>
                <a:latin typeface="Calibri Light"/>
                <a:ea typeface="Calibri Light"/>
                <a:cs typeface="Calibri Light"/>
                <a:sym typeface="Calibri Light"/>
              </a:defRPr>
            </a:pPr>
            <a:r>
              <a:t>12 Male</a:t>
            </a:r>
          </a:p>
          <a:p>
            <a:pPr marL="667752" lvl="1" indent="-324852" defTabSz="822959">
              <a:lnSpc>
                <a:spcPct val="90000"/>
              </a:lnSpc>
              <a:buSzPct val="100000"/>
              <a:buChar char="•"/>
              <a:defRPr sz="3239" b="1">
                <a:solidFill>
                  <a:srgbClr val="005B3C"/>
                </a:solidFill>
                <a:latin typeface="Calibri Light"/>
                <a:ea typeface="Calibri Light"/>
                <a:cs typeface="Calibri Light"/>
                <a:sym typeface="Calibri Light"/>
              </a:defRPr>
            </a:pPr>
            <a:r>
              <a:t>3 Female</a:t>
            </a:r>
          </a:p>
          <a:p>
            <a:pPr marL="667752" lvl="1" indent="-324852" defTabSz="822959">
              <a:lnSpc>
                <a:spcPct val="90000"/>
              </a:lnSpc>
              <a:buSzPct val="100000"/>
              <a:buChar char="•"/>
              <a:defRPr sz="3239" b="1">
                <a:solidFill>
                  <a:srgbClr val="005B3C"/>
                </a:solidFill>
                <a:latin typeface="Calibri Light"/>
                <a:ea typeface="Calibri Light"/>
                <a:cs typeface="Calibri Light"/>
                <a:sym typeface="Calibri Light"/>
              </a:defRPr>
            </a:pPr>
            <a:r>
              <a:t>Average age estimate 61</a:t>
            </a:r>
          </a:p>
        </p:txBody>
      </p:sp>
      <p:pic>
        <p:nvPicPr>
          <p:cNvPr id="202"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03"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Image" descr="Image"/>
          <p:cNvPicPr>
            <a:picLocks noChangeAspect="1"/>
          </p:cNvPicPr>
          <p:nvPr/>
        </p:nvPicPr>
        <p:blipFill>
          <a:blip r:embed="rId2"/>
          <a:stretch>
            <a:fillRect/>
          </a:stretch>
        </p:blipFill>
        <p:spPr>
          <a:xfrm>
            <a:off x="1657016" y="99762"/>
            <a:ext cx="8877968" cy="665847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ommittee Recruiting Questions"/>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Recruiting Questions</a:t>
            </a:r>
          </a:p>
        </p:txBody>
      </p:sp>
      <p:sp>
        <p:nvSpPr>
          <p:cNvPr id="208" name="What are we doing to add diversity?…"/>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822959">
              <a:lnSpc>
                <a:spcPct val="90000"/>
              </a:lnSpc>
              <a:defRPr sz="3239" b="1">
                <a:solidFill>
                  <a:srgbClr val="005B3C"/>
                </a:solidFill>
                <a:latin typeface="Calibri Light"/>
                <a:ea typeface="Calibri Light"/>
                <a:cs typeface="Calibri Light"/>
                <a:sym typeface="Calibri Light"/>
              </a:defRPr>
            </a:pPr>
            <a:r>
              <a:t>What are we doing to add diversity?</a:t>
            </a:r>
          </a:p>
          <a:p>
            <a:pPr lvl="3" indent="0" defTabSz="822959">
              <a:lnSpc>
                <a:spcPct val="90000"/>
              </a:lnSpc>
              <a:defRPr sz="3239" b="1">
                <a:solidFill>
                  <a:srgbClr val="001C91"/>
                </a:solidFill>
                <a:latin typeface="Calibri Light"/>
                <a:ea typeface="Calibri Light"/>
                <a:cs typeface="Calibri Light"/>
                <a:sym typeface="Calibri Light"/>
              </a:defRPr>
            </a:pPr>
            <a:endParaRPr/>
          </a:p>
          <a:p>
            <a:pPr lvl="3" indent="0" defTabSz="822959">
              <a:lnSpc>
                <a:spcPct val="90000"/>
              </a:lnSpc>
              <a:defRPr sz="3239" b="1">
                <a:solidFill>
                  <a:srgbClr val="001C91"/>
                </a:solidFill>
                <a:latin typeface="Calibri Light"/>
                <a:ea typeface="Calibri Light"/>
                <a:cs typeface="Calibri Light"/>
                <a:sym typeface="Calibri Light"/>
              </a:defRPr>
            </a:pPr>
            <a:r>
              <a:t>Encourage Council Diversity</a:t>
            </a:r>
          </a:p>
          <a:p>
            <a:pPr marL="1696452" lvl="4" indent="-324852" defTabSz="822959">
              <a:lnSpc>
                <a:spcPct val="90000"/>
              </a:lnSpc>
              <a:buSzPct val="100000"/>
              <a:buChar char="•"/>
              <a:defRPr sz="3239" b="1">
                <a:solidFill>
                  <a:srgbClr val="001C91"/>
                </a:solidFill>
                <a:latin typeface="Calibri Light"/>
                <a:ea typeface="Calibri Light"/>
                <a:cs typeface="Calibri Light"/>
                <a:sym typeface="Calibri Light"/>
              </a:defRPr>
            </a:pPr>
            <a:r>
              <a:t>COEA Selection</a:t>
            </a:r>
          </a:p>
          <a:p>
            <a:pPr lvl="3" indent="0" defTabSz="822959">
              <a:lnSpc>
                <a:spcPct val="90000"/>
              </a:lnSpc>
              <a:defRPr sz="3239" b="1">
                <a:solidFill>
                  <a:srgbClr val="001C91"/>
                </a:solidFill>
                <a:latin typeface="Calibri Light"/>
                <a:ea typeface="Calibri Light"/>
                <a:cs typeface="Calibri Light"/>
                <a:sym typeface="Calibri Light"/>
              </a:defRPr>
            </a:pPr>
            <a:r>
              <a:t>Encourage Diversity in ME Instructors</a:t>
            </a:r>
          </a:p>
          <a:p>
            <a:pPr lvl="3" indent="0" defTabSz="822959">
              <a:lnSpc>
                <a:spcPct val="90000"/>
              </a:lnSpc>
              <a:defRPr sz="3239" b="1">
                <a:solidFill>
                  <a:srgbClr val="001C91"/>
                </a:solidFill>
                <a:latin typeface="Calibri Light"/>
                <a:ea typeface="Calibri Light"/>
                <a:cs typeface="Calibri Light"/>
                <a:sym typeface="Calibri Light"/>
              </a:defRPr>
            </a:pPr>
            <a:endParaRPr/>
          </a:p>
          <a:p>
            <a:pPr lvl="3" indent="0" defTabSz="822959">
              <a:lnSpc>
                <a:spcPct val="90000"/>
              </a:lnSpc>
              <a:defRPr sz="3239" b="1">
                <a:solidFill>
                  <a:srgbClr val="001C91"/>
                </a:solidFill>
                <a:latin typeface="Calibri Light"/>
                <a:ea typeface="Calibri Light"/>
                <a:cs typeface="Calibri Light"/>
                <a:sym typeface="Calibri Light"/>
              </a:defRPr>
            </a:pPr>
            <a:r>
              <a:t>Weigh Diversity Needs when Recruiting </a:t>
            </a:r>
          </a:p>
        </p:txBody>
      </p:sp>
      <p:pic>
        <p:nvPicPr>
          <p:cNvPr id="209"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10"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Looking Forward"/>
          <p:cNvSpPr txBox="1">
            <a:spLocks noGrp="1"/>
          </p:cNvSpPr>
          <p:nvPr>
            <p:ph type="title"/>
          </p:nvPr>
        </p:nvSpPr>
        <p:spPr>
          <a:xfrm>
            <a:off x="838200" y="3098973"/>
            <a:ext cx="10515600" cy="888654"/>
          </a:xfrm>
          <a:prstGeom prst="rect">
            <a:avLst/>
          </a:prstGeom>
        </p:spPr>
        <p:txBody>
          <a:bodyPr anchor="t"/>
          <a:lstStyle>
            <a:lvl1pPr algn="ctr">
              <a:defRPr b="1">
                <a:solidFill>
                  <a:srgbClr val="092677"/>
                </a:solidFill>
              </a:defRPr>
            </a:lvl1pPr>
          </a:lstStyle>
          <a:p>
            <a:r>
              <a:t>Looking Forward</a:t>
            </a:r>
          </a:p>
        </p:txBody>
      </p:sp>
      <p:sp>
        <p:nvSpPr>
          <p:cNvPr id="111" name="Scott Anderson"/>
          <p:cNvSpPr txBox="1"/>
          <p:nvPr/>
        </p:nvSpPr>
        <p:spPr>
          <a:xfrm>
            <a:off x="838200" y="4097924"/>
            <a:ext cx="10515600" cy="691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defRPr sz="3600" b="1">
                <a:solidFill>
                  <a:srgbClr val="005B3C"/>
                </a:solidFill>
                <a:latin typeface="Calibri Light"/>
                <a:ea typeface="Calibri Light"/>
                <a:cs typeface="Calibri Light"/>
                <a:sym typeface="Calibri Light"/>
              </a:defRPr>
            </a:lvl1pPr>
          </a:lstStyle>
          <a:p>
            <a:r>
              <a:t>Scott Anderson</a:t>
            </a:r>
          </a:p>
        </p:txBody>
      </p:sp>
      <p:sp>
        <p:nvSpPr>
          <p:cNvPr id="112" name="Chair, National Outdoor Ethics Sub-Committee"/>
          <p:cNvSpPr txBox="1"/>
          <p:nvPr/>
        </p:nvSpPr>
        <p:spPr>
          <a:xfrm>
            <a:off x="838200" y="4762351"/>
            <a:ext cx="10515600" cy="691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defRPr sz="3000" b="1">
                <a:solidFill>
                  <a:srgbClr val="007E3F"/>
                </a:solidFill>
                <a:latin typeface="Calibri Light"/>
                <a:ea typeface="Calibri Light"/>
                <a:cs typeface="Calibri Light"/>
                <a:sym typeface="Calibri Light"/>
              </a:defRPr>
            </a:lvl1pPr>
          </a:lstStyle>
          <a:p>
            <a:r>
              <a:t>Chair, National Outdoor Ethics Sub-Committee</a:t>
            </a:r>
          </a:p>
        </p:txBody>
      </p:sp>
      <p:pic>
        <p:nvPicPr>
          <p:cNvPr id="113" name="Image" descr="Image"/>
          <p:cNvPicPr>
            <a:picLocks noChangeAspect="1"/>
          </p:cNvPicPr>
          <p:nvPr/>
        </p:nvPicPr>
        <p:blipFill>
          <a:blip r:embed="rId3"/>
          <a:stretch>
            <a:fillRect/>
          </a:stretch>
        </p:blipFill>
        <p:spPr>
          <a:xfrm>
            <a:off x="4978400" y="525170"/>
            <a:ext cx="2235200" cy="2387601"/>
          </a:xfrm>
          <a:prstGeom prst="rect">
            <a:avLst/>
          </a:prstGeom>
          <a:ln w="12700">
            <a:miter lim="400000"/>
          </a:ln>
        </p:spPr>
      </p:pic>
      <p:pic>
        <p:nvPicPr>
          <p:cNvPr id="114" name="Image" descr="Image"/>
          <p:cNvPicPr>
            <a:picLocks noChangeAspect="1"/>
          </p:cNvPicPr>
          <p:nvPr/>
        </p:nvPicPr>
        <p:blipFill>
          <a:blip r:embed="rId4"/>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ommittee Re-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Re-Organization</a:t>
            </a:r>
          </a:p>
        </p:txBody>
      </p:sp>
      <p:sp>
        <p:nvSpPr>
          <p:cNvPr id="213" name="Objectives…"/>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877823">
              <a:lnSpc>
                <a:spcPct val="90000"/>
              </a:lnSpc>
              <a:defRPr sz="3455" b="1">
                <a:solidFill>
                  <a:srgbClr val="005B3C"/>
                </a:solidFill>
                <a:latin typeface="Calibri Light"/>
                <a:ea typeface="Calibri Light"/>
                <a:cs typeface="Calibri Light"/>
                <a:sym typeface="Calibri Light"/>
              </a:defRPr>
            </a:pPr>
            <a:r>
              <a:t>Objectives</a:t>
            </a:r>
          </a:p>
          <a:p>
            <a:pPr defTabSz="877823">
              <a:lnSpc>
                <a:spcPct val="90000"/>
              </a:lnSpc>
              <a:defRPr sz="3455" b="1">
                <a:solidFill>
                  <a:srgbClr val="005B3C"/>
                </a:solidFill>
                <a:latin typeface="Calibri Light"/>
                <a:ea typeface="Calibri Light"/>
                <a:cs typeface="Calibri Light"/>
                <a:sym typeface="Calibri Light"/>
              </a:defRPr>
            </a:pPr>
            <a:endParaRPr/>
          </a:p>
          <a:p>
            <a:pPr marL="949692" lvl="1" indent="-462012" defTabSz="877823">
              <a:lnSpc>
                <a:spcPct val="90000"/>
              </a:lnSpc>
              <a:buSzPct val="100000"/>
              <a:buAutoNum type="arabicPeriod"/>
              <a:defRPr sz="3455" b="1">
                <a:solidFill>
                  <a:schemeClr val="accent1">
                    <a:satOff val="-3547"/>
                    <a:lumOff val="-10352"/>
                  </a:schemeClr>
                </a:solidFill>
                <a:latin typeface="Calibri Light"/>
                <a:ea typeface="Calibri Light"/>
                <a:cs typeface="Calibri Light"/>
                <a:sym typeface="Calibri Light"/>
              </a:defRPr>
            </a:pPr>
            <a:r>
              <a:t>Efficient use of volunteer resources</a:t>
            </a:r>
          </a:p>
          <a:p>
            <a:pPr marL="949692" lvl="1" indent="-462012" defTabSz="877823">
              <a:lnSpc>
                <a:spcPct val="90000"/>
              </a:lnSpc>
              <a:buSzPct val="100000"/>
              <a:buAutoNum type="arabicPeriod"/>
              <a:defRPr sz="3455" b="1">
                <a:solidFill>
                  <a:schemeClr val="accent1">
                    <a:satOff val="-3547"/>
                    <a:lumOff val="-10352"/>
                  </a:schemeClr>
                </a:solidFill>
                <a:latin typeface="Calibri Light"/>
                <a:ea typeface="Calibri Light"/>
                <a:cs typeface="Calibri Light"/>
                <a:sym typeface="Calibri Light"/>
              </a:defRPr>
            </a:pPr>
            <a:r>
              <a:t>Improve Service to our Councils</a:t>
            </a:r>
          </a:p>
          <a:p>
            <a:pPr marL="949692" lvl="1" indent="-462012" defTabSz="877823">
              <a:lnSpc>
                <a:spcPct val="90000"/>
              </a:lnSpc>
              <a:buSzPct val="100000"/>
              <a:buAutoNum type="arabicPeriod"/>
              <a:defRPr sz="3455" b="1">
                <a:solidFill>
                  <a:schemeClr val="accent1">
                    <a:satOff val="-3547"/>
                    <a:lumOff val="-10352"/>
                  </a:schemeClr>
                </a:solidFill>
                <a:latin typeface="Calibri Light"/>
                <a:ea typeface="Calibri Light"/>
                <a:cs typeface="Calibri Light"/>
                <a:sym typeface="Calibri Light"/>
              </a:defRPr>
            </a:pPr>
            <a:r>
              <a:t>Improve Communications</a:t>
            </a:r>
          </a:p>
          <a:p>
            <a:pPr marL="949692" lvl="1" indent="-462012" defTabSz="877823">
              <a:lnSpc>
                <a:spcPct val="90000"/>
              </a:lnSpc>
              <a:buSzPct val="100000"/>
              <a:buAutoNum type="arabicPeriod"/>
              <a:defRPr sz="3455" b="1">
                <a:solidFill>
                  <a:schemeClr val="accent1">
                    <a:satOff val="-3547"/>
                    <a:lumOff val="-10352"/>
                  </a:schemeClr>
                </a:solidFill>
                <a:latin typeface="Calibri Light"/>
                <a:ea typeface="Calibri Light"/>
                <a:cs typeface="Calibri Light"/>
                <a:sym typeface="Calibri Light"/>
              </a:defRPr>
            </a:pPr>
            <a:r>
              <a:t>Facilitate Revisions to our Resources</a:t>
            </a:r>
          </a:p>
          <a:p>
            <a:pPr marL="949692" lvl="1" indent="-462012" defTabSz="877823">
              <a:lnSpc>
                <a:spcPct val="90000"/>
              </a:lnSpc>
              <a:buSzPct val="100000"/>
              <a:buAutoNum type="arabicPeriod"/>
              <a:defRPr sz="3455" b="1">
                <a:solidFill>
                  <a:schemeClr val="accent1">
                    <a:satOff val="-3547"/>
                    <a:lumOff val="-10352"/>
                  </a:schemeClr>
                </a:solidFill>
                <a:latin typeface="Calibri Light"/>
                <a:ea typeface="Calibri Light"/>
                <a:cs typeface="Calibri Light"/>
                <a:sym typeface="Calibri Light"/>
              </a:defRPr>
            </a:pPr>
            <a:r>
              <a:t>Quality Control of our Curriculum</a:t>
            </a:r>
          </a:p>
        </p:txBody>
      </p:sp>
      <p:pic>
        <p:nvPicPr>
          <p:cNvPr id="214"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15"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18" name="3 Service Groups…"/>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defRPr sz="3600" b="1">
                <a:solidFill>
                  <a:srgbClr val="005B3C"/>
                </a:solidFill>
                <a:latin typeface="Calibri Light"/>
                <a:ea typeface="Calibri Light"/>
                <a:cs typeface="Calibri Light"/>
                <a:sym typeface="Calibri Light"/>
              </a:defRPr>
            </a:pPr>
            <a:r>
              <a:t>3 Service Groups</a:t>
            </a:r>
          </a:p>
          <a:p>
            <a:pPr>
              <a:lnSpc>
                <a:spcPct val="90000"/>
              </a:lnSpc>
              <a:defRPr sz="3600" b="1">
                <a:solidFill>
                  <a:srgbClr val="005B3C"/>
                </a:solidFill>
                <a:latin typeface="Calibri Light"/>
                <a:ea typeface="Calibri Light"/>
                <a:cs typeface="Calibri Light"/>
                <a:sym typeface="Calibri Light"/>
              </a:defRPr>
            </a:pPr>
            <a:endParaRPr/>
          </a:p>
          <a:p>
            <a:pPr marL="989263" lvl="1" indent="-481263">
              <a:lnSpc>
                <a:spcPct val="90000"/>
              </a:lnSpc>
              <a:buSzPct val="100000"/>
              <a:buAutoNum type="arabicPeriod"/>
              <a:defRPr sz="3600" b="1">
                <a:solidFill>
                  <a:schemeClr val="accent1">
                    <a:satOff val="-3547"/>
                    <a:lumOff val="-10352"/>
                  </a:schemeClr>
                </a:solidFill>
                <a:latin typeface="Calibri Light"/>
                <a:ea typeface="Calibri Light"/>
                <a:cs typeface="Calibri Light"/>
                <a:sym typeface="Calibri Light"/>
              </a:defRPr>
            </a:pPr>
            <a:r>
              <a:t>Operations</a:t>
            </a:r>
          </a:p>
          <a:p>
            <a:pPr marL="989263" lvl="1" indent="-481263">
              <a:lnSpc>
                <a:spcPct val="90000"/>
              </a:lnSpc>
              <a:buSzPct val="100000"/>
              <a:buAutoNum type="arabicPeriod"/>
              <a:defRPr sz="3600" b="1">
                <a:solidFill>
                  <a:schemeClr val="accent1">
                    <a:satOff val="-3547"/>
                    <a:lumOff val="-10352"/>
                  </a:schemeClr>
                </a:solidFill>
                <a:latin typeface="Calibri Light"/>
                <a:ea typeface="Calibri Light"/>
                <a:cs typeface="Calibri Light"/>
                <a:sym typeface="Calibri Light"/>
              </a:defRPr>
            </a:pPr>
            <a:r>
              <a:t>Communications &amp; Information Resources</a:t>
            </a:r>
          </a:p>
          <a:p>
            <a:pPr marL="989263" lvl="1" indent="-481263">
              <a:lnSpc>
                <a:spcPct val="90000"/>
              </a:lnSpc>
              <a:buSzPct val="100000"/>
              <a:buAutoNum type="arabicPeriod"/>
              <a:defRPr sz="3600" b="1">
                <a:solidFill>
                  <a:schemeClr val="accent1">
                    <a:satOff val="-3547"/>
                    <a:lumOff val="-10352"/>
                  </a:schemeClr>
                </a:solidFill>
                <a:latin typeface="Calibri Light"/>
                <a:ea typeface="Calibri Light"/>
                <a:cs typeface="Calibri Light"/>
                <a:sym typeface="Calibri Light"/>
              </a:defRPr>
            </a:pPr>
            <a:r>
              <a:t>Curriculum &amp; Educational Assets</a:t>
            </a:r>
          </a:p>
        </p:txBody>
      </p:sp>
      <p:pic>
        <p:nvPicPr>
          <p:cNvPr id="219"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20"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23" name="Operation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algn="ctr" defTabSz="905255">
              <a:lnSpc>
                <a:spcPct val="90000"/>
              </a:lnSpc>
              <a:defRPr sz="3564" b="1">
                <a:solidFill>
                  <a:srgbClr val="005B3C"/>
                </a:solidFill>
                <a:latin typeface="Calibri Light"/>
                <a:ea typeface="Calibri Light"/>
                <a:cs typeface="Calibri Light"/>
                <a:sym typeface="Calibri Light"/>
              </a:defRPr>
            </a:pPr>
            <a:r>
              <a:t>Operations Group</a:t>
            </a:r>
          </a:p>
          <a:p>
            <a:pPr defTabSz="905255">
              <a:lnSpc>
                <a:spcPct val="90000"/>
              </a:lnSpc>
              <a:defRPr sz="2970" b="1">
                <a:solidFill>
                  <a:srgbClr val="001C91"/>
                </a:solidFill>
                <a:latin typeface="Calibri Light"/>
                <a:ea typeface="Calibri Light"/>
                <a:cs typeface="Calibri Light"/>
                <a:sym typeface="Calibri Light"/>
              </a:defRPr>
            </a:pPr>
            <a:endParaRPr/>
          </a:p>
          <a:p>
            <a:pPr defTabSz="905255">
              <a:lnSpc>
                <a:spcPct val="90000"/>
              </a:lnSpc>
              <a:defRPr sz="2970" b="1">
                <a:solidFill>
                  <a:srgbClr val="001C91"/>
                </a:solidFill>
                <a:latin typeface="Calibri Light"/>
                <a:ea typeface="Calibri Light"/>
                <a:cs typeface="Calibri Light"/>
                <a:sym typeface="Calibri Light"/>
              </a:defRPr>
            </a:pPr>
            <a:r>
              <a:t>Vice Chair, Paula Boothe</a:t>
            </a:r>
          </a:p>
          <a:p>
            <a:pPr defTabSz="905255">
              <a:lnSpc>
                <a:spcPct val="90000"/>
              </a:lnSpc>
              <a:defRPr sz="2970" b="1">
                <a:solidFill>
                  <a:srgbClr val="005B3C"/>
                </a:solidFill>
                <a:latin typeface="Calibri Light"/>
                <a:ea typeface="Calibri Light"/>
                <a:cs typeface="Calibri Light"/>
                <a:sym typeface="Calibri Light"/>
              </a:defRPr>
            </a:pPr>
            <a:endParaRPr/>
          </a:p>
          <a:p>
            <a:pPr defTabSz="905255">
              <a:lnSpc>
                <a:spcPct val="90000"/>
              </a:lnSpc>
              <a:defRPr sz="3564" b="1">
                <a:solidFill>
                  <a:srgbClr val="005B3C"/>
                </a:solidFill>
                <a:latin typeface="Calibri Light"/>
                <a:ea typeface="Calibri Light"/>
                <a:cs typeface="Calibri Light"/>
                <a:sym typeface="Calibri Light"/>
              </a:defRPr>
            </a:pPr>
            <a:r>
              <a:rPr sz="2970"/>
              <a:t>Regional Outdoor Ethics Coordinators</a:t>
            </a:r>
          </a:p>
          <a:p>
            <a:pPr defTabSz="905255">
              <a:lnSpc>
                <a:spcPct val="90000"/>
              </a:lnSpc>
              <a:defRPr sz="3564" b="1">
                <a:solidFill>
                  <a:srgbClr val="005B3C"/>
                </a:solidFill>
                <a:latin typeface="Calibri Light"/>
                <a:ea typeface="Calibri Light"/>
                <a:cs typeface="Calibri Light"/>
                <a:sym typeface="Calibri Light"/>
              </a:defRPr>
            </a:pPr>
            <a:r>
              <a:rPr sz="2772"/>
              <a:t>Western Region          Paula Boothe</a:t>
            </a:r>
          </a:p>
          <a:p>
            <a:pPr defTabSz="905255">
              <a:lnSpc>
                <a:spcPct val="90000"/>
              </a:lnSpc>
              <a:defRPr sz="2772" b="1">
                <a:solidFill>
                  <a:srgbClr val="005B3C"/>
                </a:solidFill>
                <a:latin typeface="Calibri Light"/>
                <a:ea typeface="Calibri Light"/>
                <a:cs typeface="Calibri Light"/>
                <a:sym typeface="Calibri Light"/>
              </a:defRPr>
            </a:pPr>
            <a:r>
              <a:t>Northeast Region       Marshall Berger</a:t>
            </a:r>
          </a:p>
          <a:p>
            <a:pPr defTabSz="905255">
              <a:lnSpc>
                <a:spcPct val="90000"/>
              </a:lnSpc>
              <a:defRPr sz="2772" b="1">
                <a:solidFill>
                  <a:srgbClr val="005B3C"/>
                </a:solidFill>
                <a:latin typeface="Calibri Light"/>
                <a:ea typeface="Calibri Light"/>
                <a:cs typeface="Calibri Light"/>
                <a:sym typeface="Calibri Light"/>
              </a:defRPr>
            </a:pPr>
            <a:r>
              <a:t>Central Region           Toby Green</a:t>
            </a:r>
          </a:p>
          <a:p>
            <a:pPr lvl="8" indent="0" defTabSz="905255">
              <a:lnSpc>
                <a:spcPct val="90000"/>
              </a:lnSpc>
              <a:defRPr sz="2772" b="1">
                <a:solidFill>
                  <a:srgbClr val="005B3C"/>
                </a:solidFill>
                <a:latin typeface="Calibri Light"/>
                <a:ea typeface="Calibri Light"/>
                <a:cs typeface="Calibri Light"/>
                <a:sym typeface="Calibri Light"/>
              </a:defRPr>
            </a:pPr>
            <a:r>
              <a:t>Southern Region        Vacant</a:t>
            </a:r>
          </a:p>
        </p:txBody>
      </p:sp>
      <p:pic>
        <p:nvPicPr>
          <p:cNvPr id="224"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25"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28" name="Operation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Operations Group</a:t>
            </a:r>
          </a:p>
          <a:p>
            <a:pPr>
              <a:lnSpc>
                <a:spcPct val="90000"/>
              </a:lnSpc>
              <a:defRPr sz="3000" b="1">
                <a:solidFill>
                  <a:srgbClr val="001C91"/>
                </a:solidFill>
                <a:latin typeface="Calibri Light"/>
                <a:ea typeface="Calibri Light"/>
                <a:cs typeface="Calibri Light"/>
                <a:sym typeface="Calibri Light"/>
              </a:defRPr>
            </a:pPr>
            <a:endParaRPr/>
          </a:p>
          <a:p>
            <a:pPr marL="300789" indent="-300789">
              <a:lnSpc>
                <a:spcPct val="90000"/>
              </a:lnSpc>
              <a:buSzPct val="100000"/>
              <a:buChar char="•"/>
              <a:defRPr sz="3000" b="1">
                <a:solidFill>
                  <a:srgbClr val="001C91"/>
                </a:solidFill>
                <a:latin typeface="Calibri Light"/>
                <a:ea typeface="Calibri Light"/>
                <a:cs typeface="Calibri Light"/>
                <a:sym typeface="Calibri Light"/>
              </a:defRPr>
            </a:pPr>
            <a:r>
              <a:t>We will re-structure this group to follow the Churchill plan elements that get adopted by the BSA. </a:t>
            </a:r>
          </a:p>
          <a:p>
            <a:pPr marL="300789" indent="-300789">
              <a:lnSpc>
                <a:spcPct val="90000"/>
              </a:lnSpc>
              <a:buSzPct val="100000"/>
              <a:buChar char="•"/>
              <a:defRPr sz="3000" b="1">
                <a:solidFill>
                  <a:srgbClr val="001C91"/>
                </a:solidFill>
                <a:latin typeface="Calibri Light"/>
                <a:ea typeface="Calibri Light"/>
                <a:cs typeface="Calibri Light"/>
                <a:sym typeface="Calibri Light"/>
              </a:defRPr>
            </a:pPr>
            <a:endParaRPr/>
          </a:p>
          <a:p>
            <a:pPr marL="300789" indent="-300789">
              <a:lnSpc>
                <a:spcPct val="90000"/>
              </a:lnSpc>
              <a:buSzPct val="100000"/>
              <a:buChar char="•"/>
              <a:defRPr sz="3000" b="1">
                <a:solidFill>
                  <a:srgbClr val="001C91"/>
                </a:solidFill>
                <a:latin typeface="Calibri Light"/>
                <a:ea typeface="Calibri Light"/>
                <a:cs typeface="Calibri Light"/>
                <a:sym typeface="Calibri Light"/>
              </a:defRPr>
            </a:pPr>
            <a:r>
              <a:t>Dividing up the 16 service territories to better serve our councils.</a:t>
            </a:r>
          </a:p>
        </p:txBody>
      </p:sp>
      <p:pic>
        <p:nvPicPr>
          <p:cNvPr id="229"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30"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33" name="Operation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859536">
              <a:lnSpc>
                <a:spcPct val="90000"/>
              </a:lnSpc>
              <a:defRPr sz="3384" b="1">
                <a:solidFill>
                  <a:srgbClr val="005B3C"/>
                </a:solidFill>
                <a:latin typeface="Calibri Light"/>
                <a:ea typeface="Calibri Light"/>
                <a:cs typeface="Calibri Light"/>
                <a:sym typeface="Calibri Light"/>
              </a:defRPr>
            </a:pPr>
            <a:r>
              <a:t>Operations Group</a:t>
            </a:r>
          </a:p>
          <a:p>
            <a:pPr defTabSz="859536">
              <a:lnSpc>
                <a:spcPct val="90000"/>
              </a:lnSpc>
              <a:defRPr sz="2820" b="1">
                <a:solidFill>
                  <a:srgbClr val="005B3C"/>
                </a:solidFill>
                <a:latin typeface="Calibri Light"/>
                <a:ea typeface="Calibri Light"/>
                <a:cs typeface="Calibri Light"/>
                <a:sym typeface="Calibri Light"/>
              </a:defRPr>
            </a:pPr>
            <a:endParaRPr/>
          </a:p>
          <a:p>
            <a:pPr defTabSz="859536">
              <a:lnSpc>
                <a:spcPct val="90000"/>
              </a:lnSpc>
              <a:defRPr sz="2820" b="1">
                <a:solidFill>
                  <a:srgbClr val="005B3C"/>
                </a:solidFill>
                <a:latin typeface="Calibri Light"/>
                <a:ea typeface="Calibri Light"/>
                <a:cs typeface="Calibri Light"/>
                <a:sym typeface="Calibri Light"/>
              </a:defRPr>
            </a:pPr>
            <a:r>
              <a:t>Priority -</a:t>
            </a:r>
            <a:r>
              <a:rPr>
                <a:solidFill>
                  <a:srgbClr val="001C91"/>
                </a:solidFill>
              </a:rPr>
              <a:t> Serving our Areas and Councils</a:t>
            </a:r>
          </a:p>
          <a:p>
            <a:pPr defTabSz="859536">
              <a:lnSpc>
                <a:spcPct val="90000"/>
              </a:lnSpc>
              <a:defRPr sz="2820" b="1">
                <a:solidFill>
                  <a:srgbClr val="005B3C"/>
                </a:solidFill>
                <a:latin typeface="Calibri Light"/>
                <a:ea typeface="Calibri Light"/>
                <a:cs typeface="Calibri Light"/>
                <a:sym typeface="Calibri Light"/>
              </a:defRPr>
            </a:pPr>
            <a:endParaRPr>
              <a:solidFill>
                <a:srgbClr val="001C91"/>
              </a:solidFill>
            </a:endParaRPr>
          </a:p>
          <a:p>
            <a:pPr defTabSz="859536">
              <a:lnSpc>
                <a:spcPct val="90000"/>
              </a:lnSpc>
              <a:defRPr sz="2820" b="1">
                <a:solidFill>
                  <a:srgbClr val="005B3C"/>
                </a:solidFill>
                <a:latin typeface="Calibri Light"/>
                <a:ea typeface="Calibri Light"/>
                <a:cs typeface="Calibri Light"/>
                <a:sym typeface="Calibri Light"/>
              </a:defRPr>
            </a:pPr>
            <a:r>
              <a:t>Council Reporting</a:t>
            </a:r>
          </a:p>
          <a:p>
            <a:pPr defTabSz="859536">
              <a:lnSpc>
                <a:spcPct val="90000"/>
              </a:lnSpc>
              <a:defRPr sz="2820" b="1">
                <a:solidFill>
                  <a:srgbClr val="005B3C"/>
                </a:solidFill>
                <a:latin typeface="Calibri Light"/>
                <a:ea typeface="Calibri Light"/>
                <a:cs typeface="Calibri Light"/>
                <a:sym typeface="Calibri Light"/>
              </a:defRPr>
            </a:pPr>
            <a:r>
              <a:t>Program Delivery</a:t>
            </a:r>
          </a:p>
          <a:p>
            <a:pPr marL="282742" indent="-282742" defTabSz="859536">
              <a:lnSpc>
                <a:spcPct val="90000"/>
              </a:lnSpc>
              <a:buSzPct val="100000"/>
              <a:buChar char="•"/>
              <a:defRPr sz="2820" b="1">
                <a:solidFill>
                  <a:srgbClr val="005B3C"/>
                </a:solidFill>
                <a:latin typeface="Calibri Light"/>
                <a:ea typeface="Calibri Light"/>
                <a:cs typeface="Calibri Light"/>
                <a:sym typeface="Calibri Light"/>
              </a:defRPr>
            </a:pPr>
            <a:r>
              <a:t>Master Educator Courses</a:t>
            </a:r>
          </a:p>
          <a:p>
            <a:pPr marL="282742" indent="-282742" defTabSz="859536">
              <a:lnSpc>
                <a:spcPct val="90000"/>
              </a:lnSpc>
              <a:buSzPct val="100000"/>
              <a:buChar char="•"/>
              <a:defRPr sz="2820" b="1">
                <a:solidFill>
                  <a:srgbClr val="005B3C"/>
                </a:solidFill>
                <a:latin typeface="Calibri Light"/>
                <a:ea typeface="Calibri Light"/>
                <a:cs typeface="Calibri Light"/>
                <a:sym typeface="Calibri Light"/>
              </a:defRPr>
            </a:pPr>
            <a:r>
              <a:t>Advocate Training</a:t>
            </a:r>
          </a:p>
          <a:p>
            <a:pPr marL="282742" indent="-282742" defTabSz="859536">
              <a:lnSpc>
                <a:spcPct val="90000"/>
              </a:lnSpc>
              <a:buSzPct val="100000"/>
              <a:buChar char="•"/>
              <a:defRPr sz="2820" b="1">
                <a:solidFill>
                  <a:srgbClr val="005B3C"/>
                </a:solidFill>
                <a:latin typeface="Calibri Light"/>
                <a:ea typeface="Calibri Light"/>
                <a:cs typeface="Calibri Light"/>
                <a:sym typeface="Calibri Light"/>
              </a:defRPr>
            </a:pPr>
            <a:r>
              <a:t>Roundtables</a:t>
            </a:r>
          </a:p>
        </p:txBody>
      </p:sp>
      <p:pic>
        <p:nvPicPr>
          <p:cNvPr id="234"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35"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38" name="Operation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Operations Group</a:t>
            </a:r>
          </a:p>
          <a:p>
            <a:pPr algn="ctr">
              <a:lnSpc>
                <a:spcPct val="90000"/>
              </a:lnSpc>
              <a:defRPr sz="3000" b="1">
                <a:solidFill>
                  <a:srgbClr val="005B3C"/>
                </a:solidFill>
                <a:latin typeface="Calibri Light"/>
                <a:ea typeface="Calibri Light"/>
                <a:cs typeface="Calibri Light"/>
                <a:sym typeface="Calibri Light"/>
              </a:defRPr>
            </a:pPr>
            <a:r>
              <a:t>WHATS NEW</a:t>
            </a:r>
          </a:p>
          <a:p>
            <a:pPr algn="ctr">
              <a:lnSpc>
                <a:spcPct val="90000"/>
              </a:lnSpc>
              <a:defRPr sz="3000" b="1">
                <a:solidFill>
                  <a:srgbClr val="005B3C"/>
                </a:solidFill>
                <a:latin typeface="Calibri Light"/>
                <a:ea typeface="Calibri Light"/>
                <a:cs typeface="Calibri Light"/>
                <a:sym typeface="Calibri Light"/>
              </a:defRPr>
            </a:pPr>
            <a:endParaRPr/>
          </a:p>
          <a:p>
            <a:pPr marL="300789" indent="-300789">
              <a:lnSpc>
                <a:spcPct val="90000"/>
              </a:lnSpc>
              <a:buSzPct val="100000"/>
              <a:buChar char="•"/>
              <a:defRPr sz="3000" b="1">
                <a:solidFill>
                  <a:srgbClr val="005B3C"/>
                </a:solidFill>
                <a:latin typeface="Calibri Light"/>
                <a:ea typeface="Calibri Light"/>
                <a:cs typeface="Calibri Light"/>
                <a:sym typeface="Calibri Light"/>
              </a:defRPr>
            </a:pPr>
            <a:r>
              <a:rPr>
                <a:solidFill>
                  <a:srgbClr val="001C91"/>
                </a:solidFill>
              </a:rPr>
              <a:t>Monthly Virtual Outdoor Ethics Roundtables</a:t>
            </a:r>
          </a:p>
          <a:p>
            <a:pPr marL="300789" indent="-300789">
              <a:lnSpc>
                <a:spcPct val="90000"/>
              </a:lnSpc>
              <a:buSzPct val="100000"/>
              <a:buChar char="•"/>
              <a:defRPr sz="3000" b="1">
                <a:solidFill>
                  <a:srgbClr val="001C91"/>
                </a:solidFill>
                <a:latin typeface="Calibri Light"/>
                <a:ea typeface="Calibri Light"/>
                <a:cs typeface="Calibri Light"/>
                <a:sym typeface="Calibri Light"/>
              </a:defRPr>
            </a:pPr>
            <a:endParaRPr>
              <a:solidFill>
                <a:srgbClr val="001C91"/>
              </a:solidFill>
            </a:endParaRPr>
          </a:p>
          <a:p>
            <a:pPr marL="300789" indent="-300789">
              <a:lnSpc>
                <a:spcPct val="90000"/>
              </a:lnSpc>
              <a:buSzPct val="100000"/>
              <a:buChar char="•"/>
              <a:defRPr sz="3000" b="1">
                <a:solidFill>
                  <a:srgbClr val="001C91"/>
                </a:solidFill>
                <a:latin typeface="Calibri Light"/>
                <a:ea typeface="Calibri Light"/>
                <a:cs typeface="Calibri Light"/>
                <a:sym typeface="Calibri Light"/>
              </a:defRPr>
            </a:pPr>
            <a:r>
              <a:t>2020 Yearly Report</a:t>
            </a:r>
          </a:p>
        </p:txBody>
      </p:sp>
      <p:pic>
        <p:nvPicPr>
          <p:cNvPr id="239"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40"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43" name="Communications and Information Resource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Communications and Information Resources Group</a:t>
            </a:r>
          </a:p>
          <a:p>
            <a:pPr algn="ctr">
              <a:lnSpc>
                <a:spcPct val="90000"/>
              </a:lnSpc>
              <a:defRPr sz="3600" b="1">
                <a:solidFill>
                  <a:srgbClr val="005B3C"/>
                </a:solidFill>
                <a:latin typeface="Calibri Light"/>
                <a:ea typeface="Calibri Light"/>
                <a:cs typeface="Calibri Light"/>
                <a:sym typeface="Calibri Light"/>
              </a:defRPr>
            </a:pPr>
            <a:endParaRPr/>
          </a:p>
          <a:p>
            <a:pPr>
              <a:lnSpc>
                <a:spcPct val="90000"/>
              </a:lnSpc>
              <a:defRPr sz="3000" b="1">
                <a:solidFill>
                  <a:srgbClr val="005B3C"/>
                </a:solidFill>
                <a:latin typeface="Calibri Light"/>
                <a:ea typeface="Calibri Light"/>
                <a:cs typeface="Calibri Light"/>
                <a:sym typeface="Calibri Light"/>
              </a:defRPr>
            </a:pPr>
            <a:r>
              <a:rPr>
                <a:solidFill>
                  <a:srgbClr val="001C91"/>
                </a:solidFill>
              </a:rPr>
              <a:t>Vice Chair, Mark Hammer</a:t>
            </a:r>
          </a:p>
          <a:p>
            <a:pPr>
              <a:lnSpc>
                <a:spcPct val="90000"/>
              </a:lnSpc>
              <a:defRPr sz="3000" b="1">
                <a:solidFill>
                  <a:srgbClr val="005B3C"/>
                </a:solidFill>
                <a:latin typeface="Calibri Light"/>
                <a:ea typeface="Calibri Light"/>
                <a:cs typeface="Calibri Light"/>
                <a:sym typeface="Calibri Light"/>
              </a:defRPr>
            </a:pPr>
            <a:endParaRPr>
              <a:solidFill>
                <a:srgbClr val="001C91"/>
              </a:solidFill>
            </a:endParaRPr>
          </a:p>
          <a:p>
            <a:pPr>
              <a:lnSpc>
                <a:spcPct val="90000"/>
              </a:lnSpc>
              <a:defRPr sz="3000" b="1">
                <a:solidFill>
                  <a:srgbClr val="005B3C"/>
                </a:solidFill>
                <a:latin typeface="Calibri Light"/>
                <a:ea typeface="Calibri Light"/>
                <a:cs typeface="Calibri Light"/>
                <a:sym typeface="Calibri Light"/>
              </a:defRPr>
            </a:pPr>
            <a:r>
              <a:t>David Wilson</a:t>
            </a:r>
          </a:p>
          <a:p>
            <a:pPr>
              <a:lnSpc>
                <a:spcPct val="90000"/>
              </a:lnSpc>
              <a:defRPr sz="3000" b="1">
                <a:solidFill>
                  <a:srgbClr val="005B3C"/>
                </a:solidFill>
                <a:latin typeface="Calibri Light"/>
                <a:ea typeface="Calibri Light"/>
                <a:cs typeface="Calibri Light"/>
                <a:sym typeface="Calibri Light"/>
              </a:defRPr>
            </a:pPr>
            <a:r>
              <a:t>David O’Leary</a:t>
            </a:r>
          </a:p>
        </p:txBody>
      </p:sp>
      <p:pic>
        <p:nvPicPr>
          <p:cNvPr id="244"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45"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48" name="Communications and Information Resource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832104">
              <a:lnSpc>
                <a:spcPct val="90000"/>
              </a:lnSpc>
              <a:defRPr sz="3276" b="1">
                <a:solidFill>
                  <a:srgbClr val="005B3C"/>
                </a:solidFill>
                <a:latin typeface="Calibri Light"/>
                <a:ea typeface="Calibri Light"/>
                <a:cs typeface="Calibri Light"/>
                <a:sym typeface="Calibri Light"/>
              </a:defRPr>
            </a:pPr>
            <a:r>
              <a:t>Communications and Information Resources Group</a:t>
            </a:r>
          </a:p>
          <a:p>
            <a:pPr algn="ctr" defTabSz="832104">
              <a:lnSpc>
                <a:spcPct val="90000"/>
              </a:lnSpc>
              <a:defRPr sz="3276" b="1">
                <a:solidFill>
                  <a:srgbClr val="005B3C"/>
                </a:solidFill>
                <a:latin typeface="Calibri Light"/>
                <a:ea typeface="Calibri Light"/>
                <a:cs typeface="Calibri Light"/>
                <a:sym typeface="Calibri Light"/>
              </a:defRPr>
            </a:pPr>
            <a:endParaRPr/>
          </a:p>
          <a:p>
            <a:pPr defTabSz="832104">
              <a:lnSpc>
                <a:spcPct val="90000"/>
              </a:lnSpc>
              <a:defRPr sz="2730" b="1">
                <a:solidFill>
                  <a:srgbClr val="005B3C"/>
                </a:solidFill>
                <a:latin typeface="Calibri Light"/>
                <a:ea typeface="Calibri Light"/>
                <a:cs typeface="Calibri Light"/>
                <a:sym typeface="Calibri Light"/>
              </a:defRPr>
            </a:pPr>
            <a:r>
              <a:t>Priority - </a:t>
            </a:r>
            <a:r>
              <a:rPr>
                <a:solidFill>
                  <a:srgbClr val="001C91"/>
                </a:solidFill>
              </a:rPr>
              <a:t>Volunteer Communications &amp; Resources</a:t>
            </a:r>
          </a:p>
          <a:p>
            <a:pPr defTabSz="832104">
              <a:lnSpc>
                <a:spcPct val="90000"/>
              </a:lnSpc>
              <a:defRPr sz="2730" b="1">
                <a:solidFill>
                  <a:srgbClr val="005B3C"/>
                </a:solidFill>
                <a:latin typeface="Calibri Light"/>
                <a:ea typeface="Calibri Light"/>
                <a:cs typeface="Calibri Light"/>
                <a:sym typeface="Calibri Light"/>
              </a:defRPr>
            </a:pPr>
            <a:endParaRPr>
              <a:solidFill>
                <a:srgbClr val="001C91"/>
              </a:solidFill>
            </a:endParaRPr>
          </a:p>
          <a:p>
            <a:pPr defTabSz="832104">
              <a:lnSpc>
                <a:spcPct val="90000"/>
              </a:lnSpc>
              <a:defRPr sz="2730" b="1">
                <a:solidFill>
                  <a:srgbClr val="005B3C"/>
                </a:solidFill>
                <a:latin typeface="Calibri Light"/>
                <a:ea typeface="Calibri Light"/>
                <a:cs typeface="Calibri Light"/>
                <a:sym typeface="Calibri Light"/>
              </a:defRPr>
            </a:pPr>
            <a:r>
              <a:t>Website Management</a:t>
            </a:r>
          </a:p>
          <a:p>
            <a:pPr defTabSz="832104">
              <a:lnSpc>
                <a:spcPct val="90000"/>
              </a:lnSpc>
              <a:defRPr sz="2730" b="1">
                <a:solidFill>
                  <a:srgbClr val="005B3C"/>
                </a:solidFill>
                <a:latin typeface="Calibri Light"/>
                <a:ea typeface="Calibri Light"/>
                <a:cs typeface="Calibri Light"/>
                <a:sym typeface="Calibri Light"/>
              </a:defRPr>
            </a:pPr>
            <a:r>
              <a:t>Social Media</a:t>
            </a:r>
          </a:p>
          <a:p>
            <a:pPr defTabSz="832104">
              <a:lnSpc>
                <a:spcPct val="90000"/>
              </a:lnSpc>
              <a:defRPr sz="2730" b="1">
                <a:solidFill>
                  <a:srgbClr val="005B3C"/>
                </a:solidFill>
                <a:latin typeface="Calibri Light"/>
                <a:ea typeface="Calibri Light"/>
                <a:cs typeface="Calibri Light"/>
                <a:sym typeface="Calibri Light"/>
              </a:defRPr>
            </a:pPr>
            <a:r>
              <a:t>Volunteer Communications </a:t>
            </a:r>
          </a:p>
          <a:p>
            <a:pPr defTabSz="832104">
              <a:lnSpc>
                <a:spcPct val="90000"/>
              </a:lnSpc>
              <a:defRPr sz="2730" b="1">
                <a:solidFill>
                  <a:srgbClr val="005B3C"/>
                </a:solidFill>
                <a:latin typeface="Calibri Light"/>
                <a:ea typeface="Calibri Light"/>
                <a:cs typeface="Calibri Light"/>
                <a:sym typeface="Calibri Light"/>
              </a:defRPr>
            </a:pPr>
            <a:r>
              <a:t>Data Archiving</a:t>
            </a:r>
          </a:p>
        </p:txBody>
      </p:sp>
      <p:pic>
        <p:nvPicPr>
          <p:cNvPr id="249"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50"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53" name="Communications and Information Resource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Communications and Information Resources Group</a:t>
            </a:r>
          </a:p>
          <a:p>
            <a:pPr algn="ctr">
              <a:lnSpc>
                <a:spcPct val="90000"/>
              </a:lnSpc>
              <a:defRPr sz="3000" b="1">
                <a:solidFill>
                  <a:srgbClr val="005B3C"/>
                </a:solidFill>
                <a:latin typeface="Calibri Light"/>
                <a:ea typeface="Calibri Light"/>
                <a:cs typeface="Calibri Light"/>
                <a:sym typeface="Calibri Light"/>
              </a:defRPr>
            </a:pPr>
            <a:r>
              <a:t>WHATS NEW</a:t>
            </a:r>
          </a:p>
          <a:p>
            <a:pPr>
              <a:lnSpc>
                <a:spcPct val="90000"/>
              </a:lnSpc>
              <a:defRPr sz="3000" b="1">
                <a:solidFill>
                  <a:srgbClr val="005B3C"/>
                </a:solidFill>
                <a:latin typeface="Calibri Light"/>
                <a:ea typeface="Calibri Light"/>
                <a:cs typeface="Calibri Light"/>
                <a:sym typeface="Calibri Light"/>
              </a:defRPr>
            </a:pPr>
            <a:endParaRPr/>
          </a:p>
          <a:p>
            <a:pPr>
              <a:lnSpc>
                <a:spcPct val="90000"/>
              </a:lnSpc>
              <a:defRPr sz="3000" b="1">
                <a:solidFill>
                  <a:srgbClr val="005B3C"/>
                </a:solidFill>
                <a:latin typeface="Calibri Light"/>
                <a:ea typeface="Calibri Light"/>
                <a:cs typeface="Calibri Light"/>
                <a:sym typeface="Calibri Light"/>
              </a:defRPr>
            </a:pPr>
            <a:r>
              <a:t>Visit our website:</a:t>
            </a:r>
          </a:p>
          <a:p>
            <a:pPr algn="ctr">
              <a:lnSpc>
                <a:spcPct val="90000"/>
              </a:lnSpc>
              <a:defRPr sz="3000" b="1">
                <a:solidFill>
                  <a:srgbClr val="005B3C"/>
                </a:solidFill>
                <a:latin typeface="Calibri Light"/>
                <a:ea typeface="Calibri Light"/>
                <a:cs typeface="Calibri Light"/>
                <a:sym typeface="Calibri Light"/>
              </a:defRPr>
            </a:pPr>
            <a:r>
              <a:t> </a:t>
            </a:r>
            <a:r>
              <a:rPr>
                <a:solidFill>
                  <a:srgbClr val="001C91"/>
                </a:solidFill>
              </a:rPr>
              <a:t>OutdoorEthics-BSA.org</a:t>
            </a:r>
          </a:p>
        </p:txBody>
      </p:sp>
      <p:pic>
        <p:nvPicPr>
          <p:cNvPr id="254"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55"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58" name="Communications and Information Resource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Communications and Information Resources Group</a:t>
            </a:r>
          </a:p>
          <a:p>
            <a:pPr algn="ctr">
              <a:lnSpc>
                <a:spcPct val="90000"/>
              </a:lnSpc>
              <a:defRPr sz="3000" b="1">
                <a:solidFill>
                  <a:srgbClr val="005B3C"/>
                </a:solidFill>
                <a:latin typeface="Calibri Light"/>
                <a:ea typeface="Calibri Light"/>
                <a:cs typeface="Calibri Light"/>
                <a:sym typeface="Calibri Light"/>
              </a:defRPr>
            </a:pPr>
            <a:r>
              <a:t>WHATS NEW</a:t>
            </a:r>
          </a:p>
          <a:p>
            <a:pPr>
              <a:lnSpc>
                <a:spcPct val="90000"/>
              </a:lnSpc>
              <a:defRPr sz="3000" b="1">
                <a:solidFill>
                  <a:srgbClr val="005B3C"/>
                </a:solidFill>
                <a:latin typeface="Calibri Light"/>
                <a:ea typeface="Calibri Light"/>
                <a:cs typeface="Calibri Light"/>
                <a:sym typeface="Calibri Light"/>
              </a:defRPr>
            </a:pPr>
            <a:endParaRPr/>
          </a:p>
          <a:p>
            <a:pPr>
              <a:lnSpc>
                <a:spcPct val="90000"/>
              </a:lnSpc>
              <a:defRPr sz="3000" b="1">
                <a:solidFill>
                  <a:srgbClr val="005B3C"/>
                </a:solidFill>
                <a:latin typeface="Calibri Light"/>
                <a:ea typeface="Calibri Light"/>
                <a:cs typeface="Calibri Light"/>
                <a:sym typeface="Calibri Light"/>
              </a:defRPr>
            </a:pPr>
            <a:r>
              <a:t>Join our Facebook group:</a:t>
            </a:r>
          </a:p>
          <a:p>
            <a:pPr algn="ctr">
              <a:lnSpc>
                <a:spcPct val="90000"/>
              </a:lnSpc>
              <a:defRPr sz="3000" b="1">
                <a:solidFill>
                  <a:srgbClr val="001C91"/>
                </a:solidFill>
                <a:latin typeface="Calibri Light"/>
                <a:ea typeface="Calibri Light"/>
                <a:cs typeface="Calibri Light"/>
                <a:sym typeface="Calibri Light"/>
              </a:defRPr>
            </a:pPr>
            <a:r>
              <a:t>  BSA Outdoor Ethics</a:t>
            </a:r>
          </a:p>
        </p:txBody>
      </p:sp>
      <p:pic>
        <p:nvPicPr>
          <p:cNvPr id="259"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60"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Outdoor Ethics Sub-Committee"/>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Outdoor Ethics Sub-Committee</a:t>
            </a:r>
          </a:p>
        </p:txBody>
      </p:sp>
      <p:sp>
        <p:nvSpPr>
          <p:cNvPr id="119" name="Rectangle"/>
          <p:cNvSpPr txBox="1"/>
          <p:nvPr/>
        </p:nvSpPr>
        <p:spPr>
          <a:xfrm>
            <a:off x="3816959" y="1412524"/>
            <a:ext cx="4558082" cy="3311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411479">
              <a:lnSpc>
                <a:spcPct val="90000"/>
              </a:lnSpc>
              <a:defRPr sz="1619" b="1">
                <a:solidFill>
                  <a:srgbClr val="005B3C"/>
                </a:solidFill>
                <a:latin typeface="Calibri Light"/>
                <a:ea typeface="Calibri Light"/>
                <a:cs typeface="Calibri Light"/>
                <a:sym typeface="Calibri Light"/>
              </a:defRPr>
            </a:pPr>
            <a:endParaRPr/>
          </a:p>
          <a:p>
            <a:pPr defTabSz="411479">
              <a:lnSpc>
                <a:spcPct val="90000"/>
              </a:lnSpc>
              <a:defRPr sz="1619" b="1">
                <a:solidFill>
                  <a:srgbClr val="005B3C"/>
                </a:solidFill>
                <a:latin typeface="Calibri Light"/>
                <a:ea typeface="Calibri Light"/>
                <a:cs typeface="Calibri Light"/>
                <a:sym typeface="Calibri Light"/>
              </a:defRPr>
            </a:pPr>
            <a:endParaRPr/>
          </a:p>
        </p:txBody>
      </p:sp>
      <p:pic>
        <p:nvPicPr>
          <p:cNvPr id="120" name="Image" descr="Image"/>
          <p:cNvPicPr>
            <a:picLocks noChangeAspect="1"/>
          </p:cNvPicPr>
          <p:nvPr/>
        </p:nvPicPr>
        <p:blipFill>
          <a:blip r:embed="rId2"/>
          <a:stretch>
            <a:fillRect/>
          </a:stretch>
        </p:blipFill>
        <p:spPr>
          <a:xfrm>
            <a:off x="3816959" y="1412524"/>
            <a:ext cx="4445001" cy="2959101"/>
          </a:xfrm>
          <a:prstGeom prst="rect">
            <a:avLst/>
          </a:prstGeom>
          <a:ln w="12700">
            <a:miter lim="400000"/>
          </a:ln>
        </p:spPr>
      </p:pic>
      <p:sp>
        <p:nvSpPr>
          <p:cNvPr id="121" name="Outdoor Programs Committee…"/>
          <p:cNvSpPr txBox="1"/>
          <p:nvPr/>
        </p:nvSpPr>
        <p:spPr>
          <a:xfrm>
            <a:off x="1337244" y="4760441"/>
            <a:ext cx="9517512" cy="162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defRPr sz="3600" b="1">
                <a:solidFill>
                  <a:srgbClr val="005B3C"/>
                </a:solidFill>
                <a:latin typeface="Calibri Light"/>
                <a:ea typeface="Calibri Light"/>
                <a:cs typeface="Calibri Light"/>
                <a:sym typeface="Calibri Light"/>
              </a:defRPr>
            </a:pPr>
            <a:r>
              <a:t>Outdoor Programs Committee</a:t>
            </a:r>
          </a:p>
          <a:p>
            <a:pPr algn="ctr">
              <a:lnSpc>
                <a:spcPct val="90000"/>
              </a:lnSpc>
              <a:defRPr sz="3600" b="1">
                <a:solidFill>
                  <a:srgbClr val="005B3C"/>
                </a:solidFill>
                <a:latin typeface="Calibri Light"/>
                <a:ea typeface="Calibri Light"/>
                <a:cs typeface="Calibri Light"/>
                <a:sym typeface="Calibri Light"/>
              </a:defRPr>
            </a:pPr>
            <a:r>
              <a:t>Mark Rose, Chair</a:t>
            </a:r>
          </a:p>
        </p:txBody>
      </p:sp>
      <p:pic>
        <p:nvPicPr>
          <p:cNvPr id="122" name="Image" descr="Image"/>
          <p:cNvPicPr>
            <a:picLocks noChangeAspect="1"/>
          </p:cNvPicPr>
          <p:nvPr/>
        </p:nvPicPr>
        <p:blipFill>
          <a:blip r:embed="rId3"/>
          <a:stretch>
            <a:fillRect/>
          </a:stretch>
        </p:blipFill>
        <p:spPr>
          <a:xfrm>
            <a:off x="91410" y="165096"/>
            <a:ext cx="1714501" cy="1854201"/>
          </a:xfrm>
          <a:prstGeom prst="rect">
            <a:avLst/>
          </a:prstGeom>
          <a:ln w="12700">
            <a:miter lim="400000"/>
          </a:ln>
        </p:spPr>
      </p:pic>
      <p:pic>
        <p:nvPicPr>
          <p:cNvPr id="123" name="Image" descr="Image"/>
          <p:cNvPicPr>
            <a:picLocks noChangeAspect="1"/>
          </p:cNvPicPr>
          <p:nvPr/>
        </p:nvPicPr>
        <p:blipFill>
          <a:blip r:embed="rId4"/>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63" name="Communications and Information Resource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Communications and Information Resources Group</a:t>
            </a:r>
          </a:p>
          <a:p>
            <a:pPr algn="ctr">
              <a:lnSpc>
                <a:spcPct val="90000"/>
              </a:lnSpc>
              <a:defRPr sz="3000" b="1">
                <a:solidFill>
                  <a:srgbClr val="005B3C"/>
                </a:solidFill>
                <a:latin typeface="Calibri Light"/>
                <a:ea typeface="Calibri Light"/>
                <a:cs typeface="Calibri Light"/>
                <a:sym typeface="Calibri Light"/>
              </a:defRPr>
            </a:pPr>
            <a:r>
              <a:t>WHATS NEW</a:t>
            </a:r>
          </a:p>
          <a:p>
            <a:pPr>
              <a:lnSpc>
                <a:spcPct val="90000"/>
              </a:lnSpc>
              <a:defRPr sz="3000" b="1">
                <a:solidFill>
                  <a:srgbClr val="005B3C"/>
                </a:solidFill>
                <a:latin typeface="Calibri Light"/>
                <a:ea typeface="Calibri Light"/>
                <a:cs typeface="Calibri Light"/>
                <a:sym typeface="Calibri Light"/>
              </a:defRPr>
            </a:pPr>
            <a:endParaRPr/>
          </a:p>
          <a:p>
            <a:pPr>
              <a:lnSpc>
                <a:spcPct val="90000"/>
              </a:lnSpc>
              <a:defRPr sz="3000" b="1">
                <a:solidFill>
                  <a:srgbClr val="005B3C"/>
                </a:solidFill>
                <a:latin typeface="Calibri Light"/>
                <a:ea typeface="Calibri Light"/>
                <a:cs typeface="Calibri Light"/>
                <a:sym typeface="Calibri Light"/>
              </a:defRPr>
            </a:pPr>
            <a:r>
              <a:t>Look for our upcoming blog:</a:t>
            </a:r>
          </a:p>
          <a:p>
            <a:pPr algn="ctr">
              <a:lnSpc>
                <a:spcPct val="90000"/>
              </a:lnSpc>
              <a:defRPr sz="3000" b="1">
                <a:solidFill>
                  <a:srgbClr val="001C91"/>
                </a:solidFill>
                <a:latin typeface="Calibri Light"/>
                <a:ea typeface="Calibri Light"/>
                <a:cs typeface="Calibri Light"/>
                <a:sym typeface="Calibri Light"/>
              </a:defRPr>
            </a:pPr>
            <a:r>
              <a:t>  BSA Outdoor Ethics News</a:t>
            </a:r>
          </a:p>
        </p:txBody>
      </p:sp>
      <p:pic>
        <p:nvPicPr>
          <p:cNvPr id="264"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65"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68" name="Curriculum &amp; Educational Asset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Curriculum &amp; Educational Assets Group</a:t>
            </a:r>
          </a:p>
          <a:p>
            <a:pPr>
              <a:lnSpc>
                <a:spcPct val="90000"/>
              </a:lnSpc>
              <a:defRPr sz="3000" b="1">
                <a:solidFill>
                  <a:srgbClr val="005B3C"/>
                </a:solidFill>
                <a:latin typeface="Calibri Light"/>
                <a:ea typeface="Calibri Light"/>
                <a:cs typeface="Calibri Light"/>
                <a:sym typeface="Calibri Light"/>
              </a:defRPr>
            </a:pPr>
            <a:endParaRPr/>
          </a:p>
          <a:p>
            <a:pPr>
              <a:lnSpc>
                <a:spcPct val="90000"/>
              </a:lnSpc>
              <a:defRPr sz="3000" b="1">
                <a:solidFill>
                  <a:srgbClr val="005B3C"/>
                </a:solidFill>
                <a:latin typeface="Calibri Light"/>
                <a:ea typeface="Calibri Light"/>
                <a:cs typeface="Calibri Light"/>
                <a:sym typeface="Calibri Light"/>
              </a:defRPr>
            </a:pPr>
            <a:r>
              <a:rPr>
                <a:solidFill>
                  <a:srgbClr val="001C91"/>
                </a:solidFill>
              </a:rPr>
              <a:t>Vice Chair, Charlie Thorpe</a:t>
            </a:r>
          </a:p>
          <a:p>
            <a:pPr>
              <a:lnSpc>
                <a:spcPct val="90000"/>
              </a:lnSpc>
              <a:defRPr sz="3000" b="1">
                <a:solidFill>
                  <a:srgbClr val="005B3C"/>
                </a:solidFill>
                <a:latin typeface="Calibri Light"/>
                <a:ea typeface="Calibri Light"/>
                <a:cs typeface="Calibri Light"/>
                <a:sym typeface="Calibri Light"/>
              </a:defRPr>
            </a:pPr>
            <a:endParaRPr>
              <a:solidFill>
                <a:srgbClr val="001C91"/>
              </a:solidFill>
            </a:endParaRPr>
          </a:p>
          <a:p>
            <a:pPr>
              <a:lnSpc>
                <a:spcPct val="90000"/>
              </a:lnSpc>
              <a:defRPr sz="3000" b="1">
                <a:solidFill>
                  <a:srgbClr val="005B3C"/>
                </a:solidFill>
                <a:latin typeface="Calibri Light"/>
                <a:ea typeface="Calibri Light"/>
                <a:cs typeface="Calibri Light"/>
                <a:sym typeface="Calibri Light"/>
              </a:defRPr>
            </a:pPr>
            <a:r>
              <a:t>Josh Lamothe</a:t>
            </a:r>
          </a:p>
          <a:p>
            <a:pPr>
              <a:lnSpc>
                <a:spcPct val="90000"/>
              </a:lnSpc>
              <a:defRPr sz="3000" b="1">
                <a:solidFill>
                  <a:srgbClr val="005B3C"/>
                </a:solidFill>
                <a:latin typeface="Calibri Light"/>
                <a:ea typeface="Calibri Light"/>
                <a:cs typeface="Calibri Light"/>
                <a:sym typeface="Calibri Light"/>
              </a:defRPr>
            </a:pPr>
            <a:r>
              <a:t>David O’Leary</a:t>
            </a:r>
          </a:p>
        </p:txBody>
      </p:sp>
      <p:pic>
        <p:nvPicPr>
          <p:cNvPr id="269"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70"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73" name="Curriculum &amp; Educational Asset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Curriculum &amp; Educational Assets Group</a:t>
            </a:r>
          </a:p>
          <a:p>
            <a:pPr>
              <a:lnSpc>
                <a:spcPct val="90000"/>
              </a:lnSpc>
              <a:defRPr sz="3000" b="1">
                <a:solidFill>
                  <a:srgbClr val="005B3C"/>
                </a:solidFill>
                <a:latin typeface="Calibri Light"/>
                <a:ea typeface="Calibri Light"/>
                <a:cs typeface="Calibri Light"/>
                <a:sym typeface="Calibri Light"/>
              </a:defRPr>
            </a:pPr>
            <a:endParaRPr/>
          </a:p>
          <a:p>
            <a:pPr>
              <a:lnSpc>
                <a:spcPct val="90000"/>
              </a:lnSpc>
              <a:defRPr sz="3000" b="1">
                <a:solidFill>
                  <a:srgbClr val="005B3C"/>
                </a:solidFill>
                <a:latin typeface="Calibri Light"/>
                <a:ea typeface="Calibri Light"/>
                <a:cs typeface="Calibri Light"/>
                <a:sym typeface="Calibri Light"/>
              </a:defRPr>
            </a:pPr>
            <a:r>
              <a:t>Priority - </a:t>
            </a:r>
            <a:r>
              <a:rPr>
                <a:solidFill>
                  <a:srgbClr val="001C91"/>
                </a:solidFill>
              </a:rPr>
              <a:t>Curriculum Development</a:t>
            </a:r>
          </a:p>
          <a:p>
            <a:pPr>
              <a:lnSpc>
                <a:spcPct val="90000"/>
              </a:lnSpc>
              <a:defRPr sz="3000" b="1">
                <a:solidFill>
                  <a:srgbClr val="005B3C"/>
                </a:solidFill>
                <a:latin typeface="Calibri Light"/>
                <a:ea typeface="Calibri Light"/>
                <a:cs typeface="Calibri Light"/>
                <a:sym typeface="Calibri Light"/>
              </a:defRPr>
            </a:pPr>
            <a:endParaRPr>
              <a:solidFill>
                <a:srgbClr val="001C91"/>
              </a:solidFill>
            </a:endParaRPr>
          </a:p>
          <a:p>
            <a:pPr>
              <a:lnSpc>
                <a:spcPct val="90000"/>
              </a:lnSpc>
              <a:defRPr sz="3000" b="1">
                <a:solidFill>
                  <a:srgbClr val="005B3C"/>
                </a:solidFill>
                <a:latin typeface="Calibri Light"/>
                <a:ea typeface="Calibri Light"/>
                <a:cs typeface="Calibri Light"/>
                <a:sym typeface="Calibri Light"/>
              </a:defRPr>
            </a:pPr>
            <a:r>
              <a:t>Update Schedule for Educational Assets</a:t>
            </a:r>
          </a:p>
          <a:p>
            <a:pPr>
              <a:lnSpc>
                <a:spcPct val="90000"/>
              </a:lnSpc>
              <a:defRPr sz="3000" b="1">
                <a:solidFill>
                  <a:srgbClr val="005B3C"/>
                </a:solidFill>
                <a:latin typeface="Calibri Light"/>
                <a:ea typeface="Calibri Light"/>
                <a:cs typeface="Calibri Light"/>
                <a:sym typeface="Calibri Light"/>
              </a:defRPr>
            </a:pPr>
            <a:r>
              <a:t>Lead Instructor Development</a:t>
            </a:r>
          </a:p>
        </p:txBody>
      </p:sp>
      <p:pic>
        <p:nvPicPr>
          <p:cNvPr id="274"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75"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78" name="Curriculum &amp; Educational Assets 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Curriculum &amp; Educational Assets Group</a:t>
            </a:r>
          </a:p>
          <a:p>
            <a:pPr algn="ctr">
              <a:lnSpc>
                <a:spcPct val="90000"/>
              </a:lnSpc>
              <a:defRPr sz="3000" b="1">
                <a:solidFill>
                  <a:srgbClr val="005B3C"/>
                </a:solidFill>
                <a:latin typeface="Calibri Light"/>
                <a:ea typeface="Calibri Light"/>
                <a:cs typeface="Calibri Light"/>
                <a:sym typeface="Calibri Light"/>
              </a:defRPr>
            </a:pPr>
            <a:r>
              <a:t>WHATS NEW</a:t>
            </a:r>
          </a:p>
          <a:p>
            <a:pPr>
              <a:lnSpc>
                <a:spcPct val="90000"/>
              </a:lnSpc>
              <a:defRPr sz="3000" b="1">
                <a:solidFill>
                  <a:srgbClr val="005B3C"/>
                </a:solidFill>
                <a:latin typeface="Calibri Light"/>
                <a:ea typeface="Calibri Light"/>
                <a:cs typeface="Calibri Light"/>
                <a:sym typeface="Calibri Light"/>
              </a:defRPr>
            </a:pPr>
            <a:r>
              <a:t>New Release:</a:t>
            </a:r>
          </a:p>
          <a:p>
            <a:pPr>
              <a:lnSpc>
                <a:spcPct val="90000"/>
              </a:lnSpc>
              <a:defRPr sz="3000" b="1">
                <a:solidFill>
                  <a:srgbClr val="001C91"/>
                </a:solidFill>
                <a:latin typeface="Calibri Light"/>
                <a:ea typeface="Calibri Light"/>
                <a:cs typeface="Calibri Light"/>
                <a:sym typeface="Calibri Light"/>
              </a:defRPr>
            </a:pPr>
            <a:r>
              <a:t>     BSA Supplement</a:t>
            </a:r>
          </a:p>
          <a:p>
            <a:pPr>
              <a:lnSpc>
                <a:spcPct val="90000"/>
              </a:lnSpc>
              <a:defRPr sz="3000" b="1">
                <a:solidFill>
                  <a:srgbClr val="001C91"/>
                </a:solidFill>
                <a:latin typeface="Calibri Light"/>
                <a:ea typeface="Calibri Light"/>
                <a:cs typeface="Calibri Light"/>
                <a:sym typeface="Calibri Light"/>
              </a:defRPr>
            </a:pPr>
            <a:r>
              <a:t>               to the </a:t>
            </a:r>
          </a:p>
          <a:p>
            <a:pPr>
              <a:lnSpc>
                <a:spcPct val="90000"/>
              </a:lnSpc>
              <a:defRPr sz="3000" b="1">
                <a:solidFill>
                  <a:srgbClr val="001C91"/>
                </a:solidFill>
                <a:latin typeface="Calibri Light"/>
                <a:ea typeface="Calibri Light"/>
                <a:cs typeface="Calibri Light"/>
                <a:sym typeface="Calibri Light"/>
              </a:defRPr>
            </a:pPr>
            <a:r>
              <a:t>       Leave No Trace</a:t>
            </a:r>
          </a:p>
          <a:p>
            <a:pPr>
              <a:lnSpc>
                <a:spcPct val="90000"/>
              </a:lnSpc>
              <a:defRPr sz="3000" b="1">
                <a:solidFill>
                  <a:srgbClr val="001C91"/>
                </a:solidFill>
                <a:latin typeface="Calibri Light"/>
                <a:ea typeface="Calibri Light"/>
                <a:cs typeface="Calibri Light"/>
                <a:sym typeface="Calibri Light"/>
              </a:defRPr>
            </a:pPr>
            <a:r>
              <a:t>Master Educator Handbook</a:t>
            </a:r>
          </a:p>
        </p:txBody>
      </p:sp>
      <p:grpSp>
        <p:nvGrpSpPr>
          <p:cNvPr id="281" name="Group"/>
          <p:cNvGrpSpPr/>
          <p:nvPr/>
        </p:nvGrpSpPr>
        <p:grpSpPr>
          <a:xfrm>
            <a:off x="8491279" y="2862352"/>
            <a:ext cx="2733164" cy="3108122"/>
            <a:chOff x="0" y="0"/>
            <a:chExt cx="2733163" cy="3108121"/>
          </a:xfrm>
        </p:grpSpPr>
        <p:sp>
          <p:nvSpPr>
            <p:cNvPr id="279" name="Rectangle"/>
            <p:cNvSpPr/>
            <p:nvPr/>
          </p:nvSpPr>
          <p:spPr>
            <a:xfrm>
              <a:off x="0" y="0"/>
              <a:ext cx="2733164" cy="3108122"/>
            </a:xfrm>
            <a:prstGeom prst="rect">
              <a:avLst/>
            </a:prstGeom>
            <a:solidFill>
              <a:srgbClr val="001C91"/>
            </a:solidFill>
            <a:ln w="12700" cap="flat">
              <a:solidFill>
                <a:schemeClr val="accent1"/>
              </a:solidFill>
              <a:prstDash val="solid"/>
              <a:miter lim="800000"/>
            </a:ln>
            <a:effectLst/>
          </p:spPr>
          <p:txBody>
            <a:bodyPr wrap="square" lIns="45719" tIns="45719" rIns="45719" bIns="45719" numCol="1" anchor="ctr">
              <a:noAutofit/>
            </a:bodyPr>
            <a:lstStyle/>
            <a:p>
              <a:endParaRPr/>
            </a:p>
          </p:txBody>
        </p:sp>
        <p:pic>
          <p:nvPicPr>
            <p:cNvPr id="280" name="Image" descr="Image"/>
            <p:cNvPicPr>
              <a:picLocks noChangeAspect="1"/>
            </p:cNvPicPr>
            <p:nvPr/>
          </p:nvPicPr>
          <p:blipFill>
            <a:blip r:embed="rId2"/>
            <a:stretch>
              <a:fillRect/>
            </a:stretch>
          </p:blipFill>
          <p:spPr>
            <a:xfrm>
              <a:off x="136794" y="99672"/>
              <a:ext cx="2459576" cy="2901599"/>
            </a:xfrm>
            <a:prstGeom prst="rect">
              <a:avLst/>
            </a:prstGeom>
            <a:ln w="12700" cap="flat">
              <a:noFill/>
              <a:miter lim="400000"/>
            </a:ln>
            <a:effectLst/>
          </p:spPr>
        </p:pic>
      </p:grpSp>
      <p:pic>
        <p:nvPicPr>
          <p:cNvPr id="282" name="Image" descr="Image"/>
          <p:cNvPicPr>
            <a:picLocks noChangeAspect="1"/>
          </p:cNvPicPr>
          <p:nvPr/>
        </p:nvPicPr>
        <p:blipFill>
          <a:blip r:embed="rId3"/>
          <a:stretch>
            <a:fillRect/>
          </a:stretch>
        </p:blipFill>
        <p:spPr>
          <a:xfrm>
            <a:off x="91410" y="165096"/>
            <a:ext cx="1714501" cy="1854201"/>
          </a:xfrm>
          <a:prstGeom prst="rect">
            <a:avLst/>
          </a:prstGeom>
          <a:ln w="12700">
            <a:miter lim="400000"/>
          </a:ln>
        </p:spPr>
      </p:pic>
      <p:pic>
        <p:nvPicPr>
          <p:cNvPr id="283" name="Image" descr="Image"/>
          <p:cNvPicPr>
            <a:picLocks noChangeAspect="1"/>
          </p:cNvPicPr>
          <p:nvPr/>
        </p:nvPicPr>
        <p:blipFill>
          <a:blip r:embed="rId4"/>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86" name="Special Projects"/>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Special Projects</a:t>
            </a:r>
          </a:p>
          <a:p>
            <a:pPr>
              <a:lnSpc>
                <a:spcPct val="90000"/>
              </a:lnSpc>
              <a:defRPr sz="3000" b="1">
                <a:solidFill>
                  <a:srgbClr val="005B3C"/>
                </a:solidFill>
                <a:latin typeface="Calibri Light"/>
                <a:ea typeface="Calibri Light"/>
                <a:cs typeface="Calibri Light"/>
                <a:sym typeface="Calibri Light"/>
              </a:defRPr>
            </a:pPr>
            <a:endParaRPr/>
          </a:p>
          <a:p>
            <a:pPr lvl="2" indent="0" algn="ctr">
              <a:lnSpc>
                <a:spcPct val="90000"/>
              </a:lnSpc>
              <a:defRPr sz="3800" b="1">
                <a:solidFill>
                  <a:srgbClr val="005B3C"/>
                </a:solidFill>
                <a:latin typeface="Calibri Light"/>
                <a:ea typeface="Calibri Light"/>
                <a:cs typeface="Calibri Light"/>
                <a:sym typeface="Calibri Light"/>
              </a:defRPr>
            </a:pPr>
            <a:endParaRPr>
              <a:solidFill>
                <a:srgbClr val="001C91"/>
              </a:solidFill>
            </a:endParaRPr>
          </a:p>
          <a:p>
            <a:pPr lvl="2" indent="0" algn="ctr">
              <a:lnSpc>
                <a:spcPct val="90000"/>
              </a:lnSpc>
              <a:defRPr sz="3800" b="1">
                <a:solidFill>
                  <a:srgbClr val="005B3C"/>
                </a:solidFill>
                <a:latin typeface="Calibri Light"/>
                <a:ea typeface="Calibri Light"/>
                <a:cs typeface="Calibri Light"/>
                <a:sym typeface="Calibri Light"/>
              </a:defRPr>
            </a:pPr>
            <a:endParaRPr>
              <a:solidFill>
                <a:srgbClr val="001C91"/>
              </a:solidFill>
            </a:endParaRPr>
          </a:p>
          <a:p>
            <a:pPr lvl="2" indent="0" algn="ctr">
              <a:lnSpc>
                <a:spcPct val="90000"/>
              </a:lnSpc>
              <a:defRPr sz="3800" b="1">
                <a:solidFill>
                  <a:srgbClr val="005B3C"/>
                </a:solidFill>
                <a:latin typeface="Calibri Light"/>
                <a:ea typeface="Calibri Light"/>
                <a:cs typeface="Calibri Light"/>
                <a:sym typeface="Calibri Light"/>
              </a:defRPr>
            </a:pPr>
            <a:endParaRPr>
              <a:solidFill>
                <a:srgbClr val="001C91"/>
              </a:solidFill>
            </a:endParaRPr>
          </a:p>
        </p:txBody>
      </p:sp>
      <p:pic>
        <p:nvPicPr>
          <p:cNvPr id="287"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88"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91" name="Special Projects…"/>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r>
              <a:t>Special Projects</a:t>
            </a:r>
          </a:p>
          <a:p>
            <a:pPr>
              <a:lnSpc>
                <a:spcPct val="90000"/>
              </a:lnSpc>
              <a:defRPr sz="3000" b="1">
                <a:solidFill>
                  <a:srgbClr val="005B3C"/>
                </a:solidFill>
                <a:latin typeface="Calibri Light"/>
                <a:ea typeface="Calibri Light"/>
                <a:cs typeface="Calibri Light"/>
                <a:sym typeface="Calibri Light"/>
              </a:defRPr>
            </a:pPr>
            <a:endParaRPr/>
          </a:p>
          <a:p>
            <a:pPr lvl="2" indent="0" algn="ctr">
              <a:lnSpc>
                <a:spcPct val="90000"/>
              </a:lnSpc>
              <a:defRPr sz="3800" b="1">
                <a:solidFill>
                  <a:srgbClr val="005B3C"/>
                </a:solidFill>
                <a:latin typeface="Calibri Light"/>
                <a:ea typeface="Calibri Light"/>
                <a:cs typeface="Calibri Light"/>
                <a:sym typeface="Calibri Light"/>
              </a:defRPr>
            </a:pPr>
            <a:r>
              <a:rPr>
                <a:solidFill>
                  <a:srgbClr val="001C91"/>
                </a:solidFill>
              </a:rPr>
              <a:t>Cub Scout Initiatives</a:t>
            </a:r>
          </a:p>
          <a:p>
            <a:pPr algn="ctr">
              <a:lnSpc>
                <a:spcPct val="90000"/>
              </a:lnSpc>
              <a:defRPr sz="3800" b="1">
                <a:solidFill>
                  <a:srgbClr val="001C91"/>
                </a:solidFill>
                <a:latin typeface="Calibri Light"/>
                <a:ea typeface="Calibri Light"/>
                <a:cs typeface="Calibri Light"/>
                <a:sym typeface="Calibri Light"/>
              </a:defRPr>
            </a:pPr>
            <a:r>
              <a:t>Virtual Education</a:t>
            </a:r>
          </a:p>
          <a:p>
            <a:pPr lvl="2" indent="0" algn="ctr">
              <a:lnSpc>
                <a:spcPct val="90000"/>
              </a:lnSpc>
              <a:defRPr sz="3800" b="1">
                <a:solidFill>
                  <a:srgbClr val="001C91"/>
                </a:solidFill>
                <a:latin typeface="Calibri Light"/>
                <a:ea typeface="Calibri Light"/>
                <a:cs typeface="Calibri Light"/>
                <a:sym typeface="Calibri Light"/>
              </a:defRPr>
            </a:pPr>
            <a:r>
              <a:t>National Exhibits</a:t>
            </a:r>
          </a:p>
        </p:txBody>
      </p:sp>
      <p:pic>
        <p:nvPicPr>
          <p:cNvPr id="292"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93"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296" name="Cub Scout Initiatives Workgroup…"/>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859536">
              <a:lnSpc>
                <a:spcPct val="90000"/>
              </a:lnSpc>
              <a:defRPr sz="3384" b="1">
                <a:solidFill>
                  <a:srgbClr val="005B3C"/>
                </a:solidFill>
                <a:latin typeface="Calibri Light"/>
                <a:ea typeface="Calibri Light"/>
                <a:cs typeface="Calibri Light"/>
                <a:sym typeface="Calibri Light"/>
              </a:defRPr>
            </a:pPr>
            <a:r>
              <a:t>Cub Scout Initiatives Workgroup</a:t>
            </a:r>
          </a:p>
          <a:p>
            <a:pPr defTabSz="859536">
              <a:lnSpc>
                <a:spcPct val="90000"/>
              </a:lnSpc>
              <a:defRPr sz="2820" b="1">
                <a:solidFill>
                  <a:srgbClr val="005B3C"/>
                </a:solidFill>
                <a:latin typeface="Calibri Light"/>
                <a:ea typeface="Calibri Light"/>
                <a:cs typeface="Calibri Light"/>
                <a:sym typeface="Calibri Light"/>
              </a:defRPr>
            </a:pPr>
            <a:endParaRPr/>
          </a:p>
          <a:p>
            <a:pPr lvl="2" indent="0" defTabSz="859536">
              <a:lnSpc>
                <a:spcPct val="90000"/>
              </a:lnSpc>
              <a:defRPr sz="2820" b="1">
                <a:solidFill>
                  <a:srgbClr val="005B3C"/>
                </a:solidFill>
                <a:latin typeface="Calibri Light"/>
                <a:ea typeface="Calibri Light"/>
                <a:cs typeface="Calibri Light"/>
                <a:sym typeface="Calibri Light"/>
              </a:defRPr>
            </a:pPr>
            <a:r>
              <a:t>Workgroup Chair: </a:t>
            </a:r>
            <a:r>
              <a:rPr>
                <a:solidFill>
                  <a:srgbClr val="001C91"/>
                </a:solidFill>
              </a:rPr>
              <a:t>Barbara Saunders</a:t>
            </a:r>
          </a:p>
          <a:p>
            <a:pPr defTabSz="859536">
              <a:lnSpc>
                <a:spcPct val="90000"/>
              </a:lnSpc>
              <a:defRPr sz="2820" b="1">
                <a:solidFill>
                  <a:srgbClr val="001C91"/>
                </a:solidFill>
                <a:latin typeface="Calibri Light"/>
                <a:ea typeface="Calibri Light"/>
                <a:cs typeface="Calibri Light"/>
                <a:sym typeface="Calibri Light"/>
              </a:defRPr>
            </a:pPr>
            <a:endParaRPr>
              <a:solidFill>
                <a:srgbClr val="001C91"/>
              </a:solidFill>
            </a:endParaRPr>
          </a:p>
          <a:p>
            <a:pPr defTabSz="859536">
              <a:lnSpc>
                <a:spcPct val="90000"/>
              </a:lnSpc>
              <a:defRPr sz="2820" b="1">
                <a:solidFill>
                  <a:srgbClr val="001C91"/>
                </a:solidFill>
                <a:latin typeface="Calibri Light"/>
                <a:ea typeface="Calibri Light"/>
                <a:cs typeface="Calibri Light"/>
                <a:sym typeface="Calibri Light"/>
              </a:defRPr>
            </a:pPr>
            <a:r>
              <a:t>Focus is on developing a plan to provide greater support for our Cub Scout volunteers.</a:t>
            </a:r>
          </a:p>
          <a:p>
            <a:pPr lvl="1" indent="0" algn="ctr" defTabSz="859536">
              <a:lnSpc>
                <a:spcPct val="90000"/>
              </a:lnSpc>
              <a:defRPr sz="2820" b="1">
                <a:solidFill>
                  <a:srgbClr val="001C91"/>
                </a:solidFill>
                <a:latin typeface="Calibri Light"/>
                <a:ea typeface="Calibri Light"/>
                <a:cs typeface="Calibri Light"/>
                <a:sym typeface="Calibri Light"/>
              </a:defRPr>
            </a:pPr>
            <a:r>
              <a:t>Council &amp; District Level</a:t>
            </a:r>
          </a:p>
          <a:p>
            <a:pPr lvl="1" indent="0" algn="ctr" defTabSz="859536">
              <a:lnSpc>
                <a:spcPct val="90000"/>
              </a:lnSpc>
              <a:defRPr sz="2820" b="1">
                <a:solidFill>
                  <a:srgbClr val="001C91"/>
                </a:solidFill>
                <a:latin typeface="Calibri Light"/>
                <a:ea typeface="Calibri Light"/>
                <a:cs typeface="Calibri Light"/>
                <a:sym typeface="Calibri Light"/>
              </a:defRPr>
            </a:pPr>
            <a:r>
              <a:t>Pack and Den Level</a:t>
            </a:r>
          </a:p>
        </p:txBody>
      </p:sp>
      <p:pic>
        <p:nvPicPr>
          <p:cNvPr id="297"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298"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301" name="Virtual Training…"/>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859536">
              <a:lnSpc>
                <a:spcPct val="90000"/>
              </a:lnSpc>
              <a:defRPr sz="3384" b="1">
                <a:solidFill>
                  <a:srgbClr val="005B3C"/>
                </a:solidFill>
                <a:latin typeface="Calibri Light"/>
                <a:ea typeface="Calibri Light"/>
                <a:cs typeface="Calibri Light"/>
                <a:sym typeface="Calibri Light"/>
              </a:defRPr>
            </a:pPr>
            <a:r>
              <a:t>Virtual Training</a:t>
            </a:r>
          </a:p>
          <a:p>
            <a:pPr defTabSz="859536">
              <a:lnSpc>
                <a:spcPct val="90000"/>
              </a:lnSpc>
              <a:defRPr sz="2820" b="1">
                <a:solidFill>
                  <a:srgbClr val="005B3C"/>
                </a:solidFill>
                <a:latin typeface="Calibri Light"/>
                <a:ea typeface="Calibri Light"/>
                <a:cs typeface="Calibri Light"/>
                <a:sym typeface="Calibri Light"/>
              </a:defRPr>
            </a:pPr>
            <a:endParaRPr/>
          </a:p>
          <a:p>
            <a:pPr lvl="2" indent="0" defTabSz="859536">
              <a:lnSpc>
                <a:spcPct val="90000"/>
              </a:lnSpc>
              <a:defRPr sz="2820" b="1">
                <a:solidFill>
                  <a:srgbClr val="005B3C"/>
                </a:solidFill>
                <a:latin typeface="Calibri Light"/>
                <a:ea typeface="Calibri Light"/>
                <a:cs typeface="Calibri Light"/>
                <a:sym typeface="Calibri Light"/>
              </a:defRPr>
            </a:pPr>
            <a:r>
              <a:rPr>
                <a:solidFill>
                  <a:srgbClr val="001C91"/>
                </a:solidFill>
              </a:rPr>
              <a:t>Matthew Durrant</a:t>
            </a:r>
          </a:p>
          <a:p>
            <a:pPr defTabSz="859536">
              <a:lnSpc>
                <a:spcPct val="90000"/>
              </a:lnSpc>
              <a:defRPr sz="2820" b="1">
                <a:solidFill>
                  <a:srgbClr val="001C91"/>
                </a:solidFill>
                <a:latin typeface="Calibri Light"/>
                <a:ea typeface="Calibri Light"/>
                <a:cs typeface="Calibri Light"/>
                <a:sym typeface="Calibri Light"/>
              </a:defRPr>
            </a:pPr>
            <a:endParaRPr>
              <a:solidFill>
                <a:srgbClr val="001C91"/>
              </a:solidFill>
            </a:endParaRPr>
          </a:p>
          <a:p>
            <a:pPr defTabSz="859536">
              <a:lnSpc>
                <a:spcPct val="90000"/>
              </a:lnSpc>
              <a:defRPr sz="2820" b="1">
                <a:solidFill>
                  <a:srgbClr val="001C91"/>
                </a:solidFill>
                <a:latin typeface="Calibri Light"/>
                <a:ea typeface="Calibri Light"/>
                <a:cs typeface="Calibri Light"/>
                <a:sym typeface="Calibri Light"/>
              </a:defRPr>
            </a:pPr>
            <a:r>
              <a:t>Focus is on developing the tools for teaching Outdoor Ethics in a variety of virtual formats.</a:t>
            </a:r>
          </a:p>
          <a:p>
            <a:pPr lvl="2" indent="0" algn="ctr" defTabSz="859536">
              <a:lnSpc>
                <a:spcPct val="90000"/>
              </a:lnSpc>
              <a:defRPr sz="2820" b="1">
                <a:solidFill>
                  <a:srgbClr val="001C91"/>
                </a:solidFill>
                <a:latin typeface="Calibri Light"/>
                <a:ea typeface="Calibri Light"/>
                <a:cs typeface="Calibri Light"/>
                <a:sym typeface="Calibri Light"/>
              </a:defRPr>
            </a:pPr>
            <a:r>
              <a:t>Train the Trainer</a:t>
            </a:r>
          </a:p>
          <a:p>
            <a:pPr lvl="2" indent="0" algn="ctr" defTabSz="859536">
              <a:lnSpc>
                <a:spcPct val="90000"/>
              </a:lnSpc>
              <a:defRPr sz="2820" b="1">
                <a:solidFill>
                  <a:srgbClr val="001C91"/>
                </a:solidFill>
                <a:latin typeface="Calibri Light"/>
                <a:ea typeface="Calibri Light"/>
                <a:cs typeface="Calibri Light"/>
                <a:sym typeface="Calibri Light"/>
              </a:defRPr>
            </a:pPr>
            <a:r>
              <a:t>Virtual Outdoor Ethics Roundtables</a:t>
            </a:r>
          </a:p>
        </p:txBody>
      </p:sp>
      <p:pic>
        <p:nvPicPr>
          <p:cNvPr id="302"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03"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ommittee Organization"/>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Committee Organization</a:t>
            </a:r>
          </a:p>
        </p:txBody>
      </p:sp>
      <p:sp>
        <p:nvSpPr>
          <p:cNvPr id="306" name="National Exhibits…"/>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859536">
              <a:lnSpc>
                <a:spcPct val="90000"/>
              </a:lnSpc>
              <a:defRPr sz="3384" b="1">
                <a:solidFill>
                  <a:srgbClr val="005B3C"/>
                </a:solidFill>
                <a:latin typeface="Calibri Light"/>
                <a:ea typeface="Calibri Light"/>
                <a:cs typeface="Calibri Light"/>
                <a:sym typeface="Calibri Light"/>
              </a:defRPr>
            </a:pPr>
            <a:r>
              <a:t>National Exhibits</a:t>
            </a:r>
          </a:p>
          <a:p>
            <a:pPr defTabSz="859536">
              <a:lnSpc>
                <a:spcPct val="90000"/>
              </a:lnSpc>
              <a:defRPr sz="2820" b="1">
                <a:solidFill>
                  <a:srgbClr val="005B3C"/>
                </a:solidFill>
                <a:latin typeface="Calibri Light"/>
                <a:ea typeface="Calibri Light"/>
                <a:cs typeface="Calibri Light"/>
                <a:sym typeface="Calibri Light"/>
              </a:defRPr>
            </a:pPr>
            <a:endParaRPr/>
          </a:p>
          <a:p>
            <a:pPr lvl="2" indent="0" defTabSz="859536">
              <a:lnSpc>
                <a:spcPct val="90000"/>
              </a:lnSpc>
              <a:defRPr sz="2820" b="1">
                <a:solidFill>
                  <a:srgbClr val="005B3C"/>
                </a:solidFill>
                <a:latin typeface="Calibri Light"/>
                <a:ea typeface="Calibri Light"/>
                <a:cs typeface="Calibri Light"/>
                <a:sym typeface="Calibri Light"/>
              </a:defRPr>
            </a:pPr>
            <a:r>
              <a:rPr>
                <a:solidFill>
                  <a:srgbClr val="001C91"/>
                </a:solidFill>
              </a:rPr>
              <a:t>Still Scott Anderson </a:t>
            </a:r>
          </a:p>
          <a:p>
            <a:pPr defTabSz="859536">
              <a:lnSpc>
                <a:spcPct val="90000"/>
              </a:lnSpc>
              <a:defRPr sz="2820" b="1">
                <a:solidFill>
                  <a:srgbClr val="001C91"/>
                </a:solidFill>
                <a:latin typeface="Calibri Light"/>
                <a:ea typeface="Calibri Light"/>
                <a:cs typeface="Calibri Light"/>
                <a:sym typeface="Calibri Light"/>
              </a:defRPr>
            </a:pPr>
            <a:endParaRPr>
              <a:solidFill>
                <a:srgbClr val="001C91"/>
              </a:solidFill>
            </a:endParaRPr>
          </a:p>
          <a:p>
            <a:pPr defTabSz="859536">
              <a:lnSpc>
                <a:spcPct val="90000"/>
              </a:lnSpc>
              <a:defRPr sz="2820" b="1">
                <a:solidFill>
                  <a:srgbClr val="001C91"/>
                </a:solidFill>
                <a:latin typeface="Calibri Light"/>
                <a:ea typeface="Calibri Light"/>
                <a:cs typeface="Calibri Light"/>
                <a:sym typeface="Calibri Light"/>
              </a:defRPr>
            </a:pPr>
            <a:r>
              <a:t>Focus is on organizing and staffing our major event outreaches.</a:t>
            </a:r>
          </a:p>
          <a:p>
            <a:pPr algn="ctr" defTabSz="859536">
              <a:lnSpc>
                <a:spcPct val="90000"/>
              </a:lnSpc>
              <a:defRPr sz="2820" b="1">
                <a:solidFill>
                  <a:srgbClr val="001C91"/>
                </a:solidFill>
                <a:latin typeface="Calibri Light"/>
                <a:ea typeface="Calibri Light"/>
                <a:cs typeface="Calibri Light"/>
                <a:sym typeface="Calibri Light"/>
              </a:defRPr>
            </a:pPr>
            <a:r>
              <a:t>Jamborees (National &amp; World)</a:t>
            </a:r>
          </a:p>
          <a:p>
            <a:pPr algn="ctr" defTabSz="859536">
              <a:lnSpc>
                <a:spcPct val="90000"/>
              </a:lnSpc>
              <a:defRPr sz="2820" b="1">
                <a:solidFill>
                  <a:srgbClr val="001C91"/>
                </a:solidFill>
                <a:latin typeface="Calibri Light"/>
                <a:ea typeface="Calibri Light"/>
                <a:cs typeface="Calibri Light"/>
                <a:sym typeface="Calibri Light"/>
              </a:defRPr>
            </a:pPr>
            <a:r>
              <a:t>NOACs, VenturingFests</a:t>
            </a:r>
          </a:p>
          <a:p>
            <a:pPr algn="ctr" defTabSz="859536">
              <a:lnSpc>
                <a:spcPct val="90000"/>
              </a:lnSpc>
              <a:defRPr sz="2820" b="1">
                <a:solidFill>
                  <a:srgbClr val="001C91"/>
                </a:solidFill>
                <a:latin typeface="Calibri Light"/>
                <a:ea typeface="Calibri Light"/>
                <a:cs typeface="Calibri Light"/>
                <a:sym typeface="Calibri Light"/>
              </a:defRPr>
            </a:pPr>
            <a:r>
              <a:t>Outdoor Program Conferences</a:t>
            </a:r>
          </a:p>
        </p:txBody>
      </p:sp>
      <p:pic>
        <p:nvPicPr>
          <p:cNvPr id="307"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08"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World Organization of…"/>
          <p:cNvSpPr txBox="1">
            <a:spLocks noGrp="1"/>
          </p:cNvSpPr>
          <p:nvPr>
            <p:ph type="title"/>
          </p:nvPr>
        </p:nvSpPr>
        <p:spPr>
          <a:xfrm>
            <a:off x="2545235" y="294478"/>
            <a:ext cx="7101530" cy="1595438"/>
          </a:xfrm>
          <a:prstGeom prst="rect">
            <a:avLst/>
          </a:prstGeom>
        </p:spPr>
        <p:txBody>
          <a:bodyPr/>
          <a:lstStyle/>
          <a:p>
            <a:pPr algn="ctr">
              <a:defRPr b="1">
                <a:solidFill>
                  <a:srgbClr val="092677"/>
                </a:solidFill>
              </a:defRPr>
            </a:pPr>
            <a:r>
              <a:t>World Organization of</a:t>
            </a:r>
          </a:p>
          <a:p>
            <a:pPr algn="ctr">
              <a:defRPr b="1">
                <a:solidFill>
                  <a:srgbClr val="092677"/>
                </a:solidFill>
              </a:defRPr>
            </a:pPr>
            <a:r>
              <a:t>the Scout Movement</a:t>
            </a:r>
          </a:p>
        </p:txBody>
      </p:sp>
      <p:pic>
        <p:nvPicPr>
          <p:cNvPr id="311" name="Image" descr="Image"/>
          <p:cNvPicPr>
            <a:picLocks noChangeAspect="1"/>
          </p:cNvPicPr>
          <p:nvPr/>
        </p:nvPicPr>
        <p:blipFill>
          <a:blip r:embed="rId3"/>
          <a:stretch>
            <a:fillRect/>
          </a:stretch>
        </p:blipFill>
        <p:spPr>
          <a:xfrm>
            <a:off x="91410" y="165096"/>
            <a:ext cx="1714501" cy="1854201"/>
          </a:xfrm>
          <a:prstGeom prst="rect">
            <a:avLst/>
          </a:prstGeom>
          <a:ln w="12700">
            <a:miter lim="400000"/>
          </a:ln>
        </p:spPr>
      </p:pic>
      <p:pic>
        <p:nvPicPr>
          <p:cNvPr id="312" name="Image" descr="Image"/>
          <p:cNvPicPr>
            <a:picLocks noChangeAspect="1"/>
          </p:cNvPicPr>
          <p:nvPr/>
        </p:nvPicPr>
        <p:blipFill>
          <a:blip r:embed="rId4"/>
          <a:stretch>
            <a:fillRect/>
          </a:stretch>
        </p:blipFill>
        <p:spPr>
          <a:xfrm>
            <a:off x="9900467" y="165096"/>
            <a:ext cx="1854201" cy="1854201"/>
          </a:xfrm>
          <a:prstGeom prst="rect">
            <a:avLst/>
          </a:prstGeom>
          <a:ln w="12700">
            <a:miter lim="400000"/>
          </a:ln>
        </p:spPr>
      </p:pic>
      <p:pic>
        <p:nvPicPr>
          <p:cNvPr id="313" name="Image" descr="Image"/>
          <p:cNvPicPr>
            <a:picLocks noChangeAspect="1"/>
          </p:cNvPicPr>
          <p:nvPr/>
        </p:nvPicPr>
        <p:blipFill>
          <a:blip r:embed="rId5"/>
          <a:stretch>
            <a:fillRect/>
          </a:stretch>
        </p:blipFill>
        <p:spPr>
          <a:xfrm>
            <a:off x="619810" y="2492904"/>
            <a:ext cx="3302367" cy="3302367"/>
          </a:xfrm>
          <a:prstGeom prst="rect">
            <a:avLst/>
          </a:prstGeom>
          <a:ln w="12700">
            <a:miter lim="400000"/>
          </a:ln>
        </p:spPr>
      </p:pic>
      <p:pic>
        <p:nvPicPr>
          <p:cNvPr id="314" name="Image" descr="Image"/>
          <p:cNvPicPr>
            <a:picLocks noChangeAspect="1"/>
          </p:cNvPicPr>
          <p:nvPr/>
        </p:nvPicPr>
        <p:blipFill>
          <a:blip r:embed="rId6"/>
          <a:stretch>
            <a:fillRect/>
          </a:stretch>
        </p:blipFill>
        <p:spPr>
          <a:xfrm>
            <a:off x="3094724" y="2586270"/>
            <a:ext cx="5541376" cy="3115633"/>
          </a:xfrm>
          <a:prstGeom prst="rect">
            <a:avLst/>
          </a:prstGeom>
          <a:ln w="12700">
            <a:miter lim="400000"/>
          </a:ln>
        </p:spPr>
      </p:pic>
      <p:pic>
        <p:nvPicPr>
          <p:cNvPr id="315" name="Image" descr="Image"/>
          <p:cNvPicPr>
            <a:picLocks noChangeAspect="1"/>
          </p:cNvPicPr>
          <p:nvPr/>
        </p:nvPicPr>
        <p:blipFill>
          <a:blip r:embed="rId7"/>
          <a:stretch>
            <a:fillRect/>
          </a:stretch>
        </p:blipFill>
        <p:spPr>
          <a:xfrm>
            <a:off x="8470203" y="3046812"/>
            <a:ext cx="3485098" cy="2194552"/>
          </a:xfrm>
          <a:prstGeom prst="rect">
            <a:avLst/>
          </a:prstGeom>
          <a:ln w="12700">
            <a:miter lim="400000"/>
          </a:ln>
        </p:spPr>
      </p:pic>
      <p:pic>
        <p:nvPicPr>
          <p:cNvPr id="316" name="Image" descr="Image"/>
          <p:cNvPicPr>
            <a:picLocks noChangeAspect="1"/>
          </p:cNvPicPr>
          <p:nvPr/>
        </p:nvPicPr>
        <p:blipFill>
          <a:blip r:embed="rId8"/>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utdoor Ethics Sub-Committee"/>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Outdoor Ethics Sub-Committee</a:t>
            </a:r>
          </a:p>
        </p:txBody>
      </p:sp>
      <p:sp>
        <p:nvSpPr>
          <p:cNvPr id="126" name="Frank Reigelman…"/>
          <p:cNvSpPr txBox="1"/>
          <p:nvPr/>
        </p:nvSpPr>
        <p:spPr>
          <a:xfrm>
            <a:off x="2671338" y="2809384"/>
            <a:ext cx="8906544" cy="1595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000" b="1">
                <a:solidFill>
                  <a:schemeClr val="accent1">
                    <a:satOff val="-3547"/>
                    <a:lumOff val="-10352"/>
                  </a:schemeClr>
                </a:solidFill>
                <a:latin typeface="Calibri Light"/>
                <a:ea typeface="Calibri Light"/>
                <a:cs typeface="Calibri Light"/>
                <a:sym typeface="Calibri Light"/>
              </a:defRPr>
            </a:pPr>
            <a:r>
              <a:t>Frank Reigelman</a:t>
            </a:r>
          </a:p>
          <a:p>
            <a:pPr algn="ctr">
              <a:lnSpc>
                <a:spcPct val="90000"/>
              </a:lnSpc>
              <a:defRPr sz="3000" b="1">
                <a:solidFill>
                  <a:schemeClr val="accent1">
                    <a:satOff val="-3547"/>
                    <a:lumOff val="-10352"/>
                  </a:schemeClr>
                </a:solidFill>
                <a:latin typeface="Calibri Light"/>
                <a:ea typeface="Calibri Light"/>
                <a:cs typeface="Calibri Light"/>
                <a:sym typeface="Calibri Light"/>
              </a:defRPr>
            </a:pPr>
            <a:r>
              <a:t>Director, Programs and Properties</a:t>
            </a:r>
          </a:p>
          <a:p>
            <a:pPr algn="ctr">
              <a:lnSpc>
                <a:spcPct val="90000"/>
              </a:lnSpc>
              <a:defRPr sz="3000" b="1">
                <a:solidFill>
                  <a:schemeClr val="accent1">
                    <a:satOff val="-3547"/>
                    <a:lumOff val="-10352"/>
                  </a:schemeClr>
                </a:solidFill>
                <a:latin typeface="Calibri Light"/>
                <a:ea typeface="Calibri Light"/>
                <a:cs typeface="Calibri Light"/>
                <a:sym typeface="Calibri Light"/>
              </a:defRPr>
            </a:pPr>
            <a:r>
              <a:t>National Adventures Group</a:t>
            </a:r>
          </a:p>
        </p:txBody>
      </p:sp>
      <p:sp>
        <p:nvSpPr>
          <p:cNvPr id="127" name="Professional Support"/>
          <p:cNvSpPr txBox="1"/>
          <p:nvPr/>
        </p:nvSpPr>
        <p:spPr>
          <a:xfrm>
            <a:off x="2671338" y="1907531"/>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Professional Support</a:t>
            </a:r>
          </a:p>
        </p:txBody>
      </p:sp>
      <p:sp>
        <p:nvSpPr>
          <p:cNvPr id="128" name="Andrea Watson…"/>
          <p:cNvSpPr txBox="1"/>
          <p:nvPr/>
        </p:nvSpPr>
        <p:spPr>
          <a:xfrm>
            <a:off x="3994754" y="4371779"/>
            <a:ext cx="3600262" cy="1595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defRPr sz="2800" b="1">
                <a:solidFill>
                  <a:schemeClr val="accent1">
                    <a:satOff val="-3547"/>
                    <a:lumOff val="-10352"/>
                  </a:schemeClr>
                </a:solidFill>
                <a:latin typeface="Calibri Light"/>
                <a:ea typeface="Calibri Light"/>
                <a:cs typeface="Calibri Light"/>
                <a:sym typeface="Calibri Light"/>
              </a:defRPr>
            </a:pPr>
            <a:r>
              <a:t>Andrea Watson</a:t>
            </a:r>
          </a:p>
          <a:p>
            <a:pPr>
              <a:lnSpc>
                <a:spcPct val="90000"/>
              </a:lnSpc>
              <a:defRPr sz="2800" b="1">
                <a:solidFill>
                  <a:schemeClr val="accent1">
                    <a:satOff val="-3547"/>
                    <a:lumOff val="-10352"/>
                  </a:schemeClr>
                </a:solidFill>
                <a:latin typeface="Calibri Light"/>
                <a:ea typeface="Calibri Light"/>
                <a:cs typeface="Calibri Light"/>
                <a:sym typeface="Calibri Light"/>
              </a:defRPr>
            </a:pPr>
            <a:r>
              <a:t>Brian Gray</a:t>
            </a:r>
          </a:p>
          <a:p>
            <a:pPr>
              <a:lnSpc>
                <a:spcPct val="90000"/>
              </a:lnSpc>
              <a:defRPr sz="2800" b="1">
                <a:solidFill>
                  <a:schemeClr val="accent1">
                    <a:satOff val="-3547"/>
                    <a:lumOff val="-10352"/>
                  </a:schemeClr>
                </a:solidFill>
                <a:latin typeface="Calibri Light"/>
                <a:ea typeface="Calibri Light"/>
                <a:cs typeface="Calibri Light"/>
                <a:sym typeface="Calibri Light"/>
              </a:defRPr>
            </a:pPr>
            <a:r>
              <a:t>Tom Pendleton</a:t>
            </a:r>
          </a:p>
        </p:txBody>
      </p:sp>
      <p:sp>
        <p:nvSpPr>
          <p:cNvPr id="129" name="Ollie Burks…"/>
          <p:cNvSpPr txBox="1"/>
          <p:nvPr/>
        </p:nvSpPr>
        <p:spPr>
          <a:xfrm>
            <a:off x="8333766" y="4361380"/>
            <a:ext cx="3600262" cy="1595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defRPr sz="2800" b="1">
                <a:solidFill>
                  <a:schemeClr val="accent1">
                    <a:satOff val="-3547"/>
                    <a:lumOff val="-10352"/>
                  </a:schemeClr>
                </a:solidFill>
                <a:latin typeface="Calibri Light"/>
                <a:ea typeface="Calibri Light"/>
                <a:cs typeface="Calibri Light"/>
                <a:sym typeface="Calibri Light"/>
              </a:defRPr>
            </a:pPr>
            <a:r>
              <a:t>Ollie Burks</a:t>
            </a:r>
          </a:p>
          <a:p>
            <a:pPr>
              <a:lnSpc>
                <a:spcPct val="90000"/>
              </a:lnSpc>
              <a:defRPr sz="2800" b="1">
                <a:solidFill>
                  <a:schemeClr val="accent1">
                    <a:satOff val="-3547"/>
                    <a:lumOff val="-10352"/>
                  </a:schemeClr>
                </a:solidFill>
                <a:latin typeface="Calibri Light"/>
                <a:ea typeface="Calibri Light"/>
                <a:cs typeface="Calibri Light"/>
                <a:sym typeface="Calibri Light"/>
              </a:defRPr>
            </a:pPr>
            <a:r>
              <a:t>Myla Epley</a:t>
            </a:r>
          </a:p>
        </p:txBody>
      </p:sp>
      <p:pic>
        <p:nvPicPr>
          <p:cNvPr id="130"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131"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What You Can Do"/>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What You Can Do</a:t>
            </a:r>
          </a:p>
        </p:txBody>
      </p:sp>
      <p:sp>
        <p:nvSpPr>
          <p:cNvPr id="321" name="The membership of the Boy Scouts of America, through education and behavior, is recognized as a leader in the ethically responsible use of our outdoor recreational spaces."/>
          <p:cNvSpPr txBox="1"/>
          <p:nvPr/>
        </p:nvSpPr>
        <p:spPr>
          <a:xfrm>
            <a:off x="2671338" y="2798168"/>
            <a:ext cx="8906544" cy="2951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457200">
              <a:defRPr sz="3600" i="1">
                <a:solidFill>
                  <a:schemeClr val="accent1">
                    <a:satOff val="-3547"/>
                    <a:lumOff val="-10352"/>
                  </a:schemeClr>
                </a:solidFill>
                <a:latin typeface="+mj-lt"/>
                <a:ea typeface="+mj-ea"/>
                <a:cs typeface="+mj-cs"/>
                <a:sym typeface="Helvetica"/>
              </a:defRPr>
            </a:pPr>
            <a:r>
              <a:t>The membership of the Boy Scouts of America, </a:t>
            </a:r>
            <a:r>
              <a:rPr b="1"/>
              <a:t>through education and behavior</a:t>
            </a:r>
            <a:r>
              <a:t>, is recognized as a leader in the </a:t>
            </a:r>
            <a:r>
              <a:rPr b="1"/>
              <a:t>ethically responsible use of our outdoor recreational spaces.</a:t>
            </a:r>
          </a:p>
        </p:txBody>
      </p:sp>
      <p:sp>
        <p:nvSpPr>
          <p:cNvPr id="322" name="Vision Statement"/>
          <p:cNvSpPr txBox="1"/>
          <p:nvPr/>
        </p:nvSpPr>
        <p:spPr>
          <a:xfrm>
            <a:off x="2671338" y="1901923"/>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Vision Statement</a:t>
            </a:r>
          </a:p>
        </p:txBody>
      </p:sp>
      <p:pic>
        <p:nvPicPr>
          <p:cNvPr id="323"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24"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What You Can Do"/>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What You Can Do</a:t>
            </a:r>
          </a:p>
        </p:txBody>
      </p:sp>
      <p:sp>
        <p:nvSpPr>
          <p:cNvPr id="327" name="Recreational Impacts…"/>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868680">
              <a:lnSpc>
                <a:spcPct val="90000"/>
              </a:lnSpc>
              <a:defRPr sz="3420" b="1">
                <a:solidFill>
                  <a:srgbClr val="005B3C"/>
                </a:solidFill>
                <a:latin typeface="Calibri Light"/>
                <a:ea typeface="Calibri Light"/>
                <a:cs typeface="Calibri Light"/>
                <a:sym typeface="Calibri Light"/>
              </a:defRPr>
            </a:pPr>
            <a:endParaRPr/>
          </a:p>
          <a:p>
            <a:pPr algn="ctr" defTabSz="868680">
              <a:lnSpc>
                <a:spcPct val="90000"/>
              </a:lnSpc>
              <a:defRPr sz="3420" b="1">
                <a:solidFill>
                  <a:srgbClr val="005B3C"/>
                </a:solidFill>
                <a:latin typeface="Calibri Light"/>
                <a:ea typeface="Calibri Light"/>
                <a:cs typeface="Calibri Light"/>
                <a:sym typeface="Calibri Light"/>
              </a:defRPr>
            </a:pPr>
            <a:endParaRPr/>
          </a:p>
          <a:p>
            <a:pPr marL="1790700" lvl="4" indent="-342899" defTabSz="434340">
              <a:buSzPct val="100000"/>
              <a:buChar char="•"/>
              <a:defRPr sz="3420" b="1">
                <a:solidFill>
                  <a:schemeClr val="accent1">
                    <a:satOff val="-3547"/>
                    <a:lumOff val="-10352"/>
                  </a:schemeClr>
                </a:solidFill>
                <a:latin typeface="+mj-lt"/>
                <a:ea typeface="+mj-ea"/>
                <a:cs typeface="+mj-cs"/>
                <a:sym typeface="Helvetica"/>
              </a:defRPr>
            </a:pPr>
            <a:r>
              <a:t>Recreational Impacts</a:t>
            </a:r>
          </a:p>
          <a:p>
            <a:pPr marL="1790700" lvl="4" indent="-342899" defTabSz="434340">
              <a:buSzPct val="100000"/>
              <a:buChar char="•"/>
              <a:defRPr sz="3420">
                <a:solidFill>
                  <a:schemeClr val="accent1">
                    <a:satOff val="-3547"/>
                    <a:lumOff val="-10352"/>
                  </a:schemeClr>
                </a:solidFill>
                <a:latin typeface="+mj-lt"/>
                <a:ea typeface="+mj-ea"/>
                <a:cs typeface="+mj-cs"/>
                <a:sym typeface="Helvetica"/>
              </a:defRPr>
            </a:pPr>
            <a:r>
              <a:rPr b="1"/>
              <a:t>Outdoor Skills &amp; Ethics</a:t>
            </a:r>
            <a:r>
              <a:t> </a:t>
            </a:r>
          </a:p>
          <a:p>
            <a:pPr defTabSz="434340">
              <a:defRPr sz="3420" i="1">
                <a:solidFill>
                  <a:schemeClr val="accent1">
                    <a:satOff val="-3547"/>
                    <a:lumOff val="-10352"/>
                  </a:schemeClr>
                </a:solidFill>
                <a:latin typeface="+mj-lt"/>
                <a:ea typeface="+mj-ea"/>
                <a:cs typeface="+mj-cs"/>
                <a:sym typeface="Helvetica"/>
              </a:defRPr>
            </a:pPr>
            <a:r>
              <a:t>Leave No Trace Awareness Course, Outdoor Ethics Orientation Course, Leave No Trace 101 Course, Tread Lightly Awareness Course</a:t>
            </a:r>
          </a:p>
        </p:txBody>
      </p:sp>
      <p:sp>
        <p:nvSpPr>
          <p:cNvPr id="328" name="Learn"/>
          <p:cNvSpPr txBox="1"/>
          <p:nvPr/>
        </p:nvSpPr>
        <p:spPr>
          <a:xfrm>
            <a:off x="2671338" y="1907531"/>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Learn</a:t>
            </a:r>
          </a:p>
        </p:txBody>
      </p:sp>
      <p:pic>
        <p:nvPicPr>
          <p:cNvPr id="329"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30"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What You Can Do"/>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What You Can Do</a:t>
            </a:r>
          </a:p>
        </p:txBody>
      </p:sp>
      <p:sp>
        <p:nvSpPr>
          <p:cNvPr id="333" name="Outdoor Code…"/>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algn="ctr" defTabSz="905255">
              <a:lnSpc>
                <a:spcPct val="90000"/>
              </a:lnSpc>
              <a:defRPr sz="3564" b="1">
                <a:solidFill>
                  <a:srgbClr val="005B3C"/>
                </a:solidFill>
                <a:latin typeface="Calibri Light"/>
                <a:ea typeface="Calibri Light"/>
                <a:cs typeface="Calibri Light"/>
                <a:sym typeface="Calibri Light"/>
              </a:defRPr>
            </a:pPr>
            <a:endParaRPr/>
          </a:p>
          <a:p>
            <a:pPr algn="ctr" defTabSz="905255">
              <a:lnSpc>
                <a:spcPct val="90000"/>
              </a:lnSpc>
              <a:defRPr sz="3564" b="1">
                <a:solidFill>
                  <a:srgbClr val="005B3C"/>
                </a:solidFill>
                <a:latin typeface="Calibri Light"/>
                <a:ea typeface="Calibri Light"/>
                <a:cs typeface="Calibri Light"/>
                <a:sym typeface="Calibri Light"/>
              </a:defRPr>
            </a:pPr>
            <a:endParaRPr/>
          </a:p>
          <a:p>
            <a:pPr marL="1111717" lvl="2" indent="-357337" defTabSz="452627">
              <a:buSzPct val="100000"/>
              <a:buChar char="•"/>
              <a:defRPr sz="3564" b="1">
                <a:solidFill>
                  <a:schemeClr val="accent1">
                    <a:satOff val="-3547"/>
                    <a:lumOff val="-10352"/>
                  </a:schemeClr>
                </a:solidFill>
                <a:latin typeface="+mj-lt"/>
                <a:ea typeface="+mj-ea"/>
                <a:cs typeface="+mj-cs"/>
                <a:sym typeface="Helvetica"/>
              </a:defRPr>
            </a:pPr>
            <a:r>
              <a:t>Outdoor Code</a:t>
            </a:r>
          </a:p>
          <a:p>
            <a:pPr marL="1111717" lvl="2" indent="-357337" defTabSz="452627">
              <a:buSzPct val="100000"/>
              <a:buChar char="•"/>
              <a:defRPr sz="3564">
                <a:solidFill>
                  <a:schemeClr val="accent1">
                    <a:satOff val="-3547"/>
                    <a:lumOff val="-10352"/>
                  </a:schemeClr>
                </a:solidFill>
                <a:latin typeface="+mj-lt"/>
                <a:ea typeface="+mj-ea"/>
                <a:cs typeface="+mj-cs"/>
                <a:sym typeface="Helvetica"/>
              </a:defRPr>
            </a:pPr>
            <a:r>
              <a:rPr b="1"/>
              <a:t>Seven Principles of Leave No Trace</a:t>
            </a:r>
          </a:p>
          <a:p>
            <a:pPr marL="1111717" lvl="2" indent="-357337" defTabSz="452627">
              <a:buSzPct val="100000"/>
              <a:buChar char="•"/>
              <a:defRPr sz="3564">
                <a:solidFill>
                  <a:schemeClr val="accent1">
                    <a:satOff val="-3547"/>
                    <a:lumOff val="-10352"/>
                  </a:schemeClr>
                </a:solidFill>
                <a:latin typeface="+mj-lt"/>
                <a:ea typeface="+mj-ea"/>
                <a:cs typeface="+mj-cs"/>
                <a:sym typeface="Helvetica"/>
              </a:defRPr>
            </a:pPr>
            <a:r>
              <a:rPr b="1"/>
              <a:t>Tread Lightly!</a:t>
            </a:r>
          </a:p>
          <a:p>
            <a:pPr defTabSz="452627">
              <a:defRPr sz="3564" i="1">
                <a:solidFill>
                  <a:schemeClr val="accent1">
                    <a:satOff val="-3547"/>
                    <a:lumOff val="-10352"/>
                  </a:schemeClr>
                </a:solidFill>
                <a:latin typeface="+mj-lt"/>
                <a:ea typeface="+mj-ea"/>
                <a:cs typeface="+mj-cs"/>
                <a:sym typeface="Helvetica"/>
              </a:defRPr>
            </a:pPr>
            <a:r>
              <a:t>However, wherever, and whenever you recreate in the outdoors.</a:t>
            </a:r>
          </a:p>
        </p:txBody>
      </p:sp>
      <p:sp>
        <p:nvSpPr>
          <p:cNvPr id="334" name="Practice"/>
          <p:cNvSpPr txBox="1"/>
          <p:nvPr/>
        </p:nvSpPr>
        <p:spPr>
          <a:xfrm>
            <a:off x="2671338" y="1907531"/>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Practice</a:t>
            </a:r>
          </a:p>
        </p:txBody>
      </p:sp>
      <p:pic>
        <p:nvPicPr>
          <p:cNvPr id="335"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36"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What You Can Do"/>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What You Can Do</a:t>
            </a:r>
          </a:p>
        </p:txBody>
      </p:sp>
      <p:sp>
        <p:nvSpPr>
          <p:cNvPr id="339" name="Eliminate the Avoidable Impacts…"/>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endParaRPr/>
          </a:p>
          <a:p>
            <a:pPr algn="ctr">
              <a:lnSpc>
                <a:spcPct val="90000"/>
              </a:lnSpc>
              <a:defRPr sz="3600" b="1">
                <a:solidFill>
                  <a:srgbClr val="005B3C"/>
                </a:solidFill>
                <a:latin typeface="Calibri Light"/>
                <a:ea typeface="Calibri Light"/>
                <a:cs typeface="Calibri Light"/>
                <a:sym typeface="Calibri Light"/>
              </a:defRPr>
            </a:pPr>
            <a:endParaRPr/>
          </a:p>
          <a:p>
            <a:pPr algn="ctr" defTabSz="457200">
              <a:defRPr sz="3600" b="1">
                <a:solidFill>
                  <a:schemeClr val="accent1">
                    <a:satOff val="-3547"/>
                    <a:lumOff val="-10352"/>
                  </a:schemeClr>
                </a:solidFill>
                <a:latin typeface="+mj-lt"/>
                <a:ea typeface="+mj-ea"/>
                <a:cs typeface="+mj-cs"/>
                <a:sym typeface="Helvetica"/>
              </a:defRPr>
            </a:pPr>
            <a:endParaRPr/>
          </a:p>
          <a:p>
            <a:pPr algn="ctr" defTabSz="457200">
              <a:defRPr sz="3600" b="1">
                <a:solidFill>
                  <a:schemeClr val="accent1">
                    <a:satOff val="-3547"/>
                    <a:lumOff val="-10352"/>
                  </a:schemeClr>
                </a:solidFill>
                <a:latin typeface="+mj-lt"/>
                <a:ea typeface="+mj-ea"/>
                <a:cs typeface="+mj-cs"/>
                <a:sym typeface="Helvetica"/>
              </a:defRPr>
            </a:pPr>
            <a:r>
              <a:t>Eliminate the Avoidable Impacts</a:t>
            </a:r>
          </a:p>
          <a:p>
            <a:pPr algn="ctr" defTabSz="457200">
              <a:defRPr sz="3600" b="1">
                <a:solidFill>
                  <a:schemeClr val="accent1">
                    <a:satOff val="-3547"/>
                    <a:lumOff val="-10352"/>
                  </a:schemeClr>
                </a:solidFill>
                <a:latin typeface="+mj-lt"/>
                <a:ea typeface="+mj-ea"/>
                <a:cs typeface="+mj-cs"/>
                <a:sym typeface="Helvetica"/>
              </a:defRPr>
            </a:pPr>
            <a:r>
              <a:t>Minimize the Unavoidable Impacts</a:t>
            </a:r>
          </a:p>
        </p:txBody>
      </p:sp>
      <p:sp>
        <p:nvSpPr>
          <p:cNvPr id="340" name="Practice"/>
          <p:cNvSpPr txBox="1"/>
          <p:nvPr/>
        </p:nvSpPr>
        <p:spPr>
          <a:xfrm>
            <a:off x="2671338" y="1907531"/>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Practice</a:t>
            </a:r>
          </a:p>
        </p:txBody>
      </p:sp>
      <p:pic>
        <p:nvPicPr>
          <p:cNvPr id="341"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42"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What You Can Do"/>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What You Can Do</a:t>
            </a:r>
          </a:p>
        </p:txBody>
      </p:sp>
      <p:sp>
        <p:nvSpPr>
          <p:cNvPr id="345" name="Youth and Volunteers members…"/>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endParaRPr/>
          </a:p>
          <a:p>
            <a:pPr algn="ctr">
              <a:lnSpc>
                <a:spcPct val="90000"/>
              </a:lnSpc>
              <a:defRPr sz="3600" b="1">
                <a:solidFill>
                  <a:srgbClr val="005B3C"/>
                </a:solidFill>
                <a:latin typeface="Calibri Light"/>
                <a:ea typeface="Calibri Light"/>
                <a:cs typeface="Calibri Light"/>
                <a:sym typeface="Calibri Light"/>
              </a:defRPr>
            </a:pPr>
            <a:endParaRPr/>
          </a:p>
          <a:p>
            <a:pPr marL="1122947" lvl="2" indent="-360947" defTabSz="457200">
              <a:buSzPct val="100000"/>
              <a:buChar char="•"/>
              <a:defRPr sz="3600" b="1">
                <a:solidFill>
                  <a:schemeClr val="accent1">
                    <a:satOff val="-3547"/>
                    <a:lumOff val="-10352"/>
                  </a:schemeClr>
                </a:solidFill>
                <a:latin typeface="+mj-lt"/>
                <a:ea typeface="+mj-ea"/>
                <a:cs typeface="+mj-cs"/>
                <a:sym typeface="Helvetica"/>
              </a:defRPr>
            </a:pPr>
            <a:r>
              <a:t>Youth and Volunteers members</a:t>
            </a:r>
          </a:p>
          <a:p>
            <a:pPr marL="1122947" lvl="2" indent="-360947" defTabSz="457200">
              <a:buSzPct val="100000"/>
              <a:buChar char="•"/>
              <a:defRPr sz="3600" b="1">
                <a:solidFill>
                  <a:schemeClr val="accent1">
                    <a:satOff val="-3547"/>
                    <a:lumOff val="-10352"/>
                  </a:schemeClr>
                </a:solidFill>
                <a:latin typeface="+mj-lt"/>
                <a:ea typeface="+mj-ea"/>
                <a:cs typeface="+mj-cs"/>
                <a:sym typeface="Helvetica"/>
              </a:defRPr>
            </a:pPr>
            <a:r>
              <a:t>Teach our Volunteers to Teach </a:t>
            </a:r>
          </a:p>
        </p:txBody>
      </p:sp>
      <p:sp>
        <p:nvSpPr>
          <p:cNvPr id="346" name="Teach"/>
          <p:cNvSpPr txBox="1"/>
          <p:nvPr/>
        </p:nvSpPr>
        <p:spPr>
          <a:xfrm>
            <a:off x="2671338" y="1907531"/>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Teach</a:t>
            </a:r>
          </a:p>
        </p:txBody>
      </p:sp>
      <p:sp>
        <p:nvSpPr>
          <p:cNvPr id="347" name="BSA Leave No Trace Trainer Courses &amp; Master Educator Courses…"/>
          <p:cNvSpPr txBox="1"/>
          <p:nvPr/>
        </p:nvSpPr>
        <p:spPr>
          <a:xfrm>
            <a:off x="355607" y="4464875"/>
            <a:ext cx="11480786" cy="1330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457200">
              <a:defRPr sz="2700" i="1">
                <a:solidFill>
                  <a:schemeClr val="accent1">
                    <a:satOff val="-3547"/>
                    <a:lumOff val="-10352"/>
                  </a:schemeClr>
                </a:solidFill>
                <a:latin typeface="+mj-lt"/>
                <a:ea typeface="+mj-ea"/>
                <a:cs typeface="+mj-cs"/>
                <a:sym typeface="Helvetica"/>
              </a:defRPr>
            </a:pPr>
            <a:r>
              <a:t>BSA Leave No Trace Trainer Courses &amp; Master Educator Courses</a:t>
            </a:r>
          </a:p>
          <a:p>
            <a:pPr algn="ctr" defTabSz="457200">
              <a:defRPr sz="2700" i="1">
                <a:solidFill>
                  <a:schemeClr val="accent1">
                    <a:satOff val="-3547"/>
                    <a:lumOff val="-10352"/>
                  </a:schemeClr>
                </a:solidFill>
                <a:latin typeface="+mj-lt"/>
                <a:ea typeface="+mj-ea"/>
                <a:cs typeface="+mj-cs"/>
                <a:sym typeface="Helvetica"/>
              </a:defRPr>
            </a:pPr>
            <a:r>
              <a:t>Tread Trainer &amp; Master Tread Trainer Course</a:t>
            </a:r>
          </a:p>
          <a:p>
            <a:pPr algn="ctr" defTabSz="457200">
              <a:defRPr sz="2700" i="1">
                <a:solidFill>
                  <a:schemeClr val="accent1">
                    <a:satOff val="-3547"/>
                    <a:lumOff val="-10352"/>
                  </a:schemeClr>
                </a:solidFill>
                <a:latin typeface="+mj-lt"/>
                <a:ea typeface="+mj-ea"/>
                <a:cs typeface="+mj-cs"/>
                <a:sym typeface="Helvetica"/>
              </a:defRPr>
            </a:pPr>
            <a:r>
              <a:t>Project Learning Tree Facilitator Course</a:t>
            </a:r>
          </a:p>
        </p:txBody>
      </p:sp>
      <p:pic>
        <p:nvPicPr>
          <p:cNvPr id="348"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49"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What You Can Do"/>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What You Can Do</a:t>
            </a:r>
          </a:p>
        </p:txBody>
      </p:sp>
      <p:sp>
        <p:nvSpPr>
          <p:cNvPr id="352" name="Youth and Volunteers members…"/>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endParaRPr/>
          </a:p>
          <a:p>
            <a:pPr algn="ctr">
              <a:lnSpc>
                <a:spcPct val="90000"/>
              </a:lnSpc>
              <a:defRPr sz="3600" b="1">
                <a:solidFill>
                  <a:srgbClr val="005B3C"/>
                </a:solidFill>
                <a:latin typeface="Calibri Light"/>
                <a:ea typeface="Calibri Light"/>
                <a:cs typeface="Calibri Light"/>
                <a:sym typeface="Calibri Light"/>
              </a:defRPr>
            </a:pPr>
            <a:endParaRPr/>
          </a:p>
          <a:p>
            <a:pPr marL="1122947" lvl="2" indent="-360947" defTabSz="457200">
              <a:buSzPct val="100000"/>
              <a:buChar char="•"/>
              <a:defRPr sz="3600" b="1">
                <a:solidFill>
                  <a:schemeClr val="accent1">
                    <a:satOff val="-3547"/>
                    <a:lumOff val="-10352"/>
                  </a:schemeClr>
                </a:solidFill>
                <a:latin typeface="+mj-lt"/>
                <a:ea typeface="+mj-ea"/>
                <a:cs typeface="+mj-cs"/>
                <a:sym typeface="Helvetica"/>
              </a:defRPr>
            </a:pPr>
            <a:r>
              <a:t>Youth and Volunteers members</a:t>
            </a:r>
          </a:p>
          <a:p>
            <a:pPr marL="1122947" lvl="2" indent="-360947" defTabSz="457200">
              <a:buSzPct val="100000"/>
              <a:buChar char="•"/>
              <a:defRPr sz="3600" b="1">
                <a:solidFill>
                  <a:schemeClr val="accent1">
                    <a:satOff val="-3547"/>
                    <a:lumOff val="-10352"/>
                  </a:schemeClr>
                </a:solidFill>
                <a:latin typeface="+mj-lt"/>
                <a:ea typeface="+mj-ea"/>
                <a:cs typeface="+mj-cs"/>
                <a:sym typeface="Helvetica"/>
              </a:defRPr>
            </a:pPr>
            <a:r>
              <a:t>Teach our Volunteers to Teach </a:t>
            </a:r>
          </a:p>
        </p:txBody>
      </p:sp>
      <p:sp>
        <p:nvSpPr>
          <p:cNvPr id="353" name="Teach"/>
          <p:cNvSpPr txBox="1"/>
          <p:nvPr/>
        </p:nvSpPr>
        <p:spPr>
          <a:xfrm>
            <a:off x="2671338" y="1907531"/>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Teach</a:t>
            </a:r>
          </a:p>
        </p:txBody>
      </p:sp>
      <p:sp>
        <p:nvSpPr>
          <p:cNvPr id="354" name="BSA Leave No Trace Trainer Courses &amp; Master Educator Courses…"/>
          <p:cNvSpPr txBox="1"/>
          <p:nvPr/>
        </p:nvSpPr>
        <p:spPr>
          <a:xfrm>
            <a:off x="355607" y="4464875"/>
            <a:ext cx="11480786" cy="1330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457200">
              <a:defRPr sz="2700" i="1">
                <a:solidFill>
                  <a:schemeClr val="accent1">
                    <a:satOff val="-3547"/>
                    <a:lumOff val="-10352"/>
                  </a:schemeClr>
                </a:solidFill>
                <a:latin typeface="+mj-lt"/>
                <a:ea typeface="+mj-ea"/>
                <a:cs typeface="+mj-cs"/>
                <a:sym typeface="Helvetica"/>
              </a:defRPr>
            </a:pPr>
            <a:r>
              <a:t>BSA Leave No Trace Trainer Courses &amp; Master Educator Courses</a:t>
            </a:r>
          </a:p>
          <a:p>
            <a:pPr algn="ctr" defTabSz="457200">
              <a:defRPr sz="2700" i="1">
                <a:solidFill>
                  <a:schemeClr val="accent1">
                    <a:satOff val="-3547"/>
                    <a:lumOff val="-10352"/>
                  </a:schemeClr>
                </a:solidFill>
                <a:latin typeface="+mj-lt"/>
                <a:ea typeface="+mj-ea"/>
                <a:cs typeface="+mj-cs"/>
                <a:sym typeface="Helvetica"/>
              </a:defRPr>
            </a:pPr>
            <a:r>
              <a:t>Tread Trainer &amp; Master Tread Trainer Course</a:t>
            </a:r>
          </a:p>
          <a:p>
            <a:pPr algn="ctr" defTabSz="457200">
              <a:defRPr sz="2700" i="1">
                <a:solidFill>
                  <a:schemeClr val="accent1">
                    <a:satOff val="-3547"/>
                    <a:lumOff val="-10352"/>
                  </a:schemeClr>
                </a:solidFill>
                <a:latin typeface="+mj-lt"/>
                <a:ea typeface="+mj-ea"/>
                <a:cs typeface="+mj-cs"/>
                <a:sym typeface="Helvetica"/>
              </a:defRPr>
            </a:pPr>
            <a:r>
              <a:t>Project Learning Tree Facilitator Course</a:t>
            </a:r>
          </a:p>
        </p:txBody>
      </p:sp>
      <p:pic>
        <p:nvPicPr>
          <p:cNvPr id="355"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56"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What You Can Do"/>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What You Can Do</a:t>
            </a:r>
          </a:p>
        </p:txBody>
      </p:sp>
      <p:sp>
        <p:nvSpPr>
          <p:cNvPr id="359" name="Serve your Council…"/>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768095">
              <a:lnSpc>
                <a:spcPct val="90000"/>
              </a:lnSpc>
              <a:defRPr sz="3024" b="1">
                <a:solidFill>
                  <a:srgbClr val="005B3C"/>
                </a:solidFill>
                <a:latin typeface="Calibri Light"/>
                <a:ea typeface="Calibri Light"/>
                <a:cs typeface="Calibri Light"/>
                <a:sym typeface="Calibri Light"/>
              </a:defRPr>
            </a:pPr>
            <a:endParaRPr/>
          </a:p>
          <a:p>
            <a:pPr algn="ctr" defTabSz="768095">
              <a:lnSpc>
                <a:spcPct val="90000"/>
              </a:lnSpc>
              <a:defRPr sz="3024" b="1">
                <a:solidFill>
                  <a:srgbClr val="005B3C"/>
                </a:solidFill>
                <a:latin typeface="Calibri Light"/>
                <a:ea typeface="Calibri Light"/>
                <a:cs typeface="Calibri Light"/>
                <a:sym typeface="Calibri Light"/>
              </a:defRPr>
            </a:pPr>
            <a:endParaRPr/>
          </a:p>
          <a:p>
            <a:pPr defTabSz="384047">
              <a:defRPr sz="3024" b="1">
                <a:solidFill>
                  <a:schemeClr val="accent1">
                    <a:satOff val="-3547"/>
                    <a:lumOff val="-10352"/>
                  </a:schemeClr>
                </a:solidFill>
                <a:latin typeface="+mj-lt"/>
                <a:ea typeface="+mj-ea"/>
                <a:cs typeface="+mj-cs"/>
                <a:sym typeface="Helvetica"/>
              </a:defRPr>
            </a:pPr>
            <a:r>
              <a:t>Serve your Council</a:t>
            </a:r>
          </a:p>
          <a:p>
            <a:pPr marL="623235" lvl="1" indent="-303195" defTabSz="384047">
              <a:buSzPct val="100000"/>
              <a:buChar char="•"/>
              <a:defRPr sz="3024" b="1">
                <a:solidFill>
                  <a:schemeClr val="accent1">
                    <a:satOff val="-3547"/>
                    <a:lumOff val="-10352"/>
                  </a:schemeClr>
                </a:solidFill>
                <a:latin typeface="+mj-lt"/>
                <a:ea typeface="+mj-ea"/>
                <a:cs typeface="+mj-cs"/>
                <a:sym typeface="Helvetica"/>
              </a:defRPr>
            </a:pPr>
            <a:r>
              <a:t>Council Outdoor Ethics Advocate</a:t>
            </a:r>
          </a:p>
          <a:p>
            <a:pPr marL="623235" lvl="1" indent="-303195" defTabSz="384047">
              <a:buSzPct val="100000"/>
              <a:buChar char="•"/>
              <a:defRPr sz="3024" b="1">
                <a:solidFill>
                  <a:schemeClr val="accent1">
                    <a:satOff val="-3547"/>
                    <a:lumOff val="-10352"/>
                  </a:schemeClr>
                </a:solidFill>
                <a:latin typeface="+mj-lt"/>
                <a:ea typeface="+mj-ea"/>
                <a:cs typeface="+mj-cs"/>
                <a:sym typeface="Helvetica"/>
              </a:defRPr>
            </a:pPr>
            <a:r>
              <a:t>Council Committees</a:t>
            </a:r>
          </a:p>
          <a:p>
            <a:pPr marL="943275" lvl="2" indent="-303195" defTabSz="384047">
              <a:buSzPct val="100000"/>
              <a:buChar char="•"/>
              <a:defRPr sz="3024" b="1">
                <a:solidFill>
                  <a:schemeClr val="accent1">
                    <a:satOff val="-3547"/>
                    <a:lumOff val="-10352"/>
                  </a:schemeClr>
                </a:solidFill>
                <a:latin typeface="+mj-lt"/>
                <a:ea typeface="+mj-ea"/>
                <a:cs typeface="+mj-cs"/>
                <a:sym typeface="Helvetica"/>
              </a:defRPr>
            </a:pPr>
            <a:r>
              <a:t>Training, Conservation, Program, etc.</a:t>
            </a:r>
          </a:p>
          <a:p>
            <a:pPr marL="623235" lvl="1" indent="-303195" defTabSz="384047">
              <a:buSzPct val="100000"/>
              <a:buChar char="•"/>
              <a:defRPr sz="3024" b="1">
                <a:solidFill>
                  <a:schemeClr val="accent1">
                    <a:satOff val="-3547"/>
                    <a:lumOff val="-10352"/>
                  </a:schemeClr>
                </a:solidFill>
                <a:latin typeface="+mj-lt"/>
                <a:ea typeface="+mj-ea"/>
                <a:cs typeface="+mj-cs"/>
                <a:sym typeface="Helvetica"/>
              </a:defRPr>
            </a:pPr>
            <a:r>
              <a:t>District Committees</a:t>
            </a:r>
          </a:p>
          <a:p>
            <a:pPr defTabSz="384047">
              <a:defRPr sz="3024" i="1">
                <a:solidFill>
                  <a:schemeClr val="accent1">
                    <a:satOff val="-3547"/>
                    <a:lumOff val="-10352"/>
                  </a:schemeClr>
                </a:solidFill>
                <a:latin typeface="+mj-lt"/>
                <a:ea typeface="+mj-ea"/>
                <a:cs typeface="+mj-cs"/>
                <a:sym typeface="Helvetica"/>
              </a:defRPr>
            </a:pPr>
            <a:r>
              <a:t>Council Outdoor Ethics Advocate Training</a:t>
            </a:r>
          </a:p>
        </p:txBody>
      </p:sp>
      <p:sp>
        <p:nvSpPr>
          <p:cNvPr id="360" name="Volunteer"/>
          <p:cNvSpPr txBox="1"/>
          <p:nvPr/>
        </p:nvSpPr>
        <p:spPr>
          <a:xfrm>
            <a:off x="2671338" y="1907531"/>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Volunteer</a:t>
            </a:r>
          </a:p>
        </p:txBody>
      </p:sp>
      <p:pic>
        <p:nvPicPr>
          <p:cNvPr id="361"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62"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Where Can I Find Help"/>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Where Can I Find Help</a:t>
            </a:r>
          </a:p>
        </p:txBody>
      </p:sp>
      <p:sp>
        <p:nvSpPr>
          <p:cNvPr id="365" name="https://www.outdoorethics-bsa.org…"/>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endParaRPr/>
          </a:p>
          <a:p>
            <a:pPr algn="ctr">
              <a:lnSpc>
                <a:spcPct val="90000"/>
              </a:lnSpc>
              <a:defRPr sz="3600" b="1">
                <a:solidFill>
                  <a:srgbClr val="005B3C"/>
                </a:solidFill>
                <a:latin typeface="Calibri Light"/>
                <a:ea typeface="Calibri Light"/>
                <a:cs typeface="Calibri Light"/>
                <a:sym typeface="Calibri Light"/>
              </a:defRPr>
            </a:pPr>
            <a:endParaRPr/>
          </a:p>
          <a:p>
            <a:pPr algn="ctr" defTabSz="457200">
              <a:defRPr sz="3600" b="1">
                <a:solidFill>
                  <a:schemeClr val="accent1">
                    <a:satOff val="-3547"/>
                    <a:lumOff val="-10352"/>
                  </a:schemeClr>
                </a:solidFill>
                <a:latin typeface="+mj-lt"/>
                <a:ea typeface="+mj-ea"/>
                <a:cs typeface="+mj-cs"/>
                <a:sym typeface="Helvetica"/>
              </a:defRPr>
            </a:pPr>
            <a:r>
              <a:rPr u="sng">
                <a:solidFill>
                  <a:srgbClr val="0563C1"/>
                </a:solidFill>
                <a:uFill>
                  <a:solidFill>
                    <a:srgbClr val="0563C1"/>
                  </a:solidFill>
                </a:uFill>
                <a:hlinkClick r:id="rId2"/>
              </a:rPr>
              <a:t>https://www.outdoorethics-bsa.org</a:t>
            </a:r>
          </a:p>
          <a:p>
            <a:pPr algn="ctr" defTabSz="457200">
              <a:defRPr sz="3600" b="1">
                <a:solidFill>
                  <a:schemeClr val="accent1">
                    <a:satOff val="-3547"/>
                    <a:lumOff val="-10352"/>
                  </a:schemeClr>
                </a:solidFill>
                <a:latin typeface="+mj-lt"/>
                <a:ea typeface="+mj-ea"/>
                <a:cs typeface="+mj-cs"/>
                <a:sym typeface="Helvetica"/>
              </a:defRPr>
            </a:pPr>
            <a:endParaRPr u="sng">
              <a:solidFill>
                <a:srgbClr val="0563C1"/>
              </a:solidFill>
              <a:uFill>
                <a:solidFill>
                  <a:srgbClr val="0563C1"/>
                </a:solidFill>
              </a:uFill>
              <a:hlinkClick r:id="rId2"/>
            </a:endParaRPr>
          </a:p>
          <a:p>
            <a:pPr algn="ctr" defTabSz="457200">
              <a:defRPr sz="3600" b="1">
                <a:solidFill>
                  <a:schemeClr val="accent1">
                    <a:satOff val="-3547"/>
                    <a:lumOff val="-10352"/>
                  </a:schemeClr>
                </a:solidFill>
                <a:latin typeface="+mj-lt"/>
                <a:ea typeface="+mj-ea"/>
                <a:cs typeface="+mj-cs"/>
                <a:sym typeface="Helvetica"/>
              </a:defRPr>
            </a:pPr>
            <a:r>
              <a:rPr u="sng">
                <a:solidFill>
                  <a:srgbClr val="0563C1"/>
                </a:solidFill>
                <a:uFill>
                  <a:solidFill>
                    <a:srgbClr val="0563C1"/>
                  </a:solidFill>
                </a:uFill>
                <a:hlinkClick r:id="rId3"/>
              </a:rPr>
              <a:t>https://www.scouting.org/outdoor-programs/outdoor-ethics/</a:t>
            </a:r>
          </a:p>
        </p:txBody>
      </p:sp>
      <p:sp>
        <p:nvSpPr>
          <p:cNvPr id="366" name="Websites"/>
          <p:cNvSpPr txBox="1"/>
          <p:nvPr/>
        </p:nvSpPr>
        <p:spPr>
          <a:xfrm>
            <a:off x="2671338" y="1907531"/>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Websites</a:t>
            </a:r>
          </a:p>
        </p:txBody>
      </p:sp>
      <p:pic>
        <p:nvPicPr>
          <p:cNvPr id="367" name="Image" descr="Image"/>
          <p:cNvPicPr>
            <a:picLocks noChangeAspect="1"/>
          </p:cNvPicPr>
          <p:nvPr/>
        </p:nvPicPr>
        <p:blipFill>
          <a:blip r:embed="rId4"/>
          <a:stretch>
            <a:fillRect/>
          </a:stretch>
        </p:blipFill>
        <p:spPr>
          <a:xfrm>
            <a:off x="91410" y="165096"/>
            <a:ext cx="1714501" cy="1854201"/>
          </a:xfrm>
          <a:prstGeom prst="rect">
            <a:avLst/>
          </a:prstGeom>
          <a:ln w="12700">
            <a:miter lim="400000"/>
          </a:ln>
        </p:spPr>
      </p:pic>
      <p:pic>
        <p:nvPicPr>
          <p:cNvPr id="368" name="Image" descr="Image"/>
          <p:cNvPicPr>
            <a:picLocks noChangeAspect="1"/>
          </p:cNvPicPr>
          <p:nvPr/>
        </p:nvPicPr>
        <p:blipFill>
          <a:blip r:embed="rId5"/>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What You Can Do"/>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What You Can Do</a:t>
            </a:r>
          </a:p>
        </p:txBody>
      </p:sp>
      <p:sp>
        <p:nvSpPr>
          <p:cNvPr id="371" name="Outdoor.Ethics@scouting.org…"/>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defRPr sz="3600" b="1">
                <a:solidFill>
                  <a:srgbClr val="005B3C"/>
                </a:solidFill>
                <a:latin typeface="Calibri Light"/>
                <a:ea typeface="Calibri Light"/>
                <a:cs typeface="Calibri Light"/>
                <a:sym typeface="Calibri Light"/>
              </a:defRPr>
            </a:pPr>
            <a:endParaRPr/>
          </a:p>
          <a:p>
            <a:pPr algn="ctr">
              <a:lnSpc>
                <a:spcPct val="90000"/>
              </a:lnSpc>
              <a:defRPr sz="3600" b="1">
                <a:solidFill>
                  <a:srgbClr val="005B3C"/>
                </a:solidFill>
                <a:latin typeface="Calibri Light"/>
                <a:ea typeface="Calibri Light"/>
                <a:cs typeface="Calibri Light"/>
                <a:sym typeface="Calibri Light"/>
              </a:defRPr>
            </a:pPr>
            <a:endParaRPr/>
          </a:p>
          <a:p>
            <a:pPr algn="ctr" defTabSz="457200">
              <a:defRPr sz="3600" b="1">
                <a:solidFill>
                  <a:schemeClr val="accent1">
                    <a:satOff val="-3547"/>
                    <a:lumOff val="-10352"/>
                  </a:schemeClr>
                </a:solidFill>
                <a:latin typeface="+mj-lt"/>
                <a:ea typeface="+mj-ea"/>
                <a:cs typeface="+mj-cs"/>
                <a:sym typeface="Helvetica"/>
              </a:defRPr>
            </a:pPr>
            <a:r>
              <a:t>Outdoor.Ethics@scouting.org</a:t>
            </a:r>
          </a:p>
          <a:p>
            <a:pPr algn="ctr" defTabSz="457200">
              <a:defRPr sz="3600" b="1">
                <a:solidFill>
                  <a:schemeClr val="accent1">
                    <a:satOff val="-3547"/>
                    <a:lumOff val="-10352"/>
                  </a:schemeClr>
                </a:solidFill>
                <a:latin typeface="+mj-lt"/>
                <a:ea typeface="+mj-ea"/>
                <a:cs typeface="+mj-cs"/>
                <a:sym typeface="Helvetica"/>
              </a:defRPr>
            </a:pPr>
            <a:endParaRPr/>
          </a:p>
          <a:p>
            <a:pPr algn="ctr" defTabSz="457200">
              <a:defRPr sz="3600" b="1">
                <a:solidFill>
                  <a:schemeClr val="accent1">
                    <a:satOff val="-3547"/>
                    <a:lumOff val="-10352"/>
                  </a:schemeClr>
                </a:solidFill>
                <a:latin typeface="+mj-lt"/>
                <a:ea typeface="+mj-ea"/>
                <a:cs typeface="+mj-cs"/>
                <a:sym typeface="Helvetica"/>
              </a:defRPr>
            </a:pPr>
            <a:r>
              <a:t>Visit:</a:t>
            </a:r>
          </a:p>
          <a:p>
            <a:pPr algn="ctr" defTabSz="457200">
              <a:defRPr sz="3600" b="1">
                <a:solidFill>
                  <a:schemeClr val="accent1">
                    <a:satOff val="-3547"/>
                    <a:lumOff val="-10352"/>
                  </a:schemeClr>
                </a:solidFill>
                <a:latin typeface="+mj-lt"/>
                <a:ea typeface="+mj-ea"/>
                <a:cs typeface="+mj-cs"/>
                <a:sym typeface="Helvetica"/>
              </a:defRPr>
            </a:pPr>
            <a:r>
              <a:t>http://outdoorethics-bsa.org/contacts/</a:t>
            </a:r>
          </a:p>
        </p:txBody>
      </p:sp>
      <p:sp>
        <p:nvSpPr>
          <p:cNvPr id="372" name="EMail"/>
          <p:cNvSpPr txBox="1"/>
          <p:nvPr/>
        </p:nvSpPr>
        <p:spPr>
          <a:xfrm>
            <a:off x="2671338" y="1907531"/>
            <a:ext cx="8906544" cy="88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4800" b="1">
                <a:solidFill>
                  <a:schemeClr val="accent6">
                    <a:lumOff val="-9568"/>
                  </a:schemeClr>
                </a:solidFill>
                <a:latin typeface="+mj-lt"/>
                <a:ea typeface="+mj-ea"/>
                <a:cs typeface="+mj-cs"/>
                <a:sym typeface="Helvetica"/>
              </a:defRPr>
            </a:lvl1pPr>
          </a:lstStyle>
          <a:p>
            <a:r>
              <a:t>EMail</a:t>
            </a:r>
          </a:p>
        </p:txBody>
      </p:sp>
      <p:pic>
        <p:nvPicPr>
          <p:cNvPr id="373"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74"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Upcoming Events"/>
          <p:cNvSpPr txBox="1"/>
          <p:nvPr/>
        </p:nvSpPr>
        <p:spPr>
          <a:xfrm>
            <a:off x="3384966" y="4825210"/>
            <a:ext cx="5422068" cy="1490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4800" b="1">
                <a:solidFill>
                  <a:srgbClr val="005B3C"/>
                </a:solidFill>
                <a:latin typeface="Calibri Light"/>
                <a:ea typeface="Calibri Light"/>
                <a:cs typeface="Calibri Light"/>
                <a:sym typeface="Calibri Light"/>
              </a:defRPr>
            </a:lvl1pPr>
          </a:lstStyle>
          <a:p>
            <a:r>
              <a:t>Upcoming Events</a:t>
            </a:r>
          </a:p>
        </p:txBody>
      </p:sp>
      <p:pic>
        <p:nvPicPr>
          <p:cNvPr id="377" name="Image" descr="Image"/>
          <p:cNvPicPr>
            <a:picLocks noChangeAspect="1"/>
          </p:cNvPicPr>
          <p:nvPr/>
        </p:nvPicPr>
        <p:blipFill>
          <a:blip r:embed="rId3"/>
          <a:stretch>
            <a:fillRect/>
          </a:stretch>
        </p:blipFill>
        <p:spPr>
          <a:xfrm>
            <a:off x="4514850" y="1091081"/>
            <a:ext cx="3162300" cy="3390901"/>
          </a:xfrm>
          <a:prstGeom prst="rect">
            <a:avLst/>
          </a:prstGeom>
          <a:ln w="12700">
            <a:miter lim="400000"/>
          </a:ln>
        </p:spPr>
      </p:pic>
      <p:pic>
        <p:nvPicPr>
          <p:cNvPr id="378" name="Image" descr="Image"/>
          <p:cNvPicPr>
            <a:picLocks noChangeAspect="1"/>
          </p:cNvPicPr>
          <p:nvPr/>
        </p:nvPicPr>
        <p:blipFill>
          <a:blip r:embed="rId4"/>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Outdoor Ethics Sub-Committee"/>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Outdoor Ethics Sub-Committee</a:t>
            </a:r>
          </a:p>
        </p:txBody>
      </p:sp>
      <p:sp>
        <p:nvSpPr>
          <p:cNvPr id="134" name="Serve the mission of the…"/>
          <p:cNvSpPr txBox="1"/>
          <p:nvPr/>
        </p:nvSpPr>
        <p:spPr>
          <a:xfrm>
            <a:off x="2391938" y="16626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a:lnSpc>
                <a:spcPct val="90000"/>
              </a:lnSpc>
              <a:defRPr sz="4400" b="1">
                <a:solidFill>
                  <a:srgbClr val="005B3C"/>
                </a:solidFill>
                <a:latin typeface="Calibri Light"/>
                <a:ea typeface="Calibri Light"/>
                <a:cs typeface="Calibri Light"/>
                <a:sym typeface="Calibri Light"/>
              </a:defRPr>
            </a:pPr>
            <a:r>
              <a:t>Serve the mission of the</a:t>
            </a:r>
          </a:p>
          <a:p>
            <a:pPr algn="ctr">
              <a:lnSpc>
                <a:spcPct val="90000"/>
              </a:lnSpc>
              <a:defRPr sz="4400" b="1">
                <a:solidFill>
                  <a:srgbClr val="005B3C"/>
                </a:solidFill>
                <a:latin typeface="Calibri Light"/>
                <a:ea typeface="Calibri Light"/>
                <a:cs typeface="Calibri Light"/>
                <a:sym typeface="Calibri Light"/>
              </a:defRPr>
            </a:pPr>
            <a:r>
              <a:t>Boy Scouts of America</a:t>
            </a:r>
          </a:p>
        </p:txBody>
      </p:sp>
      <p:pic>
        <p:nvPicPr>
          <p:cNvPr id="135"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136"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2021 National Outdoor Program Conference"/>
          <p:cNvSpPr txBox="1">
            <a:spLocks noGrp="1"/>
          </p:cNvSpPr>
          <p:nvPr>
            <p:ph type="title"/>
          </p:nvPr>
        </p:nvSpPr>
        <p:spPr>
          <a:xfrm>
            <a:off x="2648554" y="294478"/>
            <a:ext cx="8952112" cy="1595438"/>
          </a:xfrm>
          <a:prstGeom prst="rect">
            <a:avLst/>
          </a:prstGeom>
        </p:spPr>
        <p:txBody>
          <a:bodyPr/>
          <a:lstStyle>
            <a:lvl1pPr algn="ctr">
              <a:defRPr b="1">
                <a:solidFill>
                  <a:srgbClr val="092677"/>
                </a:solidFill>
              </a:defRPr>
            </a:lvl1pPr>
          </a:lstStyle>
          <a:p>
            <a:r>
              <a:t>2021 National Outdoor Program Conference</a:t>
            </a:r>
          </a:p>
        </p:txBody>
      </p:sp>
      <p:sp>
        <p:nvSpPr>
          <p:cNvPr id="383" name="Summit Bechtel Reserve…"/>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704087">
              <a:lnSpc>
                <a:spcPct val="90000"/>
              </a:lnSpc>
              <a:defRPr sz="3696" b="1">
                <a:solidFill>
                  <a:srgbClr val="005B3C"/>
                </a:solidFill>
                <a:latin typeface="Calibri Light"/>
                <a:ea typeface="Calibri Light"/>
                <a:cs typeface="Calibri Light"/>
                <a:sym typeface="Calibri Light"/>
              </a:defRPr>
            </a:pPr>
            <a:r>
              <a:t>Summit Bechtel Reserve</a:t>
            </a:r>
          </a:p>
          <a:p>
            <a:pPr algn="ctr" defTabSz="704087">
              <a:lnSpc>
                <a:spcPct val="90000"/>
              </a:lnSpc>
              <a:defRPr sz="3696" b="1">
                <a:solidFill>
                  <a:srgbClr val="005B3C"/>
                </a:solidFill>
                <a:latin typeface="Calibri Light"/>
                <a:ea typeface="Calibri Light"/>
                <a:cs typeface="Calibri Light"/>
                <a:sym typeface="Calibri Light"/>
              </a:defRPr>
            </a:pPr>
            <a:r>
              <a:t>October 13-17, 2021</a:t>
            </a:r>
          </a:p>
          <a:p>
            <a:pPr defTabSz="352043">
              <a:defRPr sz="2772" b="1">
                <a:solidFill>
                  <a:schemeClr val="accent1">
                    <a:satOff val="-3547"/>
                    <a:lumOff val="-10352"/>
                  </a:schemeClr>
                </a:solidFill>
                <a:latin typeface="+mj-lt"/>
                <a:ea typeface="+mj-ea"/>
                <a:cs typeface="+mj-cs"/>
                <a:sym typeface="Helvetica"/>
              </a:defRPr>
            </a:pPr>
            <a:r>
              <a:t>Includes:</a:t>
            </a:r>
          </a:p>
          <a:p>
            <a:pPr defTabSz="352043">
              <a:defRPr sz="2772" b="1">
                <a:solidFill>
                  <a:schemeClr val="accent1">
                    <a:satOff val="-3547"/>
                    <a:lumOff val="-10352"/>
                  </a:schemeClr>
                </a:solidFill>
                <a:latin typeface="+mj-lt"/>
                <a:ea typeface="+mj-ea"/>
                <a:cs typeface="+mj-cs"/>
                <a:sym typeface="Helvetica"/>
              </a:defRPr>
            </a:pPr>
            <a:r>
              <a:t>Full slate of outdoor ethics sessions with some of our top presenters.</a:t>
            </a:r>
          </a:p>
          <a:p>
            <a:pPr defTabSz="352043">
              <a:defRPr sz="2772" b="1">
                <a:solidFill>
                  <a:schemeClr val="accent1">
                    <a:satOff val="-3547"/>
                    <a:lumOff val="-10352"/>
                  </a:schemeClr>
                </a:solidFill>
                <a:latin typeface="+mj-lt"/>
                <a:ea typeface="+mj-ea"/>
                <a:cs typeface="+mj-cs"/>
                <a:sym typeface="Helvetica"/>
              </a:defRPr>
            </a:pPr>
            <a:endParaRPr/>
          </a:p>
          <a:p>
            <a:pPr defTabSz="352043">
              <a:defRPr sz="2772" b="1">
                <a:solidFill>
                  <a:schemeClr val="accent1">
                    <a:satOff val="-3547"/>
                    <a:lumOff val="-10352"/>
                  </a:schemeClr>
                </a:solidFill>
                <a:latin typeface="+mj-lt"/>
                <a:ea typeface="+mj-ea"/>
                <a:cs typeface="+mj-cs"/>
                <a:sym typeface="Helvetica"/>
              </a:defRPr>
            </a:pPr>
            <a:r>
              <a:t>Pre-Conference Training Programs</a:t>
            </a:r>
          </a:p>
          <a:p>
            <a:pPr defTabSz="352043">
              <a:defRPr sz="2772" b="1">
                <a:solidFill>
                  <a:schemeClr val="accent1">
                    <a:satOff val="-3547"/>
                    <a:lumOff val="-10352"/>
                  </a:schemeClr>
                </a:solidFill>
                <a:latin typeface="+mj-lt"/>
                <a:ea typeface="+mj-ea"/>
                <a:cs typeface="+mj-cs"/>
                <a:sym typeface="Helvetica"/>
              </a:defRPr>
            </a:pPr>
            <a:r>
              <a:t>October 10-12, 2021</a:t>
            </a:r>
          </a:p>
        </p:txBody>
      </p:sp>
      <p:pic>
        <p:nvPicPr>
          <p:cNvPr id="384"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385"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Virtual Roundtables"/>
          <p:cNvSpPr txBox="1">
            <a:spLocks noGrp="1"/>
          </p:cNvSpPr>
          <p:nvPr>
            <p:ph type="title"/>
          </p:nvPr>
        </p:nvSpPr>
        <p:spPr>
          <a:xfrm>
            <a:off x="2648554" y="294478"/>
            <a:ext cx="8952112" cy="1595438"/>
          </a:xfrm>
          <a:prstGeom prst="rect">
            <a:avLst/>
          </a:prstGeom>
        </p:spPr>
        <p:txBody>
          <a:bodyPr/>
          <a:lstStyle>
            <a:lvl1pPr algn="ctr">
              <a:defRPr b="1">
                <a:solidFill>
                  <a:srgbClr val="092677"/>
                </a:solidFill>
              </a:defRPr>
            </a:lvl1pPr>
          </a:lstStyle>
          <a:p>
            <a:r>
              <a:t>Virtual Roundtables</a:t>
            </a:r>
          </a:p>
        </p:txBody>
      </p:sp>
      <p:sp>
        <p:nvSpPr>
          <p:cNvPr id="388" name="Dec. 2…"/>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2" indent="0" defTabSz="822959">
              <a:lnSpc>
                <a:spcPct val="90000"/>
              </a:lnSpc>
              <a:defRPr sz="3239" b="1">
                <a:solidFill>
                  <a:srgbClr val="005B3C"/>
                </a:solidFill>
                <a:latin typeface="Calibri Light"/>
                <a:ea typeface="Calibri Light"/>
                <a:cs typeface="Calibri Light"/>
                <a:sym typeface="Calibri Light"/>
              </a:defRPr>
            </a:pPr>
            <a:r>
              <a:t>Dec. 2</a:t>
            </a:r>
          </a:p>
          <a:p>
            <a:pPr marL="667752" lvl="1" indent="-324852" defTabSz="822959">
              <a:lnSpc>
                <a:spcPct val="90000"/>
              </a:lnSpc>
              <a:buSzPct val="100000"/>
              <a:buChar char="•"/>
              <a:defRPr sz="3239" b="1">
                <a:solidFill>
                  <a:srgbClr val="005B3C"/>
                </a:solidFill>
                <a:latin typeface="Calibri Light"/>
                <a:ea typeface="Calibri Light"/>
                <a:cs typeface="Calibri Light"/>
                <a:sym typeface="Calibri Light"/>
              </a:defRPr>
            </a:pPr>
            <a:r>
              <a:t>Pt 1 Website Exploration</a:t>
            </a:r>
          </a:p>
          <a:p>
            <a:pPr marL="667752" lvl="1" indent="-324852" defTabSz="822959">
              <a:lnSpc>
                <a:spcPct val="90000"/>
              </a:lnSpc>
              <a:buSzPct val="100000"/>
              <a:buChar char="•"/>
              <a:defRPr sz="3239" b="1">
                <a:solidFill>
                  <a:srgbClr val="005B3C"/>
                </a:solidFill>
                <a:latin typeface="Calibri Light"/>
                <a:ea typeface="Calibri Light"/>
                <a:cs typeface="Calibri Light"/>
                <a:sym typeface="Calibri Light"/>
              </a:defRPr>
            </a:pPr>
            <a:r>
              <a:t>Pt 2  Reporting Tools for Council Outdoor Advocates</a:t>
            </a:r>
          </a:p>
          <a:p>
            <a:pPr defTabSz="822959">
              <a:lnSpc>
                <a:spcPct val="90000"/>
              </a:lnSpc>
              <a:defRPr sz="3239" b="1">
                <a:solidFill>
                  <a:srgbClr val="005B3C"/>
                </a:solidFill>
                <a:latin typeface="Calibri Light"/>
                <a:ea typeface="Calibri Light"/>
                <a:cs typeface="Calibri Light"/>
                <a:sym typeface="Calibri Light"/>
              </a:defRPr>
            </a:pPr>
            <a:r>
              <a:t>Jan 2021</a:t>
            </a:r>
          </a:p>
          <a:p>
            <a:pPr marL="667752" lvl="1" indent="-324852" defTabSz="822959">
              <a:lnSpc>
                <a:spcPct val="90000"/>
              </a:lnSpc>
              <a:buSzPct val="100000"/>
              <a:buChar char="•"/>
              <a:defRPr sz="3239" b="1">
                <a:solidFill>
                  <a:srgbClr val="005B3C"/>
                </a:solidFill>
                <a:latin typeface="Calibri Light"/>
                <a:ea typeface="Calibri Light"/>
                <a:cs typeface="Calibri Light"/>
                <a:sym typeface="Calibri Light"/>
              </a:defRPr>
            </a:pPr>
            <a:r>
              <a:t>Short Term Camp Overnight Trainings</a:t>
            </a:r>
          </a:p>
          <a:p>
            <a:pPr defTabSz="822959">
              <a:lnSpc>
                <a:spcPct val="90000"/>
              </a:lnSpc>
              <a:defRPr sz="3239" b="1">
                <a:solidFill>
                  <a:srgbClr val="005B3C"/>
                </a:solidFill>
                <a:latin typeface="Calibri Light"/>
                <a:ea typeface="Calibri Light"/>
                <a:cs typeface="Calibri Light"/>
                <a:sym typeface="Calibri Light"/>
              </a:defRPr>
            </a:pPr>
            <a:r>
              <a:t>Feb 2021</a:t>
            </a:r>
          </a:p>
          <a:p>
            <a:pPr marL="667752" lvl="1" indent="-324852" defTabSz="822959">
              <a:lnSpc>
                <a:spcPct val="90000"/>
              </a:lnSpc>
              <a:buSzPct val="100000"/>
              <a:buChar char="•"/>
              <a:defRPr sz="3239" b="1">
                <a:solidFill>
                  <a:srgbClr val="005B3C"/>
                </a:solidFill>
                <a:latin typeface="Calibri Light"/>
                <a:ea typeface="Calibri Light"/>
                <a:cs typeface="Calibri Light"/>
                <a:sym typeface="Calibri Light"/>
              </a:defRPr>
            </a:pPr>
            <a:r>
              <a:t>Women Outdoors </a:t>
            </a:r>
          </a:p>
        </p:txBody>
      </p:sp>
      <p:pic>
        <p:nvPicPr>
          <p:cNvPr id="389" name="Image" descr="Image"/>
          <p:cNvPicPr>
            <a:picLocks noChangeAspect="1"/>
          </p:cNvPicPr>
          <p:nvPr/>
        </p:nvPicPr>
        <p:blipFill>
          <a:blip r:embed="rId3"/>
          <a:stretch>
            <a:fillRect/>
          </a:stretch>
        </p:blipFill>
        <p:spPr>
          <a:xfrm>
            <a:off x="91410" y="165096"/>
            <a:ext cx="1714501" cy="1854201"/>
          </a:xfrm>
          <a:prstGeom prst="rect">
            <a:avLst/>
          </a:prstGeom>
          <a:ln w="12700">
            <a:miter lim="400000"/>
          </a:ln>
        </p:spPr>
      </p:pic>
      <p:pic>
        <p:nvPicPr>
          <p:cNvPr id="390" name="Image" descr="Image"/>
          <p:cNvPicPr>
            <a:picLocks noChangeAspect="1"/>
          </p:cNvPicPr>
          <p:nvPr/>
        </p:nvPicPr>
        <p:blipFill>
          <a:blip r:embed="rId4"/>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Leave No Trace…"/>
          <p:cNvSpPr txBox="1">
            <a:spLocks noGrp="1"/>
          </p:cNvSpPr>
          <p:nvPr>
            <p:ph type="title"/>
          </p:nvPr>
        </p:nvSpPr>
        <p:spPr>
          <a:xfrm>
            <a:off x="2648554" y="294478"/>
            <a:ext cx="8952112" cy="1595438"/>
          </a:xfrm>
          <a:prstGeom prst="rect">
            <a:avLst/>
          </a:prstGeom>
        </p:spPr>
        <p:txBody>
          <a:bodyPr/>
          <a:lstStyle/>
          <a:p>
            <a:pPr algn="ctr">
              <a:defRPr b="1">
                <a:solidFill>
                  <a:srgbClr val="092677"/>
                </a:solidFill>
              </a:defRPr>
            </a:pPr>
            <a:r>
              <a:t>Leave No Trace </a:t>
            </a:r>
          </a:p>
          <a:p>
            <a:pPr algn="ctr">
              <a:defRPr b="1">
                <a:solidFill>
                  <a:srgbClr val="092677"/>
                </a:solidFill>
              </a:defRPr>
            </a:pPr>
            <a:r>
              <a:t>Master Educator Courses</a:t>
            </a:r>
          </a:p>
        </p:txBody>
      </p:sp>
      <p:sp>
        <p:nvSpPr>
          <p:cNvPr id="395" name="BSA Leave No Trace ME - FL…"/>
          <p:cNvSpPr txBox="1"/>
          <p:nvPr/>
        </p:nvSpPr>
        <p:spPr>
          <a:xfrm>
            <a:off x="1339273" y="2069079"/>
            <a:ext cx="10238609"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301752">
              <a:defRPr sz="2376" b="1" u="sng">
                <a:solidFill>
                  <a:srgbClr val="004F78"/>
                </a:solidFill>
                <a:uFill>
                  <a:solidFill>
                    <a:srgbClr val="004F78"/>
                  </a:solidFill>
                </a:uFill>
                <a:latin typeface="+mj-lt"/>
                <a:ea typeface="+mj-ea"/>
                <a:cs typeface="+mj-cs"/>
                <a:sym typeface="Helvetica"/>
              </a:defRPr>
            </a:pPr>
            <a:r>
              <a:rPr lang="pt-BR" dirty="0">
                <a:solidFill>
                  <a:srgbClr val="0563C1"/>
                </a:solidFill>
                <a:uFill>
                  <a:solidFill>
                    <a:srgbClr val="0070C0"/>
                  </a:solidFill>
                </a:uFill>
                <a:hlinkClick r:id="rId3"/>
              </a:rPr>
              <a:t>BSA Leave No Trace ME - AR</a:t>
            </a:r>
            <a:endParaRPr b="0" u="none" dirty="0">
              <a:solidFill>
                <a:srgbClr val="002200"/>
              </a:solidFill>
              <a:uFill>
                <a:solidFill>
                  <a:srgbClr val="0070C0"/>
                </a:solidFill>
              </a:uFill>
            </a:endParaRPr>
          </a:p>
          <a:p>
            <a:pPr defTabSz="301752">
              <a:defRPr sz="2376">
                <a:solidFill>
                  <a:srgbClr val="002200"/>
                </a:solidFill>
                <a:latin typeface="+mj-lt"/>
                <a:ea typeface="+mj-ea"/>
                <a:cs typeface="+mj-cs"/>
                <a:sym typeface="Helvetica"/>
              </a:defRPr>
            </a:pPr>
            <a:r>
              <a:rPr lang="en-US" dirty="0"/>
              <a:t>March 12-17</a:t>
            </a:r>
            <a:endParaRPr dirty="0"/>
          </a:p>
          <a:p>
            <a:pPr defTabSz="301752">
              <a:spcBef>
                <a:spcPts val="1200"/>
              </a:spcBef>
              <a:defRPr sz="2376" b="1" u="sng">
                <a:solidFill>
                  <a:srgbClr val="004F78"/>
                </a:solidFill>
                <a:uFill>
                  <a:solidFill>
                    <a:srgbClr val="004F78"/>
                  </a:solidFill>
                </a:uFill>
                <a:latin typeface="+mj-lt"/>
                <a:ea typeface="+mj-ea"/>
                <a:cs typeface="+mj-cs"/>
                <a:sym typeface="Helvetica"/>
              </a:defRPr>
            </a:pPr>
            <a:r>
              <a:rPr lang="en-US" dirty="0">
                <a:solidFill>
                  <a:srgbClr val="0563C1"/>
                </a:solidFill>
                <a:uFill>
                  <a:solidFill>
                    <a:srgbClr val="0563C1"/>
                  </a:solidFill>
                </a:uFill>
                <a:hlinkClick r:id="rId4"/>
              </a:rPr>
              <a:t>BSA Leave No Trace ME - FL</a:t>
            </a:r>
            <a:endParaRPr lang="en-US" b="0" u="none" dirty="0">
              <a:solidFill>
                <a:srgbClr val="002200"/>
              </a:solidFill>
            </a:endParaRPr>
          </a:p>
          <a:p>
            <a:pPr defTabSz="301752">
              <a:defRPr sz="2376">
                <a:solidFill>
                  <a:srgbClr val="002200"/>
                </a:solidFill>
                <a:latin typeface="+mj-lt"/>
                <a:ea typeface="+mj-ea"/>
                <a:cs typeface="+mj-cs"/>
                <a:sym typeface="Helvetica"/>
              </a:defRPr>
            </a:pPr>
            <a:r>
              <a:rPr lang="en-US" dirty="0"/>
              <a:t>April 29 - May 4</a:t>
            </a:r>
          </a:p>
          <a:p>
            <a:pPr defTabSz="301752">
              <a:spcBef>
                <a:spcPts val="1200"/>
              </a:spcBef>
              <a:defRPr sz="2376" b="1" u="sng">
                <a:solidFill>
                  <a:srgbClr val="004F78"/>
                </a:solidFill>
                <a:uFill>
                  <a:solidFill>
                    <a:srgbClr val="004F78"/>
                  </a:solidFill>
                </a:uFill>
                <a:latin typeface="+mj-lt"/>
                <a:ea typeface="+mj-ea"/>
                <a:cs typeface="+mj-cs"/>
                <a:sym typeface="Helvetica"/>
              </a:defRPr>
            </a:pPr>
            <a:r>
              <a:rPr dirty="0">
                <a:solidFill>
                  <a:srgbClr val="0563C1"/>
                </a:solidFill>
                <a:uFill>
                  <a:solidFill>
                    <a:srgbClr val="0563C1"/>
                  </a:solidFill>
                </a:uFill>
                <a:hlinkClick r:id="rId5"/>
              </a:rPr>
              <a:t>BSA Leave No Trace ME - ID</a:t>
            </a:r>
            <a:endParaRPr b="0" u="none" dirty="0">
              <a:solidFill>
                <a:srgbClr val="002200"/>
              </a:solidFill>
            </a:endParaRPr>
          </a:p>
          <a:p>
            <a:pPr defTabSz="301752">
              <a:defRPr sz="2376">
                <a:solidFill>
                  <a:srgbClr val="002200"/>
                </a:solidFill>
                <a:latin typeface="+mj-lt"/>
                <a:ea typeface="+mj-ea"/>
                <a:cs typeface="+mj-cs"/>
                <a:sym typeface="Helvetica"/>
              </a:defRPr>
            </a:pPr>
            <a:r>
              <a:rPr dirty="0"/>
              <a:t>August 2-7</a:t>
            </a:r>
          </a:p>
          <a:p>
            <a:pPr defTabSz="301752">
              <a:spcBef>
                <a:spcPts val="1200"/>
              </a:spcBef>
              <a:defRPr sz="2376" b="1" u="sng">
                <a:solidFill>
                  <a:srgbClr val="004F78"/>
                </a:solidFill>
                <a:uFill>
                  <a:solidFill>
                    <a:srgbClr val="004F78"/>
                  </a:solidFill>
                </a:uFill>
                <a:latin typeface="+mj-lt"/>
                <a:ea typeface="+mj-ea"/>
                <a:cs typeface="+mj-cs"/>
                <a:sym typeface="Helvetica"/>
              </a:defRPr>
            </a:pPr>
            <a:r>
              <a:rPr dirty="0">
                <a:solidFill>
                  <a:srgbClr val="0563C1"/>
                </a:solidFill>
                <a:uFill>
                  <a:solidFill>
                    <a:srgbClr val="0563C1"/>
                  </a:solidFill>
                </a:uFill>
                <a:hlinkClick r:id="rId6"/>
              </a:rPr>
              <a:t>BSA Leave No Trace ME - Ontario</a:t>
            </a:r>
            <a:endParaRPr b="0" u="none" dirty="0">
              <a:solidFill>
                <a:srgbClr val="002200"/>
              </a:solidFill>
            </a:endParaRPr>
          </a:p>
          <a:p>
            <a:pPr defTabSz="301752">
              <a:defRPr sz="2376">
                <a:solidFill>
                  <a:srgbClr val="002200"/>
                </a:solidFill>
                <a:latin typeface="+mj-lt"/>
                <a:ea typeface="+mj-ea"/>
                <a:cs typeface="+mj-cs"/>
                <a:sym typeface="Helvetica"/>
              </a:defRPr>
            </a:pPr>
            <a:r>
              <a:rPr dirty="0"/>
              <a:t>August 9-14</a:t>
            </a:r>
          </a:p>
          <a:p>
            <a:pPr defTabSz="301752">
              <a:defRPr sz="2376" b="1" u="sng">
                <a:solidFill>
                  <a:srgbClr val="004F78"/>
                </a:solidFill>
                <a:uFill>
                  <a:solidFill>
                    <a:srgbClr val="004F78"/>
                  </a:solidFill>
                </a:uFill>
                <a:latin typeface="+mj-lt"/>
                <a:ea typeface="+mj-ea"/>
                <a:cs typeface="+mj-cs"/>
                <a:sym typeface="Helvetica"/>
              </a:defRPr>
            </a:pPr>
            <a:endParaRPr dirty="0"/>
          </a:p>
        </p:txBody>
      </p:sp>
      <p:pic>
        <p:nvPicPr>
          <p:cNvPr id="396" name="Image" descr="Image"/>
          <p:cNvPicPr>
            <a:picLocks noChangeAspect="1"/>
          </p:cNvPicPr>
          <p:nvPr/>
        </p:nvPicPr>
        <p:blipFill>
          <a:blip r:embed="rId7"/>
          <a:stretch>
            <a:fillRect/>
          </a:stretch>
        </p:blipFill>
        <p:spPr>
          <a:xfrm>
            <a:off x="91410" y="165096"/>
            <a:ext cx="1714501" cy="1854201"/>
          </a:xfrm>
          <a:prstGeom prst="rect">
            <a:avLst/>
          </a:prstGeom>
          <a:ln w="12700">
            <a:miter lim="400000"/>
          </a:ln>
        </p:spPr>
      </p:pic>
      <p:pic>
        <p:nvPicPr>
          <p:cNvPr id="397" name="Image" descr="Image"/>
          <p:cNvPicPr>
            <a:picLocks noChangeAspect="1"/>
          </p:cNvPicPr>
          <p:nvPr/>
        </p:nvPicPr>
        <p:blipFill>
          <a:blip r:embed="rId8"/>
          <a:stretch>
            <a:fillRect/>
          </a:stretch>
        </p:blipFill>
        <p:spPr>
          <a:xfrm>
            <a:off x="2311400" y="5996108"/>
            <a:ext cx="7569200" cy="698501"/>
          </a:xfrm>
          <a:prstGeom prst="rect">
            <a:avLst/>
          </a:prstGeom>
          <a:ln w="12700">
            <a:miter lim="400000"/>
          </a:ln>
        </p:spPr>
      </p:pic>
      <p:sp>
        <p:nvSpPr>
          <p:cNvPr id="6" name="BSA Leave No Trace ME - FL…">
            <a:extLst>
              <a:ext uri="{FF2B5EF4-FFF2-40B4-BE49-F238E27FC236}">
                <a16:creationId xmlns:a16="http://schemas.microsoft.com/office/drawing/2014/main" id="{1D9AF4BE-8592-438E-B063-CD1BF833CDF1}"/>
              </a:ext>
            </a:extLst>
          </p:cNvPr>
          <p:cNvSpPr txBox="1"/>
          <p:nvPr/>
        </p:nvSpPr>
        <p:spPr>
          <a:xfrm>
            <a:off x="6714836" y="2090753"/>
            <a:ext cx="10391010"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301752">
              <a:defRPr sz="2376" b="1" u="sng">
                <a:solidFill>
                  <a:srgbClr val="004F78"/>
                </a:solidFill>
                <a:uFill>
                  <a:solidFill>
                    <a:srgbClr val="004F78"/>
                  </a:solidFill>
                </a:uFill>
                <a:latin typeface="+mj-lt"/>
                <a:ea typeface="+mj-ea"/>
                <a:cs typeface="+mj-cs"/>
                <a:sym typeface="Helvetica"/>
              </a:defRPr>
            </a:pPr>
            <a:r>
              <a:rPr dirty="0">
                <a:solidFill>
                  <a:srgbClr val="0563C1"/>
                </a:solidFill>
                <a:uFill>
                  <a:solidFill>
                    <a:srgbClr val="0563C1"/>
                  </a:solidFill>
                </a:uFill>
                <a:hlinkClick r:id="rId9"/>
              </a:rPr>
              <a:t>BSA Leave No Trace ME - MN</a:t>
            </a:r>
            <a:endParaRPr b="0" u="none" dirty="0">
              <a:solidFill>
                <a:srgbClr val="002200"/>
              </a:solidFill>
            </a:endParaRPr>
          </a:p>
          <a:p>
            <a:pPr defTabSz="301752">
              <a:defRPr sz="2376">
                <a:solidFill>
                  <a:srgbClr val="002200"/>
                </a:solidFill>
                <a:latin typeface="+mj-lt"/>
                <a:ea typeface="+mj-ea"/>
                <a:cs typeface="+mj-cs"/>
                <a:sym typeface="Helvetica"/>
              </a:defRPr>
            </a:pPr>
            <a:r>
              <a:rPr dirty="0"/>
              <a:t>August 15-20</a:t>
            </a:r>
          </a:p>
          <a:p>
            <a:pPr defTabSz="301752">
              <a:spcBef>
                <a:spcPts val="1200"/>
              </a:spcBef>
              <a:defRPr sz="2376" b="1" u="sng">
                <a:solidFill>
                  <a:srgbClr val="004F78"/>
                </a:solidFill>
                <a:uFill>
                  <a:solidFill>
                    <a:srgbClr val="004F78"/>
                  </a:solidFill>
                </a:uFill>
                <a:latin typeface="+mj-lt"/>
                <a:ea typeface="+mj-ea"/>
                <a:cs typeface="+mj-cs"/>
                <a:sym typeface="Helvetica"/>
              </a:defRPr>
            </a:pPr>
            <a:r>
              <a:rPr lang="it-IT" u="sng" dirty="0">
                <a:solidFill>
                  <a:srgbClr val="0563C1"/>
                </a:solidFill>
                <a:uFill>
                  <a:solidFill>
                    <a:srgbClr val="0070C0"/>
                  </a:solidFill>
                </a:uFill>
                <a:hlinkClick r:id="rId10"/>
              </a:rPr>
              <a:t>BSA Leave No Trace ME - IL</a:t>
            </a:r>
            <a:endParaRPr lang="en-US" b="0" u="sng" dirty="0">
              <a:solidFill>
                <a:srgbClr val="002200"/>
              </a:solidFill>
              <a:uFill>
                <a:solidFill>
                  <a:srgbClr val="0070C0"/>
                </a:solidFill>
              </a:uFill>
            </a:endParaRPr>
          </a:p>
          <a:p>
            <a:pPr defTabSz="301752">
              <a:defRPr sz="2376">
                <a:solidFill>
                  <a:srgbClr val="002200"/>
                </a:solidFill>
                <a:latin typeface="+mj-lt"/>
                <a:ea typeface="+mj-ea"/>
                <a:cs typeface="+mj-cs"/>
                <a:sym typeface="Helvetica"/>
              </a:defRPr>
            </a:pPr>
            <a:r>
              <a:rPr lang="en-US" dirty="0"/>
              <a:t>September 10-12, 23-26</a:t>
            </a:r>
          </a:p>
          <a:p>
            <a:pPr defTabSz="301752">
              <a:spcBef>
                <a:spcPts val="1200"/>
              </a:spcBef>
              <a:defRPr sz="2376" b="1" u="sng">
                <a:solidFill>
                  <a:srgbClr val="004F78"/>
                </a:solidFill>
                <a:uFill>
                  <a:solidFill>
                    <a:srgbClr val="004F78"/>
                  </a:solidFill>
                </a:uFill>
                <a:latin typeface="+mj-lt"/>
                <a:ea typeface="+mj-ea"/>
                <a:cs typeface="+mj-cs"/>
                <a:sym typeface="Helvetica"/>
              </a:defRPr>
            </a:pPr>
            <a:r>
              <a:rPr dirty="0">
                <a:solidFill>
                  <a:srgbClr val="0563C1"/>
                </a:solidFill>
                <a:uFill>
                  <a:solidFill>
                    <a:srgbClr val="0563C1"/>
                  </a:solidFill>
                </a:uFill>
                <a:hlinkClick r:id="rId11"/>
              </a:rPr>
              <a:t>BSA Leave No Trace ME - NM</a:t>
            </a:r>
            <a:endParaRPr b="0" u="none" dirty="0">
              <a:solidFill>
                <a:srgbClr val="002200"/>
              </a:solidFill>
            </a:endParaRPr>
          </a:p>
          <a:p>
            <a:pPr defTabSz="301752">
              <a:defRPr sz="2376">
                <a:solidFill>
                  <a:srgbClr val="002200"/>
                </a:solidFill>
                <a:latin typeface="+mj-lt"/>
                <a:ea typeface="+mj-ea"/>
                <a:cs typeface="+mj-cs"/>
                <a:sym typeface="Helvetica"/>
              </a:defRPr>
            </a:pPr>
            <a:r>
              <a:rPr dirty="0"/>
              <a:t>September 25-30</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Website"/>
          <p:cNvSpPr txBox="1">
            <a:spLocks noGrp="1"/>
          </p:cNvSpPr>
          <p:nvPr>
            <p:ph type="title"/>
          </p:nvPr>
        </p:nvSpPr>
        <p:spPr>
          <a:xfrm>
            <a:off x="2648554" y="294478"/>
            <a:ext cx="8952112" cy="1595438"/>
          </a:xfrm>
          <a:prstGeom prst="rect">
            <a:avLst/>
          </a:prstGeom>
        </p:spPr>
        <p:txBody>
          <a:bodyPr/>
          <a:lstStyle>
            <a:lvl1pPr algn="ctr">
              <a:defRPr b="1">
                <a:solidFill>
                  <a:srgbClr val="092677"/>
                </a:solidFill>
              </a:defRPr>
            </a:lvl1pPr>
          </a:lstStyle>
          <a:p>
            <a:r>
              <a:t>Website</a:t>
            </a:r>
          </a:p>
        </p:txBody>
      </p:sp>
      <p:sp>
        <p:nvSpPr>
          <p:cNvPr id="402" name="OutdoorEthics-BSA.org"/>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457200">
              <a:defRPr sz="3600" b="1" u="sng">
                <a:solidFill>
                  <a:srgbClr val="0563C1"/>
                </a:solidFill>
                <a:uFill>
                  <a:solidFill>
                    <a:srgbClr val="0563C1"/>
                  </a:solidFill>
                </a:uFill>
                <a:latin typeface="+mj-lt"/>
                <a:ea typeface="+mj-ea"/>
                <a:cs typeface="+mj-cs"/>
                <a:sym typeface="Helvetica"/>
                <a:hlinkClick r:id="rId3"/>
              </a:defRPr>
            </a:lvl1pPr>
          </a:lstStyle>
          <a:p>
            <a:pPr>
              <a:defRPr>
                <a:solidFill>
                  <a:srgbClr val="004F78"/>
                </a:solidFill>
                <a:uFill>
                  <a:solidFill>
                    <a:srgbClr val="004F78"/>
                  </a:solidFill>
                </a:uFill>
              </a:defRPr>
            </a:pPr>
            <a:r>
              <a:rPr>
                <a:solidFill>
                  <a:srgbClr val="0563C1"/>
                </a:solidFill>
                <a:uFill>
                  <a:solidFill>
                    <a:srgbClr val="0563C1"/>
                  </a:solidFill>
                </a:uFill>
                <a:hlinkClick r:id="rId3"/>
              </a:rPr>
              <a:t>OutdoorEthics-BSA.org</a:t>
            </a:r>
          </a:p>
        </p:txBody>
      </p:sp>
      <p:pic>
        <p:nvPicPr>
          <p:cNvPr id="403" name="Image" descr="Image"/>
          <p:cNvPicPr>
            <a:picLocks noChangeAspect="1"/>
          </p:cNvPicPr>
          <p:nvPr/>
        </p:nvPicPr>
        <p:blipFill>
          <a:blip r:embed="rId4"/>
          <a:stretch>
            <a:fillRect/>
          </a:stretch>
        </p:blipFill>
        <p:spPr>
          <a:xfrm>
            <a:off x="91410" y="165096"/>
            <a:ext cx="1714501" cy="1854201"/>
          </a:xfrm>
          <a:prstGeom prst="rect">
            <a:avLst/>
          </a:prstGeom>
          <a:ln w="12700">
            <a:miter lim="400000"/>
          </a:ln>
        </p:spPr>
      </p:pic>
      <p:pic>
        <p:nvPicPr>
          <p:cNvPr id="404" name="Image" descr="Image"/>
          <p:cNvPicPr>
            <a:picLocks noChangeAspect="1"/>
          </p:cNvPicPr>
          <p:nvPr/>
        </p:nvPicPr>
        <p:blipFill>
          <a:blip r:embed="rId5"/>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Image" descr="Image"/>
          <p:cNvPicPr>
            <a:picLocks noChangeAspect="1"/>
          </p:cNvPicPr>
          <p:nvPr/>
        </p:nvPicPr>
        <p:blipFill>
          <a:blip r:embed="rId3"/>
          <a:stretch>
            <a:fillRect/>
          </a:stretch>
        </p:blipFill>
        <p:spPr>
          <a:xfrm>
            <a:off x="4514850" y="1091081"/>
            <a:ext cx="3162300" cy="3390901"/>
          </a:xfrm>
          <a:prstGeom prst="rect">
            <a:avLst/>
          </a:prstGeom>
          <a:ln w="12700">
            <a:miter lim="400000"/>
          </a:ln>
        </p:spPr>
      </p:pic>
      <p:pic>
        <p:nvPicPr>
          <p:cNvPr id="409" name="Image" descr="Image"/>
          <p:cNvPicPr>
            <a:picLocks noChangeAspect="1"/>
          </p:cNvPicPr>
          <p:nvPr/>
        </p:nvPicPr>
        <p:blipFill>
          <a:blip r:embed="rId4"/>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Thank You"/>
          <p:cNvSpPr txBox="1"/>
          <p:nvPr/>
        </p:nvSpPr>
        <p:spPr>
          <a:xfrm>
            <a:off x="4429144" y="4825210"/>
            <a:ext cx="3333712" cy="1490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4800" b="1">
                <a:solidFill>
                  <a:srgbClr val="005B3C"/>
                </a:solidFill>
                <a:latin typeface="Calibri Light"/>
                <a:ea typeface="Calibri Light"/>
                <a:cs typeface="Calibri Light"/>
                <a:sym typeface="Calibri Light"/>
              </a:defRPr>
            </a:lvl1pPr>
          </a:lstStyle>
          <a:p>
            <a:r>
              <a:t>Thank You</a:t>
            </a:r>
          </a:p>
        </p:txBody>
      </p:sp>
      <p:pic>
        <p:nvPicPr>
          <p:cNvPr id="414" name="Image" descr="Image"/>
          <p:cNvPicPr>
            <a:picLocks noChangeAspect="1"/>
          </p:cNvPicPr>
          <p:nvPr/>
        </p:nvPicPr>
        <p:blipFill>
          <a:blip r:embed="rId3"/>
          <a:stretch>
            <a:fillRect/>
          </a:stretch>
        </p:blipFill>
        <p:spPr>
          <a:xfrm>
            <a:off x="4514850" y="1091081"/>
            <a:ext cx="3162300" cy="3390901"/>
          </a:xfrm>
          <a:prstGeom prst="rect">
            <a:avLst/>
          </a:prstGeom>
          <a:ln w="12700">
            <a:miter lim="400000"/>
          </a:ln>
        </p:spPr>
      </p:pic>
      <p:pic>
        <p:nvPicPr>
          <p:cNvPr id="415" name="Image" descr="Image"/>
          <p:cNvPicPr>
            <a:picLocks noChangeAspect="1"/>
          </p:cNvPicPr>
          <p:nvPr/>
        </p:nvPicPr>
        <p:blipFill>
          <a:blip r:embed="rId4"/>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2020 National Outdoor Ethics  Conference Planning Team"/>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2020 National Outdoor Ethics  Conference Planning Team</a:t>
            </a:r>
          </a:p>
        </p:txBody>
      </p:sp>
      <p:sp>
        <p:nvSpPr>
          <p:cNvPr id="420" name="Chandra Clark - Southern Region…"/>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defRPr sz="3600" b="1">
                <a:solidFill>
                  <a:srgbClr val="005B3C"/>
                </a:solidFill>
                <a:latin typeface="Calibri Light"/>
                <a:ea typeface="Calibri Light"/>
                <a:cs typeface="Calibri Light"/>
                <a:sym typeface="Calibri Light"/>
              </a:defRPr>
            </a:pPr>
            <a:r>
              <a:t>Chandra Clark - Southern Region</a:t>
            </a:r>
          </a:p>
          <a:p>
            <a:pPr>
              <a:lnSpc>
                <a:spcPct val="90000"/>
              </a:lnSpc>
              <a:defRPr sz="3600" b="1">
                <a:solidFill>
                  <a:srgbClr val="005B3C"/>
                </a:solidFill>
                <a:latin typeface="Calibri Light"/>
                <a:ea typeface="Calibri Light"/>
                <a:cs typeface="Calibri Light"/>
                <a:sym typeface="Calibri Light"/>
              </a:defRPr>
            </a:pPr>
            <a:r>
              <a:t> </a:t>
            </a:r>
          </a:p>
          <a:p>
            <a:pPr>
              <a:lnSpc>
                <a:spcPct val="90000"/>
              </a:lnSpc>
              <a:defRPr sz="3600" b="1">
                <a:solidFill>
                  <a:srgbClr val="005B3C"/>
                </a:solidFill>
                <a:latin typeface="Calibri Light"/>
                <a:ea typeface="Calibri Light"/>
                <a:cs typeface="Calibri Light"/>
                <a:sym typeface="Calibri Light"/>
              </a:defRPr>
            </a:pPr>
            <a:r>
              <a:t>Meredith Blackwood - Conference Chair</a:t>
            </a:r>
          </a:p>
          <a:p>
            <a:pPr>
              <a:lnSpc>
                <a:spcPct val="90000"/>
              </a:lnSpc>
              <a:defRPr sz="3600" b="1">
                <a:solidFill>
                  <a:srgbClr val="005B3C"/>
                </a:solidFill>
                <a:latin typeface="Calibri Light"/>
                <a:ea typeface="Calibri Light"/>
                <a:cs typeface="Calibri Light"/>
                <a:sym typeface="Calibri Light"/>
              </a:defRPr>
            </a:pPr>
            <a:endParaRPr/>
          </a:p>
          <a:p>
            <a:pPr>
              <a:lnSpc>
                <a:spcPct val="90000"/>
              </a:lnSpc>
              <a:defRPr sz="3600" b="1">
                <a:solidFill>
                  <a:srgbClr val="005B3C"/>
                </a:solidFill>
                <a:latin typeface="Calibri Light"/>
                <a:ea typeface="Calibri Light"/>
                <a:cs typeface="Calibri Light"/>
                <a:sym typeface="Calibri Light"/>
              </a:defRPr>
            </a:pPr>
            <a:r>
              <a:t>Kenna McIntire - Program Director</a:t>
            </a:r>
          </a:p>
          <a:p>
            <a:pPr>
              <a:lnSpc>
                <a:spcPct val="90000"/>
              </a:lnSpc>
              <a:defRPr sz="3600" b="1">
                <a:solidFill>
                  <a:srgbClr val="005B3C"/>
                </a:solidFill>
                <a:latin typeface="Calibri Light"/>
                <a:ea typeface="Calibri Light"/>
                <a:cs typeface="Calibri Light"/>
                <a:sym typeface="Calibri Light"/>
              </a:defRPr>
            </a:pPr>
            <a:r>
              <a:t>Occoneechee Council</a:t>
            </a:r>
          </a:p>
        </p:txBody>
      </p:sp>
      <p:pic>
        <p:nvPicPr>
          <p:cNvPr id="421"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422"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2020 National Outdoor Ethics  Virtual Conference Planning Team"/>
          <p:cNvSpPr txBox="1">
            <a:spLocks noGrp="1"/>
          </p:cNvSpPr>
          <p:nvPr>
            <p:ph type="title"/>
          </p:nvPr>
        </p:nvSpPr>
        <p:spPr>
          <a:xfrm>
            <a:off x="2648554" y="294478"/>
            <a:ext cx="8952112" cy="1595438"/>
          </a:xfrm>
          <a:prstGeom prst="rect">
            <a:avLst/>
          </a:prstGeom>
        </p:spPr>
        <p:txBody>
          <a:bodyPr/>
          <a:lstStyle>
            <a:lvl1pPr defTabSz="886968">
              <a:defRPr sz="4268" b="1">
                <a:solidFill>
                  <a:srgbClr val="092677"/>
                </a:solidFill>
              </a:defRPr>
            </a:lvl1pPr>
          </a:lstStyle>
          <a:p>
            <a:r>
              <a:t>2020 National Outdoor Ethics  Virtual Conference Planning Team</a:t>
            </a:r>
          </a:p>
        </p:txBody>
      </p:sp>
      <p:sp>
        <p:nvSpPr>
          <p:cNvPr id="425" name="Marshall Berger…"/>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713231">
              <a:lnSpc>
                <a:spcPct val="90000"/>
              </a:lnSpc>
              <a:defRPr sz="2807" b="1">
                <a:solidFill>
                  <a:srgbClr val="005B3C"/>
                </a:solidFill>
                <a:latin typeface="Calibri Light"/>
                <a:ea typeface="Calibri Light"/>
                <a:cs typeface="Calibri Light"/>
                <a:sym typeface="Calibri Light"/>
              </a:defRPr>
            </a:pPr>
            <a:r>
              <a:t>Marshall Berger</a:t>
            </a:r>
          </a:p>
          <a:p>
            <a:pPr defTabSz="713231">
              <a:lnSpc>
                <a:spcPct val="90000"/>
              </a:lnSpc>
              <a:defRPr sz="2807" b="1">
                <a:solidFill>
                  <a:srgbClr val="005B3C"/>
                </a:solidFill>
                <a:latin typeface="Calibri Light"/>
                <a:ea typeface="Calibri Light"/>
                <a:cs typeface="Calibri Light"/>
                <a:sym typeface="Calibri Light"/>
              </a:defRPr>
            </a:pPr>
            <a:r>
              <a:t>Paula Booth</a:t>
            </a:r>
          </a:p>
          <a:p>
            <a:pPr defTabSz="713231">
              <a:lnSpc>
                <a:spcPct val="90000"/>
              </a:lnSpc>
              <a:defRPr sz="2807" b="1">
                <a:solidFill>
                  <a:srgbClr val="005B3C"/>
                </a:solidFill>
                <a:latin typeface="Calibri Light"/>
                <a:ea typeface="Calibri Light"/>
                <a:cs typeface="Calibri Light"/>
                <a:sym typeface="Calibri Light"/>
              </a:defRPr>
            </a:pPr>
            <a:r>
              <a:t>Chandra Clark</a:t>
            </a:r>
          </a:p>
          <a:p>
            <a:pPr defTabSz="713231">
              <a:lnSpc>
                <a:spcPct val="90000"/>
              </a:lnSpc>
              <a:defRPr sz="2807" b="1">
                <a:solidFill>
                  <a:srgbClr val="005B3C"/>
                </a:solidFill>
                <a:latin typeface="Calibri Light"/>
                <a:ea typeface="Calibri Light"/>
                <a:cs typeface="Calibri Light"/>
                <a:sym typeface="Calibri Light"/>
              </a:defRPr>
            </a:pPr>
            <a:r>
              <a:t>Matthew Durrant</a:t>
            </a:r>
          </a:p>
          <a:p>
            <a:pPr defTabSz="713231">
              <a:lnSpc>
                <a:spcPct val="90000"/>
              </a:lnSpc>
              <a:defRPr sz="2807" b="1">
                <a:solidFill>
                  <a:srgbClr val="005B3C"/>
                </a:solidFill>
                <a:latin typeface="Calibri Light"/>
                <a:ea typeface="Calibri Light"/>
                <a:cs typeface="Calibri Light"/>
                <a:sym typeface="Calibri Light"/>
              </a:defRPr>
            </a:pPr>
            <a:r>
              <a:t>Toby Green</a:t>
            </a:r>
          </a:p>
          <a:p>
            <a:pPr defTabSz="713231">
              <a:lnSpc>
                <a:spcPct val="90000"/>
              </a:lnSpc>
              <a:defRPr sz="2807" b="1">
                <a:solidFill>
                  <a:srgbClr val="005B3C"/>
                </a:solidFill>
                <a:latin typeface="Calibri Light"/>
                <a:ea typeface="Calibri Light"/>
                <a:cs typeface="Calibri Light"/>
                <a:sym typeface="Calibri Light"/>
              </a:defRPr>
            </a:pPr>
            <a:r>
              <a:t>Mark Hammer</a:t>
            </a:r>
          </a:p>
          <a:p>
            <a:pPr defTabSz="713231">
              <a:lnSpc>
                <a:spcPct val="90000"/>
              </a:lnSpc>
              <a:defRPr sz="2807" b="1">
                <a:solidFill>
                  <a:srgbClr val="005B3C"/>
                </a:solidFill>
                <a:latin typeface="Calibri Light"/>
                <a:ea typeface="Calibri Light"/>
                <a:cs typeface="Calibri Light"/>
                <a:sym typeface="Calibri Light"/>
              </a:defRPr>
            </a:pPr>
            <a:r>
              <a:t>Dave O’Leary</a:t>
            </a:r>
          </a:p>
          <a:p>
            <a:pPr defTabSz="713231">
              <a:lnSpc>
                <a:spcPct val="90000"/>
              </a:lnSpc>
              <a:defRPr sz="2807" b="1">
                <a:solidFill>
                  <a:srgbClr val="005B3C"/>
                </a:solidFill>
                <a:latin typeface="Calibri Light"/>
                <a:ea typeface="Calibri Light"/>
                <a:cs typeface="Calibri Light"/>
                <a:sym typeface="Calibri Light"/>
              </a:defRPr>
            </a:pPr>
            <a:endParaRPr/>
          </a:p>
          <a:p>
            <a:pPr defTabSz="713231">
              <a:lnSpc>
                <a:spcPct val="90000"/>
              </a:lnSpc>
              <a:defRPr sz="2807" b="1">
                <a:solidFill>
                  <a:srgbClr val="005B3C"/>
                </a:solidFill>
                <a:latin typeface="Calibri Light"/>
                <a:ea typeface="Calibri Light"/>
                <a:cs typeface="Calibri Light"/>
                <a:sym typeface="Calibri Light"/>
              </a:defRPr>
            </a:pPr>
            <a:r>
              <a:t>Frank Reigelman</a:t>
            </a:r>
          </a:p>
        </p:txBody>
      </p:sp>
      <p:pic>
        <p:nvPicPr>
          <p:cNvPr id="426"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427"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hank You for Attending"/>
          <p:cNvSpPr txBox="1"/>
          <p:nvPr/>
        </p:nvSpPr>
        <p:spPr>
          <a:xfrm>
            <a:off x="2678133" y="4825210"/>
            <a:ext cx="7329465" cy="1490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800" b="1">
                <a:solidFill>
                  <a:srgbClr val="005B3C"/>
                </a:solidFill>
                <a:latin typeface="Calibri Light"/>
                <a:ea typeface="Calibri Light"/>
                <a:cs typeface="Calibri Light"/>
                <a:sym typeface="Calibri Light"/>
              </a:defRPr>
            </a:lvl1pPr>
          </a:lstStyle>
          <a:p>
            <a:r>
              <a:t>Thank You for Attending</a:t>
            </a:r>
          </a:p>
        </p:txBody>
      </p:sp>
      <p:pic>
        <p:nvPicPr>
          <p:cNvPr id="430" name="Image" descr="Image"/>
          <p:cNvPicPr>
            <a:picLocks noChangeAspect="1"/>
          </p:cNvPicPr>
          <p:nvPr/>
        </p:nvPicPr>
        <p:blipFill>
          <a:blip r:embed="rId3"/>
          <a:stretch>
            <a:fillRect/>
          </a:stretch>
        </p:blipFill>
        <p:spPr>
          <a:xfrm>
            <a:off x="4514850" y="1091081"/>
            <a:ext cx="3162300" cy="3390901"/>
          </a:xfrm>
          <a:prstGeom prst="rect">
            <a:avLst/>
          </a:prstGeom>
          <a:ln w="12700">
            <a:miter lim="400000"/>
          </a:ln>
        </p:spPr>
      </p:pic>
      <p:pic>
        <p:nvPicPr>
          <p:cNvPr id="431" name="Image" descr="Image"/>
          <p:cNvPicPr>
            <a:picLocks noChangeAspect="1"/>
          </p:cNvPicPr>
          <p:nvPr/>
        </p:nvPicPr>
        <p:blipFill>
          <a:blip r:embed="rId4"/>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Outdoor Ethics Sub-Committee"/>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Outdoor Ethics Sub-Committee</a:t>
            </a:r>
          </a:p>
        </p:txBody>
      </p:sp>
      <p:sp>
        <p:nvSpPr>
          <p:cNvPr id="139" name="Vision Statement…"/>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868680">
              <a:lnSpc>
                <a:spcPct val="90000"/>
              </a:lnSpc>
              <a:defRPr sz="3420" b="1">
                <a:solidFill>
                  <a:srgbClr val="005B3C"/>
                </a:solidFill>
                <a:latin typeface="Calibri Light"/>
                <a:ea typeface="Calibri Light"/>
                <a:cs typeface="Calibri Light"/>
                <a:sym typeface="Calibri Light"/>
              </a:defRPr>
            </a:pPr>
            <a:r>
              <a:t>Vision Statement</a:t>
            </a:r>
          </a:p>
          <a:p>
            <a:pPr defTabSz="434340">
              <a:defRPr sz="3420">
                <a:solidFill>
                  <a:srgbClr val="1D2228"/>
                </a:solidFill>
                <a:latin typeface="+mj-lt"/>
                <a:ea typeface="+mj-ea"/>
                <a:cs typeface="+mj-cs"/>
                <a:sym typeface="Helvetica"/>
              </a:defRPr>
            </a:pPr>
            <a:endParaRPr>
              <a:solidFill>
                <a:srgbClr val="000000"/>
              </a:solidFill>
            </a:endParaRPr>
          </a:p>
          <a:p>
            <a:pPr algn="ctr" defTabSz="434340">
              <a:defRPr sz="3420" b="1" i="1">
                <a:solidFill>
                  <a:schemeClr val="accent1">
                    <a:satOff val="-3547"/>
                    <a:lumOff val="-10352"/>
                  </a:schemeClr>
                </a:solidFill>
                <a:latin typeface="+mj-lt"/>
                <a:ea typeface="+mj-ea"/>
                <a:cs typeface="+mj-cs"/>
                <a:sym typeface="Helvetica"/>
              </a:defRPr>
            </a:pPr>
            <a:r>
              <a:t>    The membership of the Boy Scouts of America, through education and behavior, is recognized as a leader in the ethically responsible use of our outdoor recreational spaces.</a:t>
            </a:r>
          </a:p>
        </p:txBody>
      </p:sp>
      <p:pic>
        <p:nvPicPr>
          <p:cNvPr id="140"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141"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Outdoor Ethics Sub-Committee"/>
          <p:cNvSpPr txBox="1">
            <a:spLocks noGrp="1"/>
          </p:cNvSpPr>
          <p:nvPr>
            <p:ph type="title"/>
          </p:nvPr>
        </p:nvSpPr>
        <p:spPr>
          <a:xfrm>
            <a:off x="2648554" y="294478"/>
            <a:ext cx="8952112" cy="1595438"/>
          </a:xfrm>
          <a:prstGeom prst="rect">
            <a:avLst/>
          </a:prstGeom>
        </p:spPr>
        <p:txBody>
          <a:bodyPr/>
          <a:lstStyle>
            <a:lvl1pPr>
              <a:defRPr b="1">
                <a:solidFill>
                  <a:srgbClr val="092677"/>
                </a:solidFill>
              </a:defRPr>
            </a:lvl1pPr>
          </a:lstStyle>
          <a:p>
            <a:r>
              <a:t>Outdoor Ethics Sub-Committee</a:t>
            </a:r>
          </a:p>
        </p:txBody>
      </p:sp>
      <p:sp>
        <p:nvSpPr>
          <p:cNvPr id="144" name="Mission Statement…"/>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777240">
              <a:lnSpc>
                <a:spcPct val="90000"/>
              </a:lnSpc>
              <a:defRPr sz="3060" b="1">
                <a:solidFill>
                  <a:srgbClr val="005B3C"/>
                </a:solidFill>
                <a:latin typeface="Calibri Light"/>
                <a:ea typeface="Calibri Light"/>
                <a:cs typeface="Calibri Light"/>
                <a:sym typeface="Calibri Light"/>
              </a:defRPr>
            </a:pPr>
            <a:r>
              <a:t>Mission Statement</a:t>
            </a:r>
          </a:p>
          <a:p>
            <a:pPr defTabSz="388620">
              <a:defRPr sz="1360" i="1">
                <a:latin typeface="Times"/>
                <a:ea typeface="Times"/>
                <a:cs typeface="Times"/>
                <a:sym typeface="Times"/>
              </a:defRPr>
            </a:pPr>
            <a:endParaRPr/>
          </a:p>
          <a:p>
            <a:pPr defTabSz="388620">
              <a:defRPr sz="1360" i="1">
                <a:solidFill>
                  <a:srgbClr val="1D2228"/>
                </a:solidFill>
                <a:latin typeface="Times"/>
                <a:ea typeface="Times"/>
                <a:cs typeface="Times"/>
                <a:sym typeface="Times"/>
              </a:defRPr>
            </a:pPr>
            <a:endParaRPr/>
          </a:p>
          <a:p>
            <a:pPr defTabSz="388620">
              <a:defRPr sz="3060" b="1" i="1">
                <a:solidFill>
                  <a:schemeClr val="accent1">
                    <a:satOff val="-3547"/>
                    <a:lumOff val="-10352"/>
                  </a:schemeClr>
                </a:solidFill>
                <a:latin typeface="+mj-lt"/>
                <a:ea typeface="+mj-ea"/>
                <a:cs typeface="+mj-cs"/>
                <a:sym typeface="Helvetica"/>
              </a:defRPr>
            </a:pPr>
            <a:r>
              <a:rPr i="0"/>
              <a:t>    </a:t>
            </a:r>
            <a:r>
              <a:t>The mission of the Boy Scouts of America's Outdoor Ethics Committee is to encourage, advise, and support the inclusion of outdoor ethics in all program areas of Scouting and to support our Council's Outdoor Ethic programs.</a:t>
            </a:r>
          </a:p>
        </p:txBody>
      </p:sp>
      <p:pic>
        <p:nvPicPr>
          <p:cNvPr id="145"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146"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Outdoor Ethics Committee…"/>
          <p:cNvSpPr txBox="1">
            <a:spLocks noGrp="1"/>
          </p:cNvSpPr>
          <p:nvPr>
            <p:ph type="title"/>
          </p:nvPr>
        </p:nvSpPr>
        <p:spPr>
          <a:xfrm>
            <a:off x="2648554" y="294478"/>
            <a:ext cx="8952112" cy="1595438"/>
          </a:xfrm>
          <a:prstGeom prst="rect">
            <a:avLst/>
          </a:prstGeom>
        </p:spPr>
        <p:txBody>
          <a:bodyPr/>
          <a:lstStyle/>
          <a:p>
            <a:pPr>
              <a:defRPr b="1">
                <a:solidFill>
                  <a:srgbClr val="092677"/>
                </a:solidFill>
              </a:defRPr>
            </a:pPr>
            <a:r>
              <a:t>Outdoor Ethics Committee</a:t>
            </a:r>
          </a:p>
          <a:p>
            <a:pPr>
              <a:defRPr b="1">
                <a:solidFill>
                  <a:srgbClr val="092677"/>
                </a:solidFill>
              </a:defRPr>
            </a:pPr>
            <a:r>
              <a:t>Leadership</a:t>
            </a:r>
          </a:p>
        </p:txBody>
      </p:sp>
      <p:sp>
        <p:nvSpPr>
          <p:cNvPr id="149" name="Eric Hiser             2006 - 2014…"/>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defRPr sz="3600" b="1">
                <a:solidFill>
                  <a:srgbClr val="005B3C"/>
                </a:solidFill>
                <a:latin typeface="Calibri Light"/>
                <a:ea typeface="Calibri Light"/>
                <a:cs typeface="Calibri Light"/>
                <a:sym typeface="Calibri Light"/>
              </a:defRPr>
            </a:pPr>
            <a:endParaRPr/>
          </a:p>
          <a:p>
            <a:pPr>
              <a:lnSpc>
                <a:spcPct val="90000"/>
              </a:lnSpc>
              <a:defRPr sz="3600" b="1">
                <a:solidFill>
                  <a:srgbClr val="005B3C"/>
                </a:solidFill>
                <a:latin typeface="Calibri Light"/>
                <a:ea typeface="Calibri Light"/>
                <a:cs typeface="Calibri Light"/>
                <a:sym typeface="Calibri Light"/>
              </a:defRPr>
            </a:pPr>
            <a:endParaRPr/>
          </a:p>
          <a:p>
            <a:pPr marL="360947" indent="-360947">
              <a:lnSpc>
                <a:spcPct val="90000"/>
              </a:lnSpc>
              <a:buSzPct val="100000"/>
              <a:buChar char="•"/>
              <a:defRPr sz="3600" b="1">
                <a:solidFill>
                  <a:srgbClr val="005B3C"/>
                </a:solidFill>
                <a:latin typeface="Calibri Light"/>
                <a:ea typeface="Calibri Light"/>
                <a:cs typeface="Calibri Light"/>
                <a:sym typeface="Calibri Light"/>
              </a:defRPr>
            </a:pPr>
            <a:r>
              <a:t>Eric Hiser             2006 - 2014</a:t>
            </a:r>
          </a:p>
          <a:p>
            <a:pPr marL="360947" indent="-360947">
              <a:lnSpc>
                <a:spcPct val="90000"/>
              </a:lnSpc>
              <a:buSzPct val="100000"/>
              <a:buChar char="•"/>
              <a:defRPr sz="3600" b="1">
                <a:solidFill>
                  <a:srgbClr val="005B3C"/>
                </a:solidFill>
                <a:latin typeface="Calibri Light"/>
                <a:ea typeface="Calibri Light"/>
                <a:cs typeface="Calibri Light"/>
                <a:sym typeface="Calibri Light"/>
              </a:defRPr>
            </a:pPr>
            <a:r>
              <a:t>Dave O’Leary       2014 - 2020</a:t>
            </a:r>
          </a:p>
          <a:p>
            <a:pPr marL="360947" indent="-360947">
              <a:lnSpc>
                <a:spcPct val="90000"/>
              </a:lnSpc>
              <a:buSzPct val="100000"/>
              <a:buChar char="•"/>
              <a:defRPr sz="3600" b="1">
                <a:solidFill>
                  <a:srgbClr val="005B3C"/>
                </a:solidFill>
                <a:latin typeface="Calibri Light"/>
                <a:ea typeface="Calibri Light"/>
                <a:cs typeface="Calibri Light"/>
                <a:sym typeface="Calibri Light"/>
              </a:defRPr>
            </a:pPr>
            <a:r>
              <a:t>Scott Anderson   2020 - </a:t>
            </a:r>
          </a:p>
          <a:p>
            <a:pPr>
              <a:lnSpc>
                <a:spcPct val="90000"/>
              </a:lnSpc>
              <a:defRPr sz="3600" b="1">
                <a:solidFill>
                  <a:srgbClr val="005B3C"/>
                </a:solidFill>
                <a:latin typeface="Calibri Light"/>
                <a:ea typeface="Calibri Light"/>
                <a:cs typeface="Calibri Light"/>
                <a:sym typeface="Calibri Light"/>
              </a:defRPr>
            </a:pPr>
            <a:endParaRPr/>
          </a:p>
        </p:txBody>
      </p:sp>
      <p:pic>
        <p:nvPicPr>
          <p:cNvPr id="150"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151"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Outdoor Ethics Committee…"/>
          <p:cNvSpPr txBox="1">
            <a:spLocks noGrp="1"/>
          </p:cNvSpPr>
          <p:nvPr>
            <p:ph type="title"/>
          </p:nvPr>
        </p:nvSpPr>
        <p:spPr>
          <a:xfrm>
            <a:off x="2648554" y="294478"/>
            <a:ext cx="8952112" cy="1595438"/>
          </a:xfrm>
          <a:prstGeom prst="rect">
            <a:avLst/>
          </a:prstGeom>
        </p:spPr>
        <p:txBody>
          <a:bodyPr/>
          <a:lstStyle/>
          <a:p>
            <a:pPr>
              <a:defRPr b="1">
                <a:solidFill>
                  <a:srgbClr val="092677"/>
                </a:solidFill>
              </a:defRPr>
            </a:pPr>
            <a:r>
              <a:t>Outdoor Ethics Committee</a:t>
            </a:r>
          </a:p>
          <a:p>
            <a:pPr>
              <a:defRPr b="1">
                <a:solidFill>
                  <a:srgbClr val="092677"/>
                </a:solidFill>
              </a:defRPr>
            </a:pPr>
            <a:r>
              <a:t>Leadership</a:t>
            </a:r>
          </a:p>
        </p:txBody>
      </p:sp>
      <p:sp>
        <p:nvSpPr>
          <p:cNvPr id="154" name="Eric Hiser             2006 - 2013…"/>
          <p:cNvSpPr txBox="1"/>
          <p:nvPr/>
        </p:nvSpPr>
        <p:spPr>
          <a:xfrm>
            <a:off x="2671338" y="2069079"/>
            <a:ext cx="8906544" cy="372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defRPr sz="3600" b="1">
                <a:solidFill>
                  <a:srgbClr val="005B3C"/>
                </a:solidFill>
                <a:latin typeface="Calibri Light"/>
                <a:ea typeface="Calibri Light"/>
                <a:cs typeface="Calibri Light"/>
                <a:sym typeface="Calibri Light"/>
              </a:defRPr>
            </a:pPr>
            <a:endParaRPr/>
          </a:p>
          <a:p>
            <a:pPr>
              <a:lnSpc>
                <a:spcPct val="90000"/>
              </a:lnSpc>
              <a:defRPr sz="3600" b="1">
                <a:solidFill>
                  <a:srgbClr val="005B3C"/>
                </a:solidFill>
                <a:latin typeface="Calibri Light"/>
                <a:ea typeface="Calibri Light"/>
                <a:cs typeface="Calibri Light"/>
                <a:sym typeface="Calibri Light"/>
              </a:defRPr>
            </a:pPr>
            <a:endParaRPr/>
          </a:p>
          <a:p>
            <a:pPr marL="360947" indent="-360947">
              <a:lnSpc>
                <a:spcPct val="90000"/>
              </a:lnSpc>
              <a:buSzPct val="100000"/>
              <a:buChar char="•"/>
              <a:defRPr sz="3600" b="1">
                <a:solidFill>
                  <a:srgbClr val="005B3C"/>
                </a:solidFill>
                <a:latin typeface="Calibri Light"/>
                <a:ea typeface="Calibri Light"/>
                <a:cs typeface="Calibri Light"/>
                <a:sym typeface="Calibri Light"/>
              </a:defRPr>
            </a:pPr>
            <a:r>
              <a:t>Eric Hiser             2006 - 2013</a:t>
            </a:r>
          </a:p>
          <a:p>
            <a:pPr marL="360947" indent="-360947">
              <a:lnSpc>
                <a:spcPct val="90000"/>
              </a:lnSpc>
              <a:buSzPct val="100000"/>
              <a:buChar char="•"/>
              <a:defRPr sz="3600" b="1">
                <a:solidFill>
                  <a:srgbClr val="005B3C"/>
                </a:solidFill>
                <a:latin typeface="Calibri Light"/>
                <a:ea typeface="Calibri Light"/>
                <a:cs typeface="Calibri Light"/>
                <a:sym typeface="Calibri Light"/>
              </a:defRPr>
            </a:pPr>
            <a:r>
              <a:t>Dave O’Leary       2013 - 2020</a:t>
            </a:r>
          </a:p>
          <a:p>
            <a:pPr marL="360947" indent="-360947">
              <a:lnSpc>
                <a:spcPct val="90000"/>
              </a:lnSpc>
              <a:buSzPct val="100000"/>
              <a:buChar char="•"/>
              <a:defRPr sz="3600" b="1">
                <a:solidFill>
                  <a:srgbClr val="005B3C"/>
                </a:solidFill>
                <a:latin typeface="Calibri Light"/>
                <a:ea typeface="Calibri Light"/>
                <a:cs typeface="Calibri Light"/>
                <a:sym typeface="Calibri Light"/>
              </a:defRPr>
            </a:pPr>
            <a:r>
              <a:t>Scott Anderson   2020 - </a:t>
            </a:r>
          </a:p>
          <a:p>
            <a:pPr>
              <a:lnSpc>
                <a:spcPct val="90000"/>
              </a:lnSpc>
              <a:defRPr sz="3600" b="1">
                <a:solidFill>
                  <a:srgbClr val="005B3C"/>
                </a:solidFill>
                <a:latin typeface="Calibri Light"/>
                <a:ea typeface="Calibri Light"/>
                <a:cs typeface="Calibri Light"/>
                <a:sym typeface="Calibri Light"/>
              </a:defRPr>
            </a:pPr>
            <a:endParaRPr/>
          </a:p>
          <a:p>
            <a:pPr algn="r">
              <a:lnSpc>
                <a:spcPct val="90000"/>
              </a:lnSpc>
              <a:defRPr sz="3600" b="1">
                <a:solidFill>
                  <a:srgbClr val="005B3C"/>
                </a:solidFill>
                <a:latin typeface="Calibri Light"/>
                <a:ea typeface="Calibri Light"/>
                <a:cs typeface="Calibri Light"/>
                <a:sym typeface="Calibri Light"/>
              </a:defRPr>
            </a:pPr>
            <a:r>
              <a:t>Average SEVEN YEARS (oh my)</a:t>
            </a:r>
          </a:p>
        </p:txBody>
      </p:sp>
      <p:pic>
        <p:nvPicPr>
          <p:cNvPr id="155" name="Image" descr="Image"/>
          <p:cNvPicPr>
            <a:picLocks noChangeAspect="1"/>
          </p:cNvPicPr>
          <p:nvPr/>
        </p:nvPicPr>
        <p:blipFill>
          <a:blip r:embed="rId2"/>
          <a:stretch>
            <a:fillRect/>
          </a:stretch>
        </p:blipFill>
        <p:spPr>
          <a:xfrm>
            <a:off x="91410" y="165096"/>
            <a:ext cx="1714501" cy="1854201"/>
          </a:xfrm>
          <a:prstGeom prst="rect">
            <a:avLst/>
          </a:prstGeom>
          <a:ln w="12700">
            <a:miter lim="400000"/>
          </a:ln>
        </p:spPr>
      </p:pic>
      <p:pic>
        <p:nvPicPr>
          <p:cNvPr id="156" name="Image" descr="Image"/>
          <p:cNvPicPr>
            <a:picLocks noChangeAspect="1"/>
          </p:cNvPicPr>
          <p:nvPr/>
        </p:nvPicPr>
        <p:blipFill>
          <a:blip r:embed="rId3"/>
          <a:stretch>
            <a:fillRect/>
          </a:stretch>
        </p:blipFill>
        <p:spPr>
          <a:xfrm>
            <a:off x="2311400" y="5996108"/>
            <a:ext cx="7569200" cy="6985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TotalTime>
  <Words>1610</Words>
  <Application>Microsoft Office PowerPoint</Application>
  <PresentationFormat>Widescreen</PresentationFormat>
  <Paragraphs>399</Paragraphs>
  <Slides>58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Calibri Light</vt:lpstr>
      <vt:lpstr>Cambria</vt:lpstr>
      <vt:lpstr>Franklin Gothic Medium Cond</vt:lpstr>
      <vt:lpstr>Helvetica</vt:lpstr>
      <vt:lpstr>Times</vt:lpstr>
      <vt:lpstr>Times New Roman</vt:lpstr>
      <vt:lpstr>1_Office Theme</vt:lpstr>
      <vt:lpstr>PowerPoint Presentation</vt:lpstr>
      <vt:lpstr>Looking Forward</vt:lpstr>
      <vt:lpstr>Outdoor Ethics Sub-Committee</vt:lpstr>
      <vt:lpstr>Outdoor Ethics Sub-Committee</vt:lpstr>
      <vt:lpstr>Outdoor Ethics Sub-Committee</vt:lpstr>
      <vt:lpstr>Outdoor Ethics Sub-Committee</vt:lpstr>
      <vt:lpstr>Outdoor Ethics Sub-Committee</vt:lpstr>
      <vt:lpstr>Outdoor Ethics Committee Leadership</vt:lpstr>
      <vt:lpstr>Outdoor Ethics Committee Leadership</vt:lpstr>
      <vt:lpstr>Outdoor Ethics Committee Leadership</vt:lpstr>
      <vt:lpstr>Resolution – David O’Leary</vt:lpstr>
      <vt:lpstr>Thank you Dave O’Leary</vt:lpstr>
      <vt:lpstr>Outdoor Ethics Committee Continuing Members</vt:lpstr>
      <vt:lpstr>New Committee Members</vt:lpstr>
      <vt:lpstr>New Committee Members</vt:lpstr>
      <vt:lpstr>Committee Recruiting Questions</vt:lpstr>
      <vt:lpstr>Committee Recruiting Questions</vt:lpstr>
      <vt:lpstr>PowerPoint Presentation</vt:lpstr>
      <vt:lpstr>Committee Recruiting Questions</vt:lpstr>
      <vt:lpstr>Committee Re-Organization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Committee Organization</vt:lpstr>
      <vt:lpstr>World Organization of the Scout Movement</vt:lpstr>
      <vt:lpstr>What You Can Do</vt:lpstr>
      <vt:lpstr>What You Can Do</vt:lpstr>
      <vt:lpstr>What You Can Do</vt:lpstr>
      <vt:lpstr>What You Can Do</vt:lpstr>
      <vt:lpstr>What You Can Do</vt:lpstr>
      <vt:lpstr>What You Can Do</vt:lpstr>
      <vt:lpstr>What You Can Do</vt:lpstr>
      <vt:lpstr>Where Can I Find Help</vt:lpstr>
      <vt:lpstr>What You Can Do</vt:lpstr>
      <vt:lpstr>PowerPoint Presentation</vt:lpstr>
      <vt:lpstr>2021 National Outdoor Program Conference</vt:lpstr>
      <vt:lpstr>Virtual Roundtables</vt:lpstr>
      <vt:lpstr>Leave No Trace  Master Educator Courses</vt:lpstr>
      <vt:lpstr>Website</vt:lpstr>
      <vt:lpstr>PowerPoint Presentation</vt:lpstr>
      <vt:lpstr>PowerPoint Presentation</vt:lpstr>
      <vt:lpstr>2020 National Outdoor Ethics  Conference Planning Team</vt:lpstr>
      <vt:lpstr>2020 National Outdoor Ethics  Virtual Conference Planning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Mark Hammer</cp:lastModifiedBy>
  <cp:revision>7</cp:revision>
  <dcterms:modified xsi:type="dcterms:W3CDTF">2020-11-23T19:25:04Z</dcterms:modified>
</cp:coreProperties>
</file>