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8.png" ContentType="image/png"/>
  <Override PartName="/ppt/media/image11.png" ContentType="image/png"/>
  <Override PartName="/ppt/media/image4.jpeg" ContentType="image/jpeg"/>
  <Override PartName="/ppt/media/image6.png" ContentType="image/png"/>
  <Override PartName="/ppt/media/image9.jpeg" ContentType="image/jpeg"/>
  <Override PartName="/ppt/media/image7.png" ContentType="image/png"/>
  <Override PartName="/ppt/media/image3.png" ContentType="image/png"/>
  <Override PartName="/ppt/media/image10.png" ContentType="image/png"/>
  <Override PartName="/ppt/media/image5.png" ContentType="image/png"/>
  <Override PartName="/ppt/media/image21.png" ContentType="image/png"/>
  <Override PartName="/ppt/media/image20.jpeg" ContentType="image/jpeg"/>
  <Override PartName="/ppt/media/image2.jpeg" ContentType="image/jpe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41C335F-2147-44C7-9332-338237BBDA1F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5000" bIns="4500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5000" bIns="4500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105148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38080" y="4413960"/>
            <a:ext cx="105148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26200" y="214128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26200" y="44139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38080" y="44139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3385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93080" y="2141280"/>
            <a:ext cx="3385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948440" y="2141280"/>
            <a:ext cx="3385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7948440" y="4413960"/>
            <a:ext cx="3385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93080" y="4413960"/>
            <a:ext cx="3385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38080" y="4413960"/>
            <a:ext cx="3385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38080" y="2141280"/>
            <a:ext cx="10514880" cy="435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1051488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513108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26200" y="2141280"/>
            <a:ext cx="513108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2468880" y="365040"/>
            <a:ext cx="8884080" cy="6142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8080" y="44139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26200" y="2141280"/>
            <a:ext cx="513108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513108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200" y="214128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26200" y="44139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200" y="214128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38080" y="4413960"/>
            <a:ext cx="105148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2"/>
          <a:stretch/>
        </p:blipFill>
        <p:spPr>
          <a:xfrm>
            <a:off x="0" y="10080"/>
            <a:ext cx="12191400" cy="6837120"/>
          </a:xfrm>
          <a:prstGeom prst="rect">
            <a:avLst/>
          </a:prstGeom>
          <a:ln w="126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468880" y="365040"/>
            <a:ext cx="8884080" cy="132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838080" y="2141280"/>
            <a:ext cx="1051488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 descr=""/>
          <p:cNvPicPr/>
          <p:nvPr/>
        </p:nvPicPr>
        <p:blipFill>
          <a:blip r:embed="rId1"/>
          <a:srcRect l="0" t="13796" r="13242" b="14767"/>
          <a:stretch/>
        </p:blipFill>
        <p:spPr>
          <a:xfrm>
            <a:off x="2557800" y="5974560"/>
            <a:ext cx="7569720" cy="690840"/>
          </a:xfrm>
          <a:prstGeom prst="rect">
            <a:avLst/>
          </a:prstGeom>
          <a:ln w="12600">
            <a:noFill/>
          </a:ln>
        </p:spPr>
      </p:pic>
      <p:pic>
        <p:nvPicPr>
          <p:cNvPr id="45" name="Picture 7" descr=""/>
          <p:cNvPicPr/>
          <p:nvPr/>
        </p:nvPicPr>
        <p:blipFill>
          <a:blip r:embed="rId2"/>
          <a:stretch/>
        </p:blipFill>
        <p:spPr>
          <a:xfrm>
            <a:off x="3840480" y="1008360"/>
            <a:ext cx="4086720" cy="43725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468880" y="36504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8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Contacts</a:t>
            </a:r>
            <a:endParaRPr b="0" lang="en-US" sz="8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640080" y="2103120"/>
            <a:ext cx="10865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Outdoor Ethics Contacts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Council Outdoor Ethics Advocate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Leave No Trace Master Educators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 Outdoor Ethics Advocate,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Region Outdoor Ethics Coordinator, National Committee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 contact info on www.Outdoorethics-bsa.org web site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Council / District Training Chair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Council Program or Camping Director, Camp staff leadership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7" descr=""/>
          <p:cNvPicPr/>
          <p:nvPr/>
        </p:nvPicPr>
        <p:blipFill>
          <a:blip r:embed="rId1"/>
          <a:stretch/>
        </p:blipFill>
        <p:spPr>
          <a:xfrm>
            <a:off x="123480" y="169920"/>
            <a:ext cx="1722960" cy="18435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194560" y="41220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Outdoor Ethics Training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2377440"/>
            <a:ext cx="1115532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Outdoor Ethics Orientation – open to all BSA members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Leave No Trace 101 – 3-4 hours; open to all BSA members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Leave No Trace Trainer – open to adults &amp; youth ages 14+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Leave No Trace Master Educator – open to registered adults age 18+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Tread Trainer &amp; Tread Master – offered primarily by Tread Lightly!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Various BSA courses: BALOO, IOLS, Powder Horn, Wood Badge, etc.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Merit Badges, Scout Handbook &amp; Fieldbook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7" descr=""/>
          <p:cNvPicPr/>
          <p:nvPr/>
        </p:nvPicPr>
        <p:blipFill>
          <a:blip r:embed="rId1"/>
          <a:stretch/>
        </p:blipFill>
        <p:spPr>
          <a:xfrm>
            <a:off x="123840" y="169920"/>
            <a:ext cx="1722960" cy="18435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100040" y="1318320"/>
            <a:ext cx="70552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welcome your involvement and appreciate your support!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7" descr=""/>
          <p:cNvPicPr/>
          <p:nvPr/>
        </p:nvPicPr>
        <p:blipFill>
          <a:blip r:embed="rId1"/>
          <a:stretch/>
        </p:blipFill>
        <p:spPr>
          <a:xfrm>
            <a:off x="914400" y="1232640"/>
            <a:ext cx="3291480" cy="352188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5" descr=""/>
          <p:cNvPicPr/>
          <p:nvPr/>
        </p:nvPicPr>
        <p:blipFill>
          <a:blip r:embed="rId1"/>
          <a:srcRect l="0" t="13796" r="13242" b="14767"/>
          <a:stretch/>
        </p:blipFill>
        <p:spPr>
          <a:xfrm>
            <a:off x="2557800" y="5974560"/>
            <a:ext cx="7569720" cy="690840"/>
          </a:xfrm>
          <a:prstGeom prst="rect">
            <a:avLst/>
          </a:prstGeom>
          <a:ln w="12600">
            <a:noFill/>
          </a:ln>
        </p:spPr>
      </p:pic>
      <p:pic>
        <p:nvPicPr>
          <p:cNvPr id="84" name="Picture 7" descr=""/>
          <p:cNvPicPr/>
          <p:nvPr/>
        </p:nvPicPr>
        <p:blipFill>
          <a:blip r:embed="rId2"/>
          <a:stretch/>
        </p:blipFill>
        <p:spPr>
          <a:xfrm>
            <a:off x="3840480" y="770400"/>
            <a:ext cx="4492800" cy="480708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"/>
          <p:cNvPicPr/>
          <p:nvPr/>
        </p:nvPicPr>
        <p:blipFill>
          <a:blip r:embed="rId1"/>
          <a:srcRect l="0" t="13796" r="13242" b="14767"/>
          <a:stretch/>
        </p:blipFill>
        <p:spPr>
          <a:xfrm>
            <a:off x="2557800" y="5974560"/>
            <a:ext cx="7569720" cy="690840"/>
          </a:xfrm>
          <a:prstGeom prst="rect">
            <a:avLst/>
          </a:prstGeom>
          <a:ln w="12600">
            <a:noFill/>
          </a:ln>
        </p:spPr>
      </p:pic>
      <p:pic>
        <p:nvPicPr>
          <p:cNvPr id="47" name="Picture 7" descr=""/>
          <p:cNvPicPr/>
          <p:nvPr/>
        </p:nvPicPr>
        <p:blipFill>
          <a:blip r:embed="rId2"/>
          <a:stretch/>
        </p:blipFill>
        <p:spPr>
          <a:xfrm>
            <a:off x="120960" y="169920"/>
            <a:ext cx="1722960" cy="1843560"/>
          </a:xfrm>
          <a:prstGeom prst="rect">
            <a:avLst/>
          </a:prstGeom>
          <a:ln w="12600"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645920" y="2245320"/>
            <a:ext cx="9509400" cy="159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092677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Welcome to the </a:t>
            </a:r>
            <a:br/>
            <a:r>
              <a:rPr b="1" lang="en-US" sz="7200" spc="-1" strike="noStrike">
                <a:solidFill>
                  <a:srgbClr val="092677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BSA Outdoor Ethics Community!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2671200" y="2068920"/>
            <a:ext cx="8905680" cy="3725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2011680" y="320760"/>
            <a:ext cx="879264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BSA Mission Statement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Picture 7" descr=""/>
          <p:cNvPicPr/>
          <p:nvPr/>
        </p:nvPicPr>
        <p:blipFill>
          <a:blip r:embed="rId1"/>
          <a:stretch/>
        </p:blipFill>
        <p:spPr>
          <a:xfrm>
            <a:off x="121320" y="169920"/>
            <a:ext cx="1722960" cy="1843560"/>
          </a:xfrm>
          <a:prstGeom prst="rect">
            <a:avLst/>
          </a:prstGeom>
          <a:ln w="12600"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866160" y="2286000"/>
            <a:ext cx="11017440" cy="34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mission of the Boy Scouts of America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to prepare young people to make </a:t>
            </a:r>
            <a:r>
              <a:rPr b="1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ethical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moral choices over their lifetimes by instilling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them the values of the Scout Oath and Law.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BSA Programs use the </a:t>
            </a:r>
            <a:r>
              <a:rPr b="1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Outdoors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as a Method.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4846320" y="516600"/>
            <a:ext cx="6034680" cy="61581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788400" y="1005840"/>
            <a:ext cx="40575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 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BSA Outdoor Ethics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468880" y="36504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Land Ethic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655200" y="2141280"/>
            <a:ext cx="72082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the </a:t>
            </a: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Aldo Leopold Foundation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call for moral responsibility to the natural world. At its core, the idea of a land ethic is simply caring: about people, about land, and about strengthening the relationships between them.”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land ethic expands the definition of ‘community’ to include not only humans, but all of the other parts of the Earth, as well: soils, waters, plants, and animals, or what Leopold called ‘the land.’”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7" descr=""/>
          <p:cNvPicPr/>
          <p:nvPr/>
        </p:nvPicPr>
        <p:blipFill>
          <a:blip r:embed="rId1"/>
          <a:stretch/>
        </p:blipFill>
        <p:spPr>
          <a:xfrm>
            <a:off x="121680" y="169920"/>
            <a:ext cx="1722960" cy="1843560"/>
          </a:xfrm>
          <a:prstGeom prst="rect">
            <a:avLst/>
          </a:prstGeom>
          <a:ln w="12600"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 rot="5386200">
            <a:off x="7512120" y="2094120"/>
            <a:ext cx="4978800" cy="373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468880" y="36504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Outdoor Code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5943600" y="1866960"/>
            <a:ext cx="531792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Outdoor Code has guided Scouts for decades toward responsible behavior in the outdoors, respecting both the natural world and other people.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7" descr=""/>
          <p:cNvPicPr/>
          <p:nvPr/>
        </p:nvPicPr>
        <p:blipFill>
          <a:blip r:embed="rId1"/>
          <a:stretch/>
        </p:blipFill>
        <p:spPr>
          <a:xfrm>
            <a:off x="122040" y="169920"/>
            <a:ext cx="1722960" cy="1843560"/>
          </a:xfrm>
          <a:prstGeom prst="rect">
            <a:avLst/>
          </a:prstGeom>
          <a:ln w="12600">
            <a:noFill/>
          </a:ln>
        </p:spPr>
      </p:pic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2011680" y="1822680"/>
            <a:ext cx="3395880" cy="448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2468880" y="36504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Leave No Trace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838080" y="2141280"/>
            <a:ext cx="56538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seven principles of Leave No Trace provide specific, holistic, science-based recommendations for most outdoor activities.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BSA first introduced Leave No Trace into our programs in the 1990’s.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formal partnership with the Leave No Trace Center for Outdoor Ethics was established in 2005.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Picture 7" descr=""/>
          <p:cNvPicPr/>
          <p:nvPr/>
        </p:nvPicPr>
        <p:blipFill>
          <a:blip r:embed="rId1"/>
          <a:stretch/>
        </p:blipFill>
        <p:spPr>
          <a:xfrm>
            <a:off x="122400" y="169920"/>
            <a:ext cx="1722960" cy="1843560"/>
          </a:xfrm>
          <a:prstGeom prst="rect">
            <a:avLst/>
          </a:prstGeom>
          <a:ln w="12600">
            <a:noFill/>
          </a:ln>
        </p:spPr>
      </p:pic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6743880" y="1645920"/>
            <a:ext cx="4960080" cy="496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2468880" y="36504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Tread Lightly!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48640" y="2194560"/>
            <a:ext cx="5470920" cy="361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Tread Lightly!’s goal is to balance the needs of the people who enjoy outdoor recreation with our need to maintain healthy ecosystems”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Five principles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Applicable for Scout use of ATV’s and personal watercraft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Picture 7" descr=""/>
          <p:cNvPicPr/>
          <p:nvPr/>
        </p:nvPicPr>
        <p:blipFill>
          <a:blip r:embed="rId1"/>
          <a:stretch/>
        </p:blipFill>
        <p:spPr>
          <a:xfrm>
            <a:off x="122760" y="169920"/>
            <a:ext cx="1722960" cy="1843560"/>
          </a:xfrm>
          <a:prstGeom prst="rect">
            <a:avLst/>
          </a:prstGeom>
          <a:ln w="12600"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6309720" y="1864800"/>
            <a:ext cx="5485680" cy="3621240"/>
          </a:xfrm>
          <a:prstGeom prst="rect">
            <a:avLst/>
          </a:prstGeom>
          <a:ln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731520" y="5852160"/>
            <a:ext cx="1057716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BSA Memorandum of Understanding with Tread Lightly! signed in 2010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468880" y="365040"/>
            <a:ext cx="8884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Internet resources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838080" y="214128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BSA Outdoor Ethics web site (www.outdoorethics-bsa.org)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Training resources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Contact list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Course calendar and events information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BSA National web site (www.scouting.org)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Outdoor Programs section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Facebook group(s) – BSA Outdoor Ethics, Leave No Trace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Partner sites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7" descr=""/>
          <p:cNvPicPr/>
          <p:nvPr/>
        </p:nvPicPr>
        <p:blipFill>
          <a:blip r:embed="rId1"/>
          <a:stretch/>
        </p:blipFill>
        <p:spPr>
          <a:xfrm>
            <a:off x="123120" y="169920"/>
            <a:ext cx="1722960" cy="18435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Application>LibreOffice/5.3.7.2$MacOSX_X86_64 LibreOffice_project/6b8ed514a9f8b44d37a1b96673cbbdd077e24059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2020-11-22T20:25:26Z</dcterms:modified>
  <cp:revision>21</cp:revision>
  <dc:subject/>
  <dc:title/>
</cp:coreProperties>
</file>