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8" r:id="rId3"/>
    <p:sldId id="259" r:id="rId4"/>
    <p:sldId id="273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4" r:id="rId16"/>
    <p:sldId id="269" r:id="rId17"/>
    <p:sldId id="271" r:id="rId18"/>
    <p:sldId id="272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A99B25-BD9E-40B4-B623-9AC7D875A760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8165E9-CE1F-49BF-BC0A-F274F7ABE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No Trace has multiple</a:t>
            </a:r>
            <a:r>
              <a:rPr lang="en-US" baseline="0" dirty="0"/>
              <a:t> strategies to reach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3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Guide to Advancement - http://www.scouting.org/filestore/pdf/33088.pdf</a:t>
            </a:r>
          </a:p>
          <a:p>
            <a:pPr>
              <a:spcBef>
                <a:spcPct val="0"/>
              </a:spcBef>
            </a:pPr>
            <a:r>
              <a:rPr lang="en-US"/>
              <a:t>2015-2016 Cub Scout Requirements - http://www.scouting.org/filestore/program_update/pdf/Appended%20Requirements.pdf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D7A4A-9F7E-40EA-A31D-1F253290BF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A1CC-72E4-4C92-B33E-88FE2AB17353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52B8-30FF-4532-9EA0-2C71ED856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3660-F439-4519-97B6-4C157E8D11E5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D015-6B09-49D9-86D8-E1E789219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8C92-DED4-4979-90C4-70FE29C0DD88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6E61-8EF7-4A6F-AD2B-30D89A5FF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7311-0AE2-4E3F-8904-1A59F34CEAFE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CC02-607C-4A0C-BBE8-41C31A64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ADFE-8208-4614-9363-D28FFFF56541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E6BF-0733-40F4-93DA-F6574F43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88BA-C6A7-4480-9A70-B72EA7AD30C4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75D4-9532-41DD-98E0-61EDFF98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4E94-2846-4A26-BD90-AABF7E032044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0618-8671-4696-B9CC-92486A122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C39F-DE37-409D-82F2-3CF1C169A626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2298-5C81-4418-BCE3-6123A465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F17E-4083-49F2-97BF-2CB1044551D5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72AA-EF8B-461E-ABB6-BA8F1FBEB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3AFE-D74F-4DC4-BBDE-4805FD1E4FBE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8331-16A5-45B9-B90A-CDF6FAAE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904F-8CBD-4ADB-B256-B7057A29A11C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8A23-D1BE-4F71-BE00-ABF7C1D4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ector, tre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019300"/>
            <a:ext cx="60213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Related imag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5000"/>
                </a:schemeClr>
              </a:gs>
              <a:gs pos="0">
                <a:srgbClr val="273C18">
                  <a:alpha val="95000"/>
                </a:srgbClr>
              </a:gs>
              <a:gs pos="45000">
                <a:schemeClr val="accent6">
                  <a:lumMod val="50000"/>
                  <a:alpha val="9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015C0-C4FA-46D9-94CB-3E2830B9C3BD}" type="datetimeFigureOut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D11CAD-CD16-43D9-819E-9F16D960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6" name="Picture 2" descr="Image result for leave no trace, bigfoot"/>
          <p:cNvPicPr>
            <a:picLocks noChangeAspect="1" noChangeArrowheads="1"/>
          </p:cNvPicPr>
          <p:nvPr userDrawn="1"/>
        </p:nvPicPr>
        <p:blipFill>
          <a:blip r:embed="rId15"/>
          <a:srcRect r="36079" b="50000"/>
          <a:stretch>
            <a:fillRect/>
          </a:stretch>
        </p:blipFill>
        <p:spPr bwMode="auto">
          <a:xfrm>
            <a:off x="11212513" y="5851525"/>
            <a:ext cx="979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4091" y="351743"/>
            <a:ext cx="1878047" cy="64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Leave No Trace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6700"/>
            <a:ext cx="9144000" cy="11811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Current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Big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Trace, Big Foot’s been doing it for years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Big Foot Challenge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2" descr="Image result for Leave no trace big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2841625"/>
            <a:ext cx="60245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 result for Leave no trace big f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3575050"/>
            <a:ext cx="153193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mage result for Leave no trace big foot p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3417888"/>
            <a:ext cx="15859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Image result for Leave no trace big foot hang t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5162550"/>
            <a:ext cx="13938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Image result for Leave no trace big foot g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6275" y="4641850"/>
            <a:ext cx="13477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Leave No Trace For Every Kid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Engages youth in programs where the outdoors serves as a backdrop for their development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Big Foot’s Playbook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Camp Accreditation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3555" name="Picture 2" descr="Image result for Leave no trace in every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355" y="2519363"/>
            <a:ext cx="250190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Image result for Leave no trace for every 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3830638"/>
            <a:ext cx="763916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31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Promoting Environmental Awareness in Kids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Partnered with REI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Youth pack and teen pack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PEAK Principles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PEAK online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9" name="Picture 2" descr="Image result for Leave no trace for every k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4572000"/>
            <a:ext cx="2060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 result for Leave no trace for every 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013" y="4557713"/>
            <a:ext cx="377666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mage result for Leave no trace PE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4150" y="1306513"/>
            <a:ext cx="41386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Image result for r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8313" y="5195888"/>
            <a:ext cx="20621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088" y="2486025"/>
            <a:ext cx="41925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Partnered with Keen Footwear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Visually relay information</a:t>
            </a:r>
          </a:p>
        </p:txBody>
      </p:sp>
      <p:pic>
        <p:nvPicPr>
          <p:cNvPr id="25604" name="Picture 2" descr="Image result for Leave no t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0300" y="1619250"/>
            <a:ext cx="29543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Image result for Leave no trace in every 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150" y="5510213"/>
            <a:ext cx="26939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State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Coordinate outreach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Build alliances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Provide education and training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Get a 45% discount on material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0" y="4062413"/>
            <a:ext cx="62468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B8C3400-7AC2-844E-9AA4-6E115381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e-Newsletter and Blog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Resource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Success Stories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Tips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Research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Where your donations go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Blog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Skills</a:t>
            </a:r>
            <a:endParaRPr lang="en-US" sz="28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Best practices</a:t>
            </a:r>
            <a:endParaRPr lang="en-US" sz="28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Videos</a:t>
            </a:r>
            <a:endParaRPr lang="en-US" sz="28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Program updates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7651" name="Picture 4" descr="Image result for Leave no trace the resou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075" y="1997075"/>
            <a:ext cx="320992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0" y="1916113"/>
            <a:ext cx="37512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Individual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$0.81/$1 goes to outreach and Education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Member benefits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10% Store discount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Corporate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Logo use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Social sharing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newsletter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Community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Businesses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School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Local parks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228E9-DA3C-F0D8-CE7B-7E42AF65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898" y="1929660"/>
            <a:ext cx="3633327" cy="207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45E7A-C85F-B8DE-94E6-6822A2DB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4" y="4137364"/>
            <a:ext cx="3422855" cy="15751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179388"/>
            <a:ext cx="458152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78575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International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763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Support to over 60 countries</a:t>
            </a:r>
          </a:p>
          <a:p>
            <a:pPr marL="685800"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Over a dozen translations</a:t>
            </a:r>
          </a:p>
          <a:p>
            <a:pPr marL="685800"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Educational tools</a:t>
            </a:r>
          </a:p>
          <a:p>
            <a:pPr marL="685800"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Partnerships</a:t>
            </a:r>
          </a:p>
          <a:p>
            <a:pPr marL="685800"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Support visits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Australia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Canada/</a:t>
            </a:r>
            <a:br>
              <a:rPr lang="en-US" dirty="0"/>
            </a:br>
            <a:r>
              <a:rPr lang="en-US" dirty="0"/>
              <a:t>Sans Trace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Ireland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New Zealand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2" descr="Image result for Leave no trace internati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449513"/>
            <a:ext cx="24606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81675" y="5913438"/>
            <a:ext cx="1631950" cy="70326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FF0000"/>
                </a:solidFill>
              </a:rPr>
              <a:t>67 countries with Scouting!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Leave No Trace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MISSION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Using the power of science, education and stewardship, Leave No Trace is on a mission to ensure a sustainable future for the outdoors and the planet.</a:t>
            </a:r>
            <a:br>
              <a:rPr lang="en-US" dirty="0"/>
            </a:br>
            <a:r>
              <a:rPr lang="en-US" dirty="0"/>
              <a:t>No matter where or why you get outside, it’s yours to protect.</a:t>
            </a:r>
            <a:br>
              <a:rPr lang="en-US" dirty="0"/>
            </a:br>
            <a:r>
              <a:rPr lang="en-US" dirty="0"/>
              <a:t>It’s Your Nature.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VISION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To sustain healthy, vibrant natural lands for all people to enjoy, now and into the future. Every person who ventures outside puts Leave No Trace practices into action.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13" y="2057400"/>
            <a:ext cx="10417175" cy="40687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Prepared by</a:t>
            </a:r>
          </a:p>
          <a:p>
            <a:pPr marL="0" indent="0" algn="ctr">
              <a:buFont typeface="Arial" charset="0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Joshua Lamothe</a:t>
            </a:r>
          </a:p>
          <a:p>
            <a:pPr marL="0" indent="0" algn="ctr">
              <a:buFont typeface="Arial" charset="0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Revised: May 2017, Aug 2017, June 2022, July 2023</a:t>
            </a:r>
          </a:p>
          <a:p>
            <a:pPr marL="0" indent="0" algn="ctr">
              <a:buFont typeface="Arial" charset="0"/>
              <a:buNone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Sources: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www.lnt.org</a:t>
            </a:r>
          </a:p>
          <a:p>
            <a:pPr marL="0" indent="0">
              <a:buFont typeface="Arial" charset="0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What Do They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Protect the outdoors by teaching people to enjoy it responsibly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Most widely accepted outdoor ethics program used on public lands.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Targeted education, research and outreach, ensuring the long-term health of our natural world.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Deliver cutting-edge education and research to millions of people every year.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0" i="0" dirty="0">
                <a:solidFill>
                  <a:srgbClr val="FFFFFF"/>
                </a:solidFill>
                <a:effectLst/>
                <a:latin typeface="HK Grotesk"/>
              </a:rPr>
              <a:t>Leave No Trace is at work in all 50 United States and in countries across the globe.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Leave No 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STRATEGIES</a:t>
            </a:r>
            <a:endParaRPr 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71550" lvl="1" indent="-514350">
              <a:lnSpc>
                <a:spcPct val="80000"/>
              </a:lnSpc>
              <a:spcBef>
                <a:spcPct val="30000"/>
              </a:spcBef>
              <a:buFont typeface="Calibri Light" pitchFamily="34" charset="0"/>
              <a:buAutoNum type="arabicPeriod"/>
            </a:pPr>
            <a:r>
              <a:rPr lang="en-US" sz="22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PEOPLE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Make Leave No Trace relevant and accessible for all people who spend time outside</a:t>
            </a:r>
          </a:p>
          <a:p>
            <a:pPr marL="971550" lvl="1" indent="-514350">
              <a:lnSpc>
                <a:spcPct val="80000"/>
              </a:lnSpc>
              <a:spcBef>
                <a:spcPct val="30000"/>
              </a:spcBef>
              <a:buFont typeface="Calibri Light" pitchFamily="34" charset="0"/>
              <a:buAutoNum type="arabicPeriod"/>
            </a:pPr>
            <a:r>
              <a:rPr lang="en-US" sz="22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LANDS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Make Leave No Trace prominent, relevant and accessible in the outdoors</a:t>
            </a:r>
          </a:p>
          <a:p>
            <a:pPr marL="971550" lvl="1" indent="-514350">
              <a:lnSpc>
                <a:spcPct val="80000"/>
              </a:lnSpc>
              <a:spcBef>
                <a:spcPct val="30000"/>
              </a:spcBef>
              <a:buFont typeface="Calibri Light" pitchFamily="34" charset="0"/>
              <a:buAutoNum type="arabicPeriod"/>
            </a:pPr>
            <a:r>
              <a:rPr lang="en-US" sz="22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COLLABORATION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Ensure all outdoor programs/organizations embrace and champion Leave No Trace</a:t>
            </a:r>
          </a:p>
          <a:p>
            <a:pPr marL="971550" lvl="1" indent="-514350">
              <a:lnSpc>
                <a:spcPct val="80000"/>
              </a:lnSpc>
              <a:spcBef>
                <a:spcPct val="30000"/>
              </a:spcBef>
              <a:buFont typeface="Calibri Light" pitchFamily="34" charset="0"/>
              <a:buAutoNum type="arabicPeriod"/>
            </a:pPr>
            <a:r>
              <a:rPr lang="en-US" sz="22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Organizational SUSTAINABILITY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— an organization that is thriving financially, broadly supported and coupled with strong leadership to ensure our ability to pursue our mission into the future.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70000"/>
              </a:lnSpc>
              <a:spcBef>
                <a:spcPts val="4000"/>
              </a:spcBef>
              <a:buFont typeface="Arial" charset="0"/>
              <a:buNone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</a:p>
          <a:p>
            <a:pPr marL="971550" lvl="1" indent="-514350">
              <a:lnSpc>
                <a:spcPct val="70000"/>
              </a:lnSpc>
              <a:buFont typeface="Calibri Light" pitchFamily="34" charset="0"/>
              <a:buAutoNum type="arabicPeriod"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Leave No Trace in Every Park.</a:t>
            </a:r>
          </a:p>
          <a:p>
            <a:pPr marL="971550" lvl="1" indent="-514350">
              <a:lnSpc>
                <a:spcPct val="70000"/>
              </a:lnSpc>
              <a:buFont typeface="Calibri Light" pitchFamily="34" charset="0"/>
              <a:buAutoNum type="arabicPeriod"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Leave No Trace for Every Kid.</a:t>
            </a:r>
          </a:p>
          <a:p>
            <a:pPr marL="971550" lvl="1" indent="-514350">
              <a:lnSpc>
                <a:spcPct val="70000"/>
              </a:lnSpc>
              <a:buFont typeface="Calibri Light" pitchFamily="34" charset="0"/>
              <a:buAutoNum type="arabicPeriod"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Every person who ventures outside puts leave no trace practices into action.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Current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763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Training for Everyone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Traveling Trainers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in Every Park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Hot Spots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Big Foot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Leave No Trace For Every Kid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PEAK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0" y="1824038"/>
            <a:ext cx="4951413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 Tips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Advocates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e-Newsletter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Leave No Trace for Everyone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Announced July 18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Training Structure Changes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Instructor Track – Certification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Recreational Track, New Skills Course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 Online Leave No Trace 101 Course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Heavily publicized on Social Media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More Coming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Traveling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Partnered with Subaru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Provide onsite training and outreach across the country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Schools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Parks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Communities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Hot Spots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4 pairs, calendar set 1 year out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Bigfoot costume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9459" name="Picture 2" descr="Image result for Leave no trace traveling trai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0" y="3278188"/>
            <a:ext cx="63500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5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Leave No Trace in Every 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Public Lands initiative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Public education initiatives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Interpretive materials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Staff and volunteer training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Onsite education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Junior Ranger programs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Site recognition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Community events</a:t>
            </a:r>
          </a:p>
        </p:txBody>
      </p:sp>
      <p:pic>
        <p:nvPicPr>
          <p:cNvPr id="20483" name="Picture 4" descr="Image result for Leave no trace in every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50" y="1800225"/>
            <a:ext cx="56515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Spotlight Program </a:t>
            </a:r>
            <a:br>
              <a:rPr lang="en-US" dirty="0"/>
            </a:br>
            <a:r>
              <a:rPr lang="en-US" sz="2800" dirty="0"/>
              <a:t>(formerly Hot Spots)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Nominated by members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week-long visit by Traveling Trainers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Training workshops for volunteers, employees, and key members of the community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Locally-tailored programs 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3CCDBE-220E-56CF-7B2E-1E8F7C76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7" y="3693310"/>
            <a:ext cx="6311153" cy="19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681</Words>
  <Application>Microsoft Office PowerPoint</Application>
  <PresentationFormat>Widescreen</PresentationFormat>
  <Paragraphs>139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HK Grotesk</vt:lpstr>
      <vt:lpstr>Office Theme</vt:lpstr>
      <vt:lpstr>Leave No Trace</vt:lpstr>
      <vt:lpstr>The Leave No Trace Organization</vt:lpstr>
      <vt:lpstr>What Do They Do?</vt:lpstr>
      <vt:lpstr>Leave No Trace</vt:lpstr>
      <vt:lpstr>Current Programs</vt:lpstr>
      <vt:lpstr>Leave No Trace for Everyone</vt:lpstr>
      <vt:lpstr>Traveling Trainers</vt:lpstr>
      <vt:lpstr>Leave No Trace in Every Park</vt:lpstr>
      <vt:lpstr>Spotlight Program  (formerly Hot Spots)</vt:lpstr>
      <vt:lpstr>Big Foot</vt:lpstr>
      <vt:lpstr>Leave No Trace For Every Kid</vt:lpstr>
      <vt:lpstr>PEAK</vt:lpstr>
      <vt:lpstr>Tech Tips</vt:lpstr>
      <vt:lpstr>State Advocate</vt:lpstr>
      <vt:lpstr>PowerPoint Presentation</vt:lpstr>
      <vt:lpstr>e-Newsletter and Blog</vt:lpstr>
      <vt:lpstr>Membership</vt:lpstr>
      <vt:lpstr>International Program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Lamothe</dc:creator>
  <cp:lastModifiedBy>Mark Hammer</cp:lastModifiedBy>
  <cp:revision>41</cp:revision>
  <dcterms:created xsi:type="dcterms:W3CDTF">2017-05-03T16:37:48Z</dcterms:created>
  <dcterms:modified xsi:type="dcterms:W3CDTF">2023-07-29T23:20:34Z</dcterms:modified>
</cp:coreProperties>
</file>