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693" r:id="rId2"/>
    <p:sldId id="675" r:id="rId3"/>
    <p:sldId id="588" r:id="rId4"/>
    <p:sldId id="591" r:id="rId5"/>
    <p:sldId id="594" r:id="rId6"/>
    <p:sldId id="678" r:id="rId7"/>
    <p:sldId id="589" r:id="rId8"/>
    <p:sldId id="595" r:id="rId9"/>
    <p:sldId id="694" r:id="rId10"/>
    <p:sldId id="695" r:id="rId11"/>
    <p:sldId id="696" r:id="rId12"/>
    <p:sldId id="697" r:id="rId13"/>
    <p:sldId id="698" r:id="rId14"/>
    <p:sldId id="69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1"/>
    <p:restoredTop sz="92631"/>
  </p:normalViewPr>
  <p:slideViewPr>
    <p:cSldViewPr snapToGrid="0" snapToObjects="1">
      <p:cViewPr varScale="1">
        <p:scale>
          <a:sx n="117" d="100"/>
          <a:sy n="117" d="100"/>
        </p:scale>
        <p:origin x="15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F763E-5CF5-C04A-BCB6-286BEBD9B049}" type="datetimeFigureOut">
              <a:rPr lang="en-US" smtClean="0"/>
              <a:t>11/11/21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729B3-6BA1-6E42-A6DC-B87F6F69D78C}" type="slidenum">
              <a:rPr lang="en-US" smtClean="0"/>
              <a:t>‹#›</a:t>
            </a:fld>
            <a:endParaRPr lang="en-US"/>
          </a:p>
        </p:txBody>
      </p:sp>
    </p:spTree>
    <p:extLst>
      <p:ext uri="{BB962C8B-B14F-4D97-AF65-F5344CB8AC3E}">
        <p14:creationId xmlns:p14="http://schemas.microsoft.com/office/powerpoint/2010/main" val="377513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371600" y="1143000"/>
            <a:ext cx="4114800" cy="3086100"/>
          </a:xfrm>
          <a:prstGeom prst="rect">
            <a:avLst/>
          </a:prstGeom>
        </p:spPr>
        <p:txBody>
          <a:bodyPr/>
          <a:lstStyle/>
          <a:p>
            <a:pPr lvl="0"/>
            <a:endParaRPr/>
          </a:p>
        </p:txBody>
      </p:sp>
      <p:sp>
        <p:nvSpPr>
          <p:cNvPr id="157" name="Shape 157"/>
          <p:cNvSpPr>
            <a:spLocks noGrp="1"/>
          </p:cNvSpPr>
          <p:nvPr>
            <p:ph type="body" sz="quarter" idx="1"/>
          </p:nvPr>
        </p:nvSpPr>
        <p:spPr>
          <a:prstGeom prst="rect">
            <a:avLst/>
          </a:prstGeom>
        </p:spPr>
        <p:txBody>
          <a:bodyPr/>
          <a:lstStyle/>
          <a:p>
            <a:pPr eaLnBrk="1" hangingPunct="1"/>
            <a:r>
              <a:rPr lang="en-US" sz="1000" dirty="0">
                <a:latin typeface="Gibson"/>
                <a:ea typeface="ＭＳ Ｐゴシック" charset="0"/>
                <a:cs typeface="Gibson"/>
              </a:rPr>
              <a:t>We conduct research to help Leave No Trace hone new, effective ways to educate the public about sustainable recreation and enjoyment in the outdoors, and how to most effectively protect public lands:</a:t>
            </a:r>
          </a:p>
          <a:p>
            <a:pPr eaLnBrk="1" hangingPunct="1"/>
            <a:endParaRPr lang="en-US" sz="1000" dirty="0">
              <a:latin typeface="Gibson"/>
              <a:ea typeface="ＭＳ Ｐゴシック" charset="0"/>
              <a:cs typeface="Gibson"/>
            </a:endParaRPr>
          </a:p>
        </p:txBody>
      </p:sp>
    </p:spTree>
    <p:extLst>
      <p:ext uri="{BB962C8B-B14F-4D97-AF65-F5344CB8AC3E}">
        <p14:creationId xmlns:p14="http://schemas.microsoft.com/office/powerpoint/2010/main" val="88234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E7CABFE-8188-F641-A17D-34D06574543A}" type="slidenum">
              <a:rPr lang="en-US"/>
              <a:pPr/>
              <a:t>12</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Bouldering-focused Leave No Trace research conducted in Rocky Mountain National Park in partnership with Penn State University directly informed the development of the bouldering ethics card. </a:t>
            </a:r>
          </a:p>
          <a:p>
            <a:endParaRPr lang="en-US" dirty="0"/>
          </a:p>
        </p:txBody>
      </p:sp>
    </p:spTree>
    <p:extLst>
      <p:ext uri="{BB962C8B-B14F-4D97-AF65-F5344CB8AC3E}">
        <p14:creationId xmlns:p14="http://schemas.microsoft.com/office/powerpoint/2010/main" val="338587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E7CABFE-8188-F641-A17D-34D06574543A}" type="slidenum">
              <a:rPr lang="en-US"/>
              <a:pPr/>
              <a:t>13</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Youth-focused Leave No Trace research conducted at an outdoor school in Pennsylvania in partnership with Penn State University directly informed the development of Bigfoots Playbook. </a:t>
            </a:r>
          </a:p>
        </p:txBody>
      </p:sp>
    </p:spTree>
    <p:extLst>
      <p:ext uri="{BB962C8B-B14F-4D97-AF65-F5344CB8AC3E}">
        <p14:creationId xmlns:p14="http://schemas.microsoft.com/office/powerpoint/2010/main" val="251963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E7CABFE-8188-F641-A17D-34D06574543A}" type="slidenum">
              <a:rPr lang="en-US"/>
              <a:pPr/>
              <a:t>14</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8176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Systems approach – taking the big picture into account</a:t>
            </a:r>
          </a:p>
          <a:p>
            <a:r>
              <a:rPr lang="en-US" dirty="0"/>
              <a:t>Adaptive management – being able to adapt to changes quickly and effectively</a:t>
            </a:r>
          </a:p>
          <a:p>
            <a:r>
              <a:rPr lang="en-US" dirty="0"/>
              <a:t>Using data to our advantage</a:t>
            </a:r>
          </a:p>
          <a:p>
            <a:r>
              <a:rPr lang="en-US" dirty="0"/>
              <a:t>Understanding the recreating public</a:t>
            </a:r>
          </a:p>
          <a:p>
            <a:endParaRPr lang="en-US" dirty="0"/>
          </a:p>
        </p:txBody>
      </p:sp>
      <p:sp>
        <p:nvSpPr>
          <p:cNvPr id="4" name="Slide Number Placeholder 3"/>
          <p:cNvSpPr>
            <a:spLocks noGrp="1"/>
          </p:cNvSpPr>
          <p:nvPr>
            <p:ph type="sldNum" sz="quarter" idx="10"/>
          </p:nvPr>
        </p:nvSpPr>
        <p:spPr/>
        <p:txBody>
          <a:bodyPr/>
          <a:lstStyle/>
          <a:p>
            <a:pPr>
              <a:defRPr/>
            </a:pPr>
            <a:fld id="{F6049D83-46A5-2940-BF84-8C8FEE920DCC}" type="slidenum">
              <a:rPr lang="en-US" smtClean="0"/>
              <a:pPr>
                <a:defRPr/>
              </a:pPr>
              <a:t>3</a:t>
            </a:fld>
            <a:endParaRPr lang="en-US"/>
          </a:p>
        </p:txBody>
      </p:sp>
    </p:spTree>
    <p:extLst>
      <p:ext uri="{BB962C8B-B14F-4D97-AF65-F5344CB8AC3E}">
        <p14:creationId xmlns:p14="http://schemas.microsoft.com/office/powerpoint/2010/main" val="43200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768AE14-29A8-544E-A6DB-5562CE201EE2}" type="slidenum">
              <a:rPr lang="en-US">
                <a:latin typeface="Arial" charset="0"/>
                <a:ea typeface="ＭＳ Ｐゴシック" charset="-128"/>
                <a:cs typeface="ＭＳ Ｐゴシック" charset="-128"/>
              </a:rPr>
              <a:pPr/>
              <a:t>4</a:t>
            </a:fld>
            <a:endParaRPr lang="en-US">
              <a:latin typeface="Arial" charset="0"/>
              <a:ea typeface="ＭＳ Ｐゴシック" charset="-128"/>
              <a:cs typeface="ＭＳ Ｐゴシック"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a:t>The image on the left is from a study on the use of undesignated trails conducted on City of Boulder Open Space and Mountain Parks (Boulder, CO). This was a quasi-experimental design study, and this was one of four treatments used to determine its potential influence on the use of these undesignated trails. </a:t>
            </a:r>
          </a:p>
          <a:p>
            <a:pPr eaLnBrk="1" hangingPunct="1"/>
            <a:r>
              <a:rPr lang="en-US" dirty="0"/>
              <a:t>The photo on the right is from Jeff Marion – location unknown (like the southern Appalachians).</a:t>
            </a:r>
          </a:p>
        </p:txBody>
      </p:sp>
    </p:spTree>
    <p:extLst>
      <p:ext uri="{BB962C8B-B14F-4D97-AF65-F5344CB8AC3E}">
        <p14:creationId xmlns:p14="http://schemas.microsoft.com/office/powerpoint/2010/main" val="164224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E7CABFE-8188-F641-A17D-34D06574543A}" type="slidenum">
              <a:rPr lang="en-US"/>
              <a:pPr/>
              <a:t>5</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t>As interest in Leave No Trace-focused human dimensions research grows studies are becoming more common and widespread.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t>Recent studies have been done in Grand Teton National Park, City of Boulder Open Space and Mountain Parks (CO), Yellowstone National Park, Shawnee National Forest (IL), Rocky Mountain National Park, Olympic National Park, Glacier National Park, Wyoming State Parks and Cumberland Island National Seashore, and many other locations.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t>Findings from these studies are important for Leave No Trace because they help create more effective education programs. </a:t>
            </a:r>
          </a:p>
          <a:p>
            <a:endParaRPr lang="en-US" dirty="0"/>
          </a:p>
        </p:txBody>
      </p:sp>
    </p:spTree>
    <p:extLst>
      <p:ext uri="{BB962C8B-B14F-4D97-AF65-F5344CB8AC3E}">
        <p14:creationId xmlns:p14="http://schemas.microsoft.com/office/powerpoint/2010/main" val="98051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Circle</a:t>
            </a:r>
            <a:r>
              <a:rPr lang="en-US" baseline="0" dirty="0"/>
              <a:t> back to this discussion</a:t>
            </a:r>
            <a:endParaRPr lang="en-US" dirty="0"/>
          </a:p>
        </p:txBody>
      </p:sp>
      <p:sp>
        <p:nvSpPr>
          <p:cNvPr id="4" name="Slide Number Placeholder 3"/>
          <p:cNvSpPr>
            <a:spLocks noGrp="1"/>
          </p:cNvSpPr>
          <p:nvPr>
            <p:ph type="sldNum" sz="quarter" idx="10"/>
          </p:nvPr>
        </p:nvSpPr>
        <p:spPr/>
        <p:txBody>
          <a:bodyPr/>
          <a:lstStyle/>
          <a:p>
            <a:pPr>
              <a:defRPr/>
            </a:pPr>
            <a:fld id="{F6049D83-46A5-2940-BF84-8C8FEE920DCC}" type="slidenum">
              <a:rPr lang="en-US" smtClean="0"/>
              <a:pPr>
                <a:defRPr/>
              </a:pPr>
              <a:t>7</a:t>
            </a:fld>
            <a:endParaRPr lang="en-US"/>
          </a:p>
        </p:txBody>
      </p:sp>
    </p:spTree>
    <p:extLst>
      <p:ext uri="{BB962C8B-B14F-4D97-AF65-F5344CB8AC3E}">
        <p14:creationId xmlns:p14="http://schemas.microsoft.com/office/powerpoint/2010/main" val="213033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E7CABFE-8188-F641-A17D-34D06574543A}" type="slidenum">
              <a:rPr lang="en-US"/>
              <a:pPr/>
              <a:t>8</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Leave No Trace-focused research is not building or testing theory. Rather it uses theory to orient the research, and ensure a rigorous methodology. </a:t>
            </a:r>
          </a:p>
          <a:p>
            <a:r>
              <a:rPr lang="en-US" dirty="0"/>
              <a:t>Attitudes – positive or negative evaluation of an object, a place, a person, a thing, etc. Can be formed very quickly but can be targeted and changed. Have significant influence on behavior. </a:t>
            </a:r>
          </a:p>
          <a:p>
            <a:r>
              <a:rPr lang="en-US" dirty="0"/>
              <a:t>Subjective norms – what others around you think – friends, family, peers, strangers, people in the community, etc. Norms can greatly influence behavior.</a:t>
            </a:r>
          </a:p>
          <a:p>
            <a:r>
              <a:rPr lang="en-US" dirty="0"/>
              <a:t>Perceived behavioral control – the perception of the difficulty of performing a behavior, e.g. digging a cathole or hanging a bear bag. Perceived behavioral control can alone predict behavior, i.e. if you can NOT do the behavior, it will likely not be done.   </a:t>
            </a:r>
          </a:p>
        </p:txBody>
      </p:sp>
    </p:spTree>
    <p:extLst>
      <p:ext uri="{BB962C8B-B14F-4D97-AF65-F5344CB8AC3E}">
        <p14:creationId xmlns:p14="http://schemas.microsoft.com/office/powerpoint/2010/main" val="187122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E7CABFE-8188-F641-A17D-34D06574543A}" type="slidenum">
              <a:rPr lang="en-US"/>
              <a:pPr/>
              <a:t>9</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We focus on the carless, unskilled, and uninformed, and target them with strong and persuasive Leave No Trace messages to influence their recreation decisions. </a:t>
            </a:r>
          </a:p>
        </p:txBody>
      </p:sp>
    </p:spTree>
    <p:extLst>
      <p:ext uri="{BB962C8B-B14F-4D97-AF65-F5344CB8AC3E}">
        <p14:creationId xmlns:p14="http://schemas.microsoft.com/office/powerpoint/2010/main" val="269523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E7CABFE-8188-F641-A17D-34D06574543A}" type="slidenum">
              <a:rPr lang="en-US"/>
              <a:pPr/>
              <a:t>10</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025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E7CABFE-8188-F641-A17D-34D06574543A}" type="slidenum">
              <a:rPr lang="en-US"/>
              <a:pPr/>
              <a:t>11</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Visitor-focused Leave No Trace research conducted in Rocky Mountain National Park, Wyoming State Parks, and on the Shawnee National Forest (IL) in partnership with Colorado State University, Southern Illinois University, and Penn State University directly informed the development of messages like this one from Grand Canyon National Park that focus on the “why” that underpins Leave No Trace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part of Grand Canyon National Park’s “Rim to Rim” Leave No Trace education program. </a:t>
            </a:r>
          </a:p>
          <a:p>
            <a:endParaRPr lang="en-US" dirty="0"/>
          </a:p>
        </p:txBody>
      </p:sp>
    </p:spTree>
    <p:extLst>
      <p:ext uri="{BB962C8B-B14F-4D97-AF65-F5344CB8AC3E}">
        <p14:creationId xmlns:p14="http://schemas.microsoft.com/office/powerpoint/2010/main" val="250369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79A8E-FC6E-974A-AB12-8FDD0F448106}"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198518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79A8E-FC6E-974A-AB12-8FDD0F448106}"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165618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79A8E-FC6E-974A-AB12-8FDD0F448106}"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228132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79A8E-FC6E-974A-AB12-8FDD0F448106}"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227964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79A8E-FC6E-974A-AB12-8FDD0F448106}"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281201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79A8E-FC6E-974A-AB12-8FDD0F448106}" type="datetimeFigureOut">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60130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A79A8E-FC6E-974A-AB12-8FDD0F448106}" type="datetimeFigureOut">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111063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A79A8E-FC6E-974A-AB12-8FDD0F448106}" type="datetimeFigureOut">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90733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79A8E-FC6E-974A-AB12-8FDD0F448106}" type="datetimeFigureOut">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152954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79A8E-FC6E-974A-AB12-8FDD0F448106}" type="datetimeFigureOut">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403758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79A8E-FC6E-974A-AB12-8FDD0F448106}" type="datetimeFigureOut">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26C4D-9F74-5A44-8398-5525FC6320AD}" type="slidenum">
              <a:rPr lang="en-US" smtClean="0"/>
              <a:t>‹#›</a:t>
            </a:fld>
            <a:endParaRPr lang="en-US"/>
          </a:p>
        </p:txBody>
      </p:sp>
    </p:spTree>
    <p:extLst>
      <p:ext uri="{BB962C8B-B14F-4D97-AF65-F5344CB8AC3E}">
        <p14:creationId xmlns:p14="http://schemas.microsoft.com/office/powerpoint/2010/main" val="339054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79A8E-FC6E-974A-AB12-8FDD0F448106}" type="datetimeFigureOut">
              <a:rPr lang="en-US" smtClean="0"/>
              <a:t>11/11/21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6C4D-9F74-5A44-8398-5525FC6320AD}" type="slidenum">
              <a:rPr lang="en-US" smtClean="0"/>
              <a:t>‹#›</a:t>
            </a:fld>
            <a:endParaRPr lang="en-US"/>
          </a:p>
        </p:txBody>
      </p:sp>
    </p:spTree>
    <p:extLst>
      <p:ext uri="{BB962C8B-B14F-4D97-AF65-F5344CB8AC3E}">
        <p14:creationId xmlns:p14="http://schemas.microsoft.com/office/powerpoint/2010/main" val="2263919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524115-5015-484A-A578-5A2A01CC91A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65019" y="1"/>
            <a:ext cx="10286097" cy="6857999"/>
          </a:xfrm>
          <a:prstGeom prst="rect">
            <a:avLst/>
          </a:prstGeom>
        </p:spPr>
      </p:pic>
      <p:sp>
        <p:nvSpPr>
          <p:cNvPr id="6" name="Rectangle 5">
            <a:extLst>
              <a:ext uri="{FF2B5EF4-FFF2-40B4-BE49-F238E27FC236}">
                <a16:creationId xmlns:a16="http://schemas.microsoft.com/office/drawing/2014/main" id="{912200D1-E3EA-8145-889C-E78411C95F0D}"/>
              </a:ext>
            </a:extLst>
          </p:cNvPr>
          <p:cNvSpPr/>
          <p:nvPr/>
        </p:nvSpPr>
        <p:spPr>
          <a:xfrm>
            <a:off x="83126" y="237671"/>
            <a:ext cx="8977745" cy="2308324"/>
          </a:xfrm>
          <a:prstGeom prst="rect">
            <a:avLst/>
          </a:prstGeom>
        </p:spPr>
        <p:txBody>
          <a:bodyPr wrap="square">
            <a:spAutoFit/>
          </a:bodyPr>
          <a:lstStyle/>
          <a:p>
            <a:pPr algn="ctr"/>
            <a:r>
              <a:rPr lang="en-US" sz="3600" b="1" dirty="0">
                <a:solidFill>
                  <a:schemeClr val="bg1"/>
                </a:solidFill>
                <a:latin typeface="HK Grotesk" pitchFamily="2" charset="77"/>
              </a:rPr>
              <a:t>LEAVE NO TRACE SOCIAL SCIENCE:</a:t>
            </a:r>
          </a:p>
          <a:p>
            <a:pPr algn="ctr"/>
            <a:endParaRPr lang="en-US" sz="3600" b="1" dirty="0">
              <a:solidFill>
                <a:schemeClr val="bg1"/>
              </a:solidFill>
              <a:latin typeface="HK Grotesk" pitchFamily="2" charset="77"/>
            </a:endParaRPr>
          </a:p>
          <a:p>
            <a:pPr algn="ctr"/>
            <a:r>
              <a:rPr lang="en-US" sz="3600" b="1" dirty="0">
                <a:solidFill>
                  <a:schemeClr val="bg1"/>
                </a:solidFill>
                <a:latin typeface="HK Grotesk" pitchFamily="2" charset="77"/>
              </a:rPr>
              <a:t>HUMAN DIMENSIONS OF </a:t>
            </a:r>
          </a:p>
          <a:p>
            <a:pPr algn="ctr"/>
            <a:r>
              <a:rPr lang="en-US" sz="3600" b="1" dirty="0">
                <a:solidFill>
                  <a:schemeClr val="bg1"/>
                </a:solidFill>
                <a:latin typeface="HK Grotesk" pitchFamily="2" charset="77"/>
              </a:rPr>
              <a:t>NATURAL RESOURCES</a:t>
            </a:r>
          </a:p>
        </p:txBody>
      </p:sp>
      <p:pic>
        <p:nvPicPr>
          <p:cNvPr id="4" name="Picture 3">
            <a:extLst>
              <a:ext uri="{FF2B5EF4-FFF2-40B4-BE49-F238E27FC236}">
                <a16:creationId xmlns:a16="http://schemas.microsoft.com/office/drawing/2014/main" id="{A7D453EB-D011-3A46-8C1E-8FA6D561F70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32553" y="5805718"/>
            <a:ext cx="3514017" cy="963845"/>
          </a:xfrm>
          <a:prstGeom prst="rect">
            <a:avLst/>
          </a:prstGeom>
        </p:spPr>
      </p:pic>
      <p:sp>
        <p:nvSpPr>
          <p:cNvPr id="5" name="TextBox 4">
            <a:extLst>
              <a:ext uri="{FF2B5EF4-FFF2-40B4-BE49-F238E27FC236}">
                <a16:creationId xmlns:a16="http://schemas.microsoft.com/office/drawing/2014/main" id="{9582C8A1-57C6-764D-93D6-A87F0969B358}"/>
              </a:ext>
            </a:extLst>
          </p:cNvPr>
          <p:cNvSpPr txBox="1"/>
          <p:nvPr/>
        </p:nvSpPr>
        <p:spPr>
          <a:xfrm>
            <a:off x="0" y="6519445"/>
            <a:ext cx="1872629" cy="338554"/>
          </a:xfrm>
          <a:prstGeom prst="rect">
            <a:avLst/>
          </a:prstGeom>
          <a:noFill/>
        </p:spPr>
        <p:txBody>
          <a:bodyPr wrap="none" rtlCol="0">
            <a:spAutoFit/>
          </a:bodyPr>
          <a:lstStyle/>
          <a:p>
            <a:r>
              <a:rPr lang="en-US" sz="1600" b="1" dirty="0">
                <a:solidFill>
                  <a:schemeClr val="bg1"/>
                </a:solidFill>
                <a:latin typeface="HK Grotesk" pitchFamily="2" charset="77"/>
              </a:rPr>
              <a:t>© Leave No Trace</a:t>
            </a:r>
          </a:p>
        </p:txBody>
      </p:sp>
    </p:spTree>
    <p:extLst>
      <p:ext uri="{BB962C8B-B14F-4D97-AF65-F5344CB8AC3E}">
        <p14:creationId xmlns:p14="http://schemas.microsoft.com/office/powerpoint/2010/main" val="7007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36550" y="104172"/>
            <a:ext cx="8470900" cy="1163782"/>
          </a:xfrm>
        </p:spPr>
        <p:txBody>
          <a:bodyPr>
            <a:normAutofit/>
          </a:bodyPr>
          <a:lstStyle/>
          <a:p>
            <a:pPr algn="ctr"/>
            <a:r>
              <a:rPr lang="en-US" sz="4000" b="1" dirty="0">
                <a:latin typeface="HK Grotesk" pitchFamily="2" charset="77"/>
                <a:ea typeface="Gibson"/>
                <a:cs typeface="Gibson"/>
                <a:sym typeface="Gibson"/>
              </a:rPr>
              <a:t>HOW IS SUCCESS MEASURED? </a:t>
            </a:r>
            <a:endParaRPr lang="en-US" sz="4000" b="1" dirty="0">
              <a:latin typeface="HK Grotesk" pitchFamily="2" charset="77"/>
            </a:endParaRPr>
          </a:p>
        </p:txBody>
      </p:sp>
      <p:pic>
        <p:nvPicPr>
          <p:cNvPr id="5" name="Picture 4">
            <a:extLst>
              <a:ext uri="{FF2B5EF4-FFF2-40B4-BE49-F238E27FC236}">
                <a16:creationId xmlns:a16="http://schemas.microsoft.com/office/drawing/2014/main" id="{9A7A4F6C-6312-544E-A795-08D284BD222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sp>
        <p:nvSpPr>
          <p:cNvPr id="4" name="Rectangle 3">
            <a:extLst>
              <a:ext uri="{FF2B5EF4-FFF2-40B4-BE49-F238E27FC236}">
                <a16:creationId xmlns:a16="http://schemas.microsoft.com/office/drawing/2014/main" id="{209006E8-7177-A04F-BDD9-84A669ADACE0}"/>
              </a:ext>
            </a:extLst>
          </p:cNvPr>
          <p:cNvSpPr/>
          <p:nvPr/>
        </p:nvSpPr>
        <p:spPr>
          <a:xfrm>
            <a:off x="768928" y="1582340"/>
            <a:ext cx="7886700" cy="4616648"/>
          </a:xfrm>
          <a:prstGeom prst="rect">
            <a:avLst/>
          </a:prstGeom>
        </p:spPr>
        <p:txBody>
          <a:bodyPr wrap="square">
            <a:spAutoFit/>
          </a:bodyPr>
          <a:lstStyle/>
          <a:p>
            <a:pPr algn="ctr">
              <a:buClr>
                <a:srgbClr val="1F355A"/>
              </a:buClr>
            </a:pPr>
            <a:r>
              <a:rPr lang="en-US" sz="2200" b="1" cap="all" dirty="0">
                <a:latin typeface="HK Grotesk" pitchFamily="2" charset="77"/>
              </a:rPr>
              <a:t>The ultimate goal of Leave No Trace: to influence the decisions outdoor enthusiasts make regarding impacts</a:t>
            </a:r>
          </a:p>
          <a:p>
            <a:pPr>
              <a:buClr>
                <a:srgbClr val="1F355A"/>
              </a:buClr>
            </a:pPr>
            <a:r>
              <a:rPr lang="en-US" sz="2200" cap="all" dirty="0">
                <a:latin typeface="HK Grotesk" pitchFamily="2" charset="77"/>
              </a:rPr>
              <a:t> </a:t>
            </a:r>
          </a:p>
          <a:p>
            <a:pPr>
              <a:buClr>
                <a:srgbClr val="1F355A"/>
              </a:buClr>
            </a:pPr>
            <a:r>
              <a:rPr lang="en-US" sz="2200" b="1" cap="all" dirty="0">
                <a:latin typeface="HK Grotesk" pitchFamily="2" charset="77"/>
              </a:rPr>
              <a:t>Success looks like: </a:t>
            </a:r>
          </a:p>
          <a:p>
            <a:pPr>
              <a:buClr>
                <a:srgbClr val="1F355A"/>
              </a:buClr>
            </a:pPr>
            <a:endParaRPr lang="en-US" sz="2200" cap="all" dirty="0">
              <a:latin typeface="HK Grotesk" pitchFamily="2" charset="77"/>
            </a:endParaRPr>
          </a:p>
          <a:p>
            <a:pPr marL="800100" lvl="1" indent="-342900">
              <a:buClr>
                <a:srgbClr val="1F355A"/>
              </a:buClr>
              <a:buFont typeface="Wingdings" pitchFamily="2" charset="2"/>
              <a:buChar char="Ø"/>
            </a:pPr>
            <a:r>
              <a:rPr lang="en-US" sz="2000" cap="all" dirty="0">
                <a:latin typeface="HK Grotesk" pitchFamily="2" charset="77"/>
              </a:rPr>
              <a:t>Decrease in biophysical and social impacts</a:t>
            </a:r>
          </a:p>
          <a:p>
            <a:pPr marL="800100" lvl="1" indent="-342900">
              <a:buClr>
                <a:srgbClr val="1F355A"/>
              </a:buClr>
              <a:buFont typeface="Wingdings" pitchFamily="2" charset="2"/>
              <a:buChar char="Ø"/>
            </a:pPr>
            <a:endParaRPr lang="en-US" sz="2000" cap="all" dirty="0">
              <a:latin typeface="HK Grotesk" pitchFamily="2" charset="77"/>
            </a:endParaRPr>
          </a:p>
          <a:p>
            <a:pPr marL="800100" lvl="1" indent="-342900">
              <a:buClr>
                <a:srgbClr val="1F355A"/>
              </a:buClr>
              <a:buFont typeface="Wingdings" pitchFamily="2" charset="2"/>
              <a:buChar char="Ø"/>
            </a:pPr>
            <a:r>
              <a:rPr lang="en-US" sz="2000" cap="all" dirty="0">
                <a:latin typeface="HK Grotesk" pitchFamily="2" charset="77"/>
              </a:rPr>
              <a:t>Decrease in maintenance needs</a:t>
            </a:r>
          </a:p>
          <a:p>
            <a:pPr marL="800100" lvl="1" indent="-342900">
              <a:buClr>
                <a:srgbClr val="1F355A"/>
              </a:buClr>
              <a:buFont typeface="Wingdings" pitchFamily="2" charset="2"/>
              <a:buChar char="Ø"/>
            </a:pPr>
            <a:endParaRPr lang="en-US" sz="2000" cap="all" dirty="0">
              <a:latin typeface="HK Grotesk" pitchFamily="2" charset="77"/>
            </a:endParaRPr>
          </a:p>
          <a:p>
            <a:pPr marL="800100" lvl="1" indent="-342900">
              <a:buClr>
                <a:srgbClr val="1F355A"/>
              </a:buClr>
              <a:buFont typeface="Wingdings" pitchFamily="2" charset="2"/>
              <a:buChar char="Ø"/>
            </a:pPr>
            <a:r>
              <a:rPr lang="en-US" sz="2000" cap="all" dirty="0">
                <a:latin typeface="HK Grotesk" pitchFamily="2" charset="77"/>
              </a:rPr>
              <a:t>Improved resource and social conditions</a:t>
            </a:r>
          </a:p>
          <a:p>
            <a:pPr marL="800100" lvl="1" indent="-342900">
              <a:buClr>
                <a:srgbClr val="1F355A"/>
              </a:buClr>
              <a:buFont typeface="Wingdings" pitchFamily="2" charset="2"/>
              <a:buChar char="Ø"/>
            </a:pPr>
            <a:endParaRPr lang="en-US" sz="2000" cap="all" dirty="0">
              <a:latin typeface="HK Grotesk" pitchFamily="2" charset="77"/>
            </a:endParaRPr>
          </a:p>
          <a:p>
            <a:pPr marL="800100" lvl="1" indent="-342900">
              <a:buClr>
                <a:srgbClr val="1F355A"/>
              </a:buClr>
              <a:buFont typeface="Wingdings" pitchFamily="2" charset="2"/>
              <a:buChar char="Ø"/>
            </a:pPr>
            <a:r>
              <a:rPr lang="en-US" sz="2000" cap="all" dirty="0">
                <a:latin typeface="HK Grotesk" pitchFamily="2" charset="77"/>
              </a:rPr>
              <a:t>Increased visitor satisfaction</a:t>
            </a:r>
          </a:p>
          <a:p>
            <a:pPr>
              <a:buClr>
                <a:srgbClr val="C5D152"/>
              </a:buClr>
              <a:buFont typeface="Arial" panose="020B0604020202020204" pitchFamily="34" charset="0"/>
              <a:buChar char="•"/>
            </a:pPr>
            <a:endParaRPr lang="en-US" sz="2200" dirty="0">
              <a:latin typeface="HK Grotesk" pitchFamily="2" charset="77"/>
            </a:endParaRPr>
          </a:p>
        </p:txBody>
      </p:sp>
    </p:spTree>
    <p:extLst>
      <p:ext uri="{BB962C8B-B14F-4D97-AF65-F5344CB8AC3E}">
        <p14:creationId xmlns:p14="http://schemas.microsoft.com/office/powerpoint/2010/main" val="277024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152400"/>
            <a:ext cx="9144000" cy="1125682"/>
          </a:xfrm>
        </p:spPr>
        <p:txBody>
          <a:bodyPr>
            <a:normAutofit fontScale="90000"/>
          </a:bodyPr>
          <a:lstStyle/>
          <a:p>
            <a:pPr algn="ctr"/>
            <a:r>
              <a:rPr lang="en-US" sz="4000" b="1" dirty="0">
                <a:latin typeface="HK Grotesk" pitchFamily="2" charset="77"/>
                <a:ea typeface="Gibson"/>
                <a:cs typeface="Gibson"/>
                <a:sym typeface="Gibson"/>
              </a:rPr>
              <a:t>HOW IS RESEARCH INFORMING </a:t>
            </a:r>
            <a:br>
              <a:rPr lang="en-US" sz="4000" b="1" dirty="0">
                <a:latin typeface="HK Grotesk" pitchFamily="2" charset="77"/>
                <a:ea typeface="Gibson"/>
                <a:cs typeface="Gibson"/>
                <a:sym typeface="Gibson"/>
              </a:rPr>
            </a:br>
            <a:r>
              <a:rPr lang="en-US" sz="4000" b="1" dirty="0">
                <a:latin typeface="HK Grotesk" pitchFamily="2" charset="77"/>
                <a:ea typeface="Gibson"/>
                <a:cs typeface="Gibson"/>
                <a:sym typeface="Gibson"/>
              </a:rPr>
              <a:t>LEAVE NO TRACE?</a:t>
            </a:r>
            <a:endParaRPr lang="en-US" sz="4000" b="1" dirty="0">
              <a:latin typeface="HK Grotesk" pitchFamily="2" charset="77"/>
            </a:endParaRPr>
          </a:p>
        </p:txBody>
      </p:sp>
      <p:pic>
        <p:nvPicPr>
          <p:cNvPr id="7" name="Picture 6">
            <a:extLst>
              <a:ext uri="{FF2B5EF4-FFF2-40B4-BE49-F238E27FC236}">
                <a16:creationId xmlns:a16="http://schemas.microsoft.com/office/drawing/2014/main" id="{116749B2-904E-C747-BFAA-9ACB8F8DD38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pic>
        <p:nvPicPr>
          <p:cNvPr id="6" name="Picture 5" descr="Screen Shot 2015-02-18 at 10.11.52 AM.png">
            <a:extLst>
              <a:ext uri="{FF2B5EF4-FFF2-40B4-BE49-F238E27FC236}">
                <a16:creationId xmlns:a16="http://schemas.microsoft.com/office/drawing/2014/main" id="{E099E96E-432B-404F-8B71-E4FEC7F99A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6548" y="1531459"/>
            <a:ext cx="6830903" cy="4486875"/>
          </a:xfrm>
          <a:prstGeom prst="rect">
            <a:avLst/>
          </a:prstGeom>
          <a:ln w="9525" cmpd="sng">
            <a:noFill/>
          </a:ln>
        </p:spPr>
      </p:pic>
      <p:sp>
        <p:nvSpPr>
          <p:cNvPr id="9" name="Right Arrow 8">
            <a:extLst>
              <a:ext uri="{FF2B5EF4-FFF2-40B4-BE49-F238E27FC236}">
                <a16:creationId xmlns:a16="http://schemas.microsoft.com/office/drawing/2014/main" id="{036C55E7-ADC4-CD4D-A4DC-4405B2729F04}"/>
              </a:ext>
            </a:extLst>
          </p:cNvPr>
          <p:cNvSpPr/>
          <p:nvPr/>
        </p:nvSpPr>
        <p:spPr>
          <a:xfrm>
            <a:off x="448330" y="4455296"/>
            <a:ext cx="564725" cy="205935"/>
          </a:xfrm>
          <a:prstGeom prst="rightArrow">
            <a:avLst/>
          </a:prstGeom>
          <a:solidFill>
            <a:schemeClr val="tx1"/>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36380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152400"/>
            <a:ext cx="9144000" cy="1125682"/>
          </a:xfrm>
        </p:spPr>
        <p:txBody>
          <a:bodyPr>
            <a:normAutofit fontScale="90000"/>
          </a:bodyPr>
          <a:lstStyle/>
          <a:p>
            <a:pPr algn="ctr"/>
            <a:r>
              <a:rPr lang="en-US" sz="4000" b="1" dirty="0">
                <a:latin typeface="HK Grotesk" pitchFamily="2" charset="77"/>
                <a:ea typeface="Gibson"/>
                <a:cs typeface="Gibson"/>
                <a:sym typeface="Gibson"/>
              </a:rPr>
              <a:t>HOW IS RESEARCH INFORMING </a:t>
            </a:r>
            <a:br>
              <a:rPr lang="en-US" sz="4000" b="1" dirty="0">
                <a:latin typeface="HK Grotesk" pitchFamily="2" charset="77"/>
                <a:ea typeface="Gibson"/>
                <a:cs typeface="Gibson"/>
                <a:sym typeface="Gibson"/>
              </a:rPr>
            </a:br>
            <a:r>
              <a:rPr lang="en-US" sz="4000" b="1" dirty="0">
                <a:latin typeface="HK Grotesk" pitchFamily="2" charset="77"/>
                <a:ea typeface="Gibson"/>
                <a:cs typeface="Gibson"/>
                <a:sym typeface="Gibson"/>
              </a:rPr>
              <a:t>LEAVE NO TRACE?</a:t>
            </a:r>
            <a:endParaRPr lang="en-US" sz="4000" b="1" dirty="0">
              <a:latin typeface="HK Grotesk" pitchFamily="2" charset="77"/>
            </a:endParaRPr>
          </a:p>
        </p:txBody>
      </p:sp>
      <p:pic>
        <p:nvPicPr>
          <p:cNvPr id="7" name="Picture 6">
            <a:extLst>
              <a:ext uri="{FF2B5EF4-FFF2-40B4-BE49-F238E27FC236}">
                <a16:creationId xmlns:a16="http://schemas.microsoft.com/office/drawing/2014/main" id="{116749B2-904E-C747-BFAA-9ACB8F8DD38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pic>
        <p:nvPicPr>
          <p:cNvPr id="8" name="Picture 7">
            <a:extLst>
              <a:ext uri="{FF2B5EF4-FFF2-40B4-BE49-F238E27FC236}">
                <a16:creationId xmlns:a16="http://schemas.microsoft.com/office/drawing/2014/main" id="{D8E923B1-EEDA-AC42-9EBE-184FCFD1EB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900" y="1564400"/>
            <a:ext cx="10591800" cy="4413250"/>
          </a:xfrm>
          <a:prstGeom prst="rect">
            <a:avLst/>
          </a:prstGeom>
        </p:spPr>
      </p:pic>
    </p:spTree>
    <p:extLst>
      <p:ext uri="{BB962C8B-B14F-4D97-AF65-F5344CB8AC3E}">
        <p14:creationId xmlns:p14="http://schemas.microsoft.com/office/powerpoint/2010/main" val="90759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152400"/>
            <a:ext cx="9144000" cy="1125682"/>
          </a:xfrm>
        </p:spPr>
        <p:txBody>
          <a:bodyPr>
            <a:normAutofit fontScale="90000"/>
          </a:bodyPr>
          <a:lstStyle/>
          <a:p>
            <a:pPr algn="ctr"/>
            <a:r>
              <a:rPr lang="en-US" sz="4000" b="1" dirty="0">
                <a:latin typeface="HK Grotesk" pitchFamily="2" charset="77"/>
                <a:ea typeface="Gibson"/>
                <a:cs typeface="Gibson"/>
                <a:sym typeface="Gibson"/>
              </a:rPr>
              <a:t>HOW IS RESEARCH INFORMING </a:t>
            </a:r>
            <a:br>
              <a:rPr lang="en-US" sz="4000" b="1" dirty="0">
                <a:latin typeface="HK Grotesk" pitchFamily="2" charset="77"/>
                <a:ea typeface="Gibson"/>
                <a:cs typeface="Gibson"/>
                <a:sym typeface="Gibson"/>
              </a:rPr>
            </a:br>
            <a:r>
              <a:rPr lang="en-US" sz="4000" b="1" dirty="0">
                <a:latin typeface="HK Grotesk" pitchFamily="2" charset="77"/>
                <a:ea typeface="Gibson"/>
                <a:cs typeface="Gibson"/>
                <a:sym typeface="Gibson"/>
              </a:rPr>
              <a:t>LEAVE NO TRACE?</a:t>
            </a:r>
            <a:endParaRPr lang="en-US" sz="4000" b="1" dirty="0">
              <a:latin typeface="HK Grotesk" pitchFamily="2" charset="77"/>
            </a:endParaRPr>
          </a:p>
        </p:txBody>
      </p:sp>
      <p:pic>
        <p:nvPicPr>
          <p:cNvPr id="7" name="Picture 6">
            <a:extLst>
              <a:ext uri="{FF2B5EF4-FFF2-40B4-BE49-F238E27FC236}">
                <a16:creationId xmlns:a16="http://schemas.microsoft.com/office/drawing/2014/main" id="{116749B2-904E-C747-BFAA-9ACB8F8DD38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pic>
        <p:nvPicPr>
          <p:cNvPr id="8" name="Picture 7">
            <a:extLst>
              <a:ext uri="{FF2B5EF4-FFF2-40B4-BE49-F238E27FC236}">
                <a16:creationId xmlns:a16="http://schemas.microsoft.com/office/drawing/2014/main" id="{111DB8F6-EB04-0C4D-8E00-AA2B0D907994}"/>
              </a:ext>
            </a:extLst>
          </p:cNvPr>
          <p:cNvPicPr>
            <a:picLocks noChangeAspect="1"/>
          </p:cNvPicPr>
          <p:nvPr/>
        </p:nvPicPr>
        <p:blipFill>
          <a:blip r:embed="rId4"/>
          <a:stretch>
            <a:fillRect/>
          </a:stretch>
        </p:blipFill>
        <p:spPr>
          <a:xfrm>
            <a:off x="186796" y="1529500"/>
            <a:ext cx="8770408" cy="4448150"/>
          </a:xfrm>
          <a:prstGeom prst="rect">
            <a:avLst/>
          </a:prstGeom>
        </p:spPr>
      </p:pic>
    </p:spTree>
    <p:extLst>
      <p:ext uri="{BB962C8B-B14F-4D97-AF65-F5344CB8AC3E}">
        <p14:creationId xmlns:p14="http://schemas.microsoft.com/office/powerpoint/2010/main" val="68129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152400"/>
            <a:ext cx="9144000" cy="1125682"/>
          </a:xfrm>
        </p:spPr>
        <p:txBody>
          <a:bodyPr>
            <a:normAutofit fontScale="90000"/>
          </a:bodyPr>
          <a:lstStyle/>
          <a:p>
            <a:pPr algn="ctr"/>
            <a:r>
              <a:rPr lang="en-US" sz="4000" b="1" dirty="0">
                <a:latin typeface="HK Grotesk" pitchFamily="2" charset="77"/>
                <a:ea typeface="Gibson"/>
                <a:cs typeface="Gibson"/>
                <a:sym typeface="Gibson"/>
              </a:rPr>
              <a:t>THE FUTURE OF </a:t>
            </a:r>
            <a:br>
              <a:rPr lang="en-US" sz="4000" b="1" dirty="0">
                <a:latin typeface="HK Grotesk" pitchFamily="2" charset="77"/>
                <a:ea typeface="Gibson"/>
                <a:cs typeface="Gibson"/>
                <a:sym typeface="Gibson"/>
              </a:rPr>
            </a:br>
            <a:r>
              <a:rPr lang="en-US" sz="4000" b="1" dirty="0">
                <a:latin typeface="HK Grotesk" pitchFamily="2" charset="77"/>
                <a:ea typeface="Gibson"/>
                <a:cs typeface="Gibson"/>
                <a:sym typeface="Gibson"/>
              </a:rPr>
              <a:t>LEAVE NO TRACE RESEARCH</a:t>
            </a:r>
            <a:endParaRPr lang="en-US" sz="4000" b="1" dirty="0">
              <a:latin typeface="HK Grotesk" pitchFamily="2" charset="77"/>
            </a:endParaRPr>
          </a:p>
        </p:txBody>
      </p:sp>
      <p:pic>
        <p:nvPicPr>
          <p:cNvPr id="7" name="Picture 6">
            <a:extLst>
              <a:ext uri="{FF2B5EF4-FFF2-40B4-BE49-F238E27FC236}">
                <a16:creationId xmlns:a16="http://schemas.microsoft.com/office/drawing/2014/main" id="{116749B2-904E-C747-BFAA-9ACB8F8DD38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sp>
        <p:nvSpPr>
          <p:cNvPr id="2" name="Rectangle 1">
            <a:extLst>
              <a:ext uri="{FF2B5EF4-FFF2-40B4-BE49-F238E27FC236}">
                <a16:creationId xmlns:a16="http://schemas.microsoft.com/office/drawing/2014/main" id="{A80FEEDA-B611-0E47-B943-B634FF066A11}"/>
              </a:ext>
            </a:extLst>
          </p:cNvPr>
          <p:cNvSpPr/>
          <p:nvPr/>
        </p:nvSpPr>
        <p:spPr>
          <a:xfrm>
            <a:off x="609389" y="1371165"/>
            <a:ext cx="8145318" cy="2862322"/>
          </a:xfrm>
          <a:prstGeom prst="rect">
            <a:avLst/>
          </a:prstGeom>
        </p:spPr>
        <p:txBody>
          <a:bodyPr wrap="square">
            <a:spAutoFit/>
          </a:bodyPr>
          <a:lstStyle/>
          <a:p>
            <a:pPr marL="285750" indent="-285750">
              <a:buClr>
                <a:schemeClr val="tx1"/>
              </a:buClr>
              <a:buFont typeface="Wingdings" pitchFamily="2" charset="2"/>
              <a:buChar char="Ø"/>
            </a:pPr>
            <a:r>
              <a:rPr lang="en-US" dirty="0">
                <a:latin typeface="HK Grotesk" pitchFamily="2" charset="77"/>
                <a:ea typeface="Gibson" charset="0"/>
                <a:cs typeface="Gibson" charset="0"/>
              </a:rPr>
              <a:t>There are myriad benefits to continued Leave No Trace-focused HDNR research – for both people and the land. </a:t>
            </a:r>
          </a:p>
          <a:p>
            <a:pPr marL="285750" indent="-285750">
              <a:buClr>
                <a:schemeClr val="tx1"/>
              </a:buClr>
              <a:buFont typeface="Wingdings" pitchFamily="2" charset="2"/>
              <a:buChar char="Ø"/>
            </a:pPr>
            <a:endParaRPr lang="en-US" dirty="0">
              <a:latin typeface="HK Grotesk" pitchFamily="2" charset="77"/>
              <a:ea typeface="Gibson" charset="0"/>
              <a:cs typeface="Gibson" charset="0"/>
            </a:endParaRPr>
          </a:p>
          <a:p>
            <a:pPr marL="285750" indent="-285750">
              <a:buClr>
                <a:schemeClr val="tx1"/>
              </a:buClr>
              <a:buFont typeface="Wingdings" pitchFamily="2" charset="2"/>
              <a:buChar char="Ø"/>
            </a:pPr>
            <a:r>
              <a:rPr lang="en-US" dirty="0">
                <a:latin typeface="HK Grotesk" pitchFamily="2" charset="77"/>
                <a:ea typeface="Gibson" charset="0"/>
                <a:cs typeface="Gibson" charset="0"/>
              </a:rPr>
              <a:t>As the Leave No Trace movement continues to evolve, research investigating visitor attitudes, perceptions, behavioral intentions, and behavior is critical for enhancing messaging. </a:t>
            </a:r>
          </a:p>
          <a:p>
            <a:pPr marL="285750" indent="-285750">
              <a:buClr>
                <a:schemeClr val="tx1"/>
              </a:buClr>
              <a:buFont typeface="Wingdings" pitchFamily="2" charset="2"/>
              <a:buChar char="Ø"/>
            </a:pPr>
            <a:endParaRPr lang="en-US" dirty="0">
              <a:latin typeface="HK Grotesk" pitchFamily="2" charset="77"/>
              <a:ea typeface="Gibson" charset="0"/>
              <a:cs typeface="Gibson" charset="0"/>
            </a:endParaRPr>
          </a:p>
          <a:p>
            <a:pPr marL="285750" indent="-285750">
              <a:buClr>
                <a:schemeClr val="tx1"/>
              </a:buClr>
              <a:buFont typeface="Wingdings" pitchFamily="2" charset="2"/>
              <a:buChar char="Ø"/>
            </a:pPr>
            <a:r>
              <a:rPr lang="en-US" dirty="0">
                <a:latin typeface="HK Grotesk" pitchFamily="2" charset="77"/>
                <a:ea typeface="Gibson" charset="0"/>
                <a:cs typeface="Gibson" charset="0"/>
              </a:rPr>
              <a:t>Ensuring effective strategies for wide dissemination of research findings to land managers, educators, and the recreating public is vital for the future of our shared lands. </a:t>
            </a:r>
          </a:p>
        </p:txBody>
      </p:sp>
      <p:pic>
        <p:nvPicPr>
          <p:cNvPr id="6" name="Picture 5">
            <a:extLst>
              <a:ext uri="{FF2B5EF4-FFF2-40B4-BE49-F238E27FC236}">
                <a16:creationId xmlns:a16="http://schemas.microsoft.com/office/drawing/2014/main" id="{DC238208-6E2F-524D-B83D-C15C23FD0D8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87385" y="4339489"/>
            <a:ext cx="2687681" cy="1857829"/>
          </a:xfrm>
          <a:prstGeom prst="rect">
            <a:avLst/>
          </a:prstGeom>
        </p:spPr>
      </p:pic>
      <p:pic>
        <p:nvPicPr>
          <p:cNvPr id="9" name="Picture 8">
            <a:extLst>
              <a:ext uri="{FF2B5EF4-FFF2-40B4-BE49-F238E27FC236}">
                <a16:creationId xmlns:a16="http://schemas.microsoft.com/office/drawing/2014/main" id="{D1936690-709E-9140-BF4B-E64A12B0F3F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178629" y="4347775"/>
            <a:ext cx="2786743" cy="1857828"/>
          </a:xfrm>
          <a:prstGeom prst="rect">
            <a:avLst/>
          </a:prstGeom>
        </p:spPr>
      </p:pic>
      <p:pic>
        <p:nvPicPr>
          <p:cNvPr id="10" name="Picture 9">
            <a:extLst>
              <a:ext uri="{FF2B5EF4-FFF2-40B4-BE49-F238E27FC236}">
                <a16:creationId xmlns:a16="http://schemas.microsoft.com/office/drawing/2014/main" id="{C2A68322-3EE0-1742-BF6E-A734989E71E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168934" y="4337172"/>
            <a:ext cx="2687681" cy="1857828"/>
          </a:xfrm>
          <a:prstGeom prst="rect">
            <a:avLst/>
          </a:prstGeom>
        </p:spPr>
      </p:pic>
    </p:spTree>
    <p:extLst>
      <p:ext uri="{BB962C8B-B14F-4D97-AF65-F5344CB8AC3E}">
        <p14:creationId xmlns:p14="http://schemas.microsoft.com/office/powerpoint/2010/main" val="20690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b="1" dirty="0">
                <a:latin typeface="HK Grotesk" pitchFamily="2" charset="77"/>
                <a:ea typeface="Gibson"/>
                <a:cs typeface="Gibson"/>
                <a:sym typeface="Gibson"/>
              </a:rPr>
              <a:t>THE NEED FOR RESEARCH</a:t>
            </a:r>
            <a:br>
              <a:rPr lang="en-US" sz="4000" b="1" dirty="0">
                <a:latin typeface="HK Grotesk" pitchFamily="2" charset="77"/>
                <a:ea typeface="Gibson"/>
                <a:cs typeface="Gibson"/>
                <a:sym typeface="Gibson"/>
              </a:rPr>
            </a:br>
            <a:endParaRPr lang="en-US" sz="4000" b="1" dirty="0">
              <a:latin typeface="HK Grotesk" pitchFamily="2" charset="77"/>
            </a:endParaRPr>
          </a:p>
        </p:txBody>
      </p:sp>
      <p:sp>
        <p:nvSpPr>
          <p:cNvPr id="3" name="Content Placeholder 2"/>
          <p:cNvSpPr>
            <a:spLocks noGrp="1"/>
          </p:cNvSpPr>
          <p:nvPr>
            <p:ph idx="1"/>
          </p:nvPr>
        </p:nvSpPr>
        <p:spPr>
          <a:xfrm>
            <a:off x="249382" y="1409699"/>
            <a:ext cx="5870624" cy="4969739"/>
          </a:xfrm>
        </p:spPr>
        <p:txBody>
          <a:bodyPr>
            <a:noAutofit/>
          </a:bodyPr>
          <a:lstStyle/>
          <a:p>
            <a:pPr>
              <a:buClr>
                <a:schemeClr val="tx1"/>
              </a:buClr>
              <a:buFont typeface="Wingdings" charset="2"/>
              <a:buChar char="Ø"/>
            </a:pPr>
            <a:r>
              <a:rPr lang="en-US" sz="2400" b="0" dirty="0">
                <a:latin typeface="HK Grotesk" pitchFamily="2" charset="77"/>
                <a:ea typeface="Gibson" charset="0"/>
                <a:cs typeface="Gibson" charset="0"/>
              </a:rPr>
              <a:t>For most park and protected area managers, balancing the protection of parks while at the same time providing quality recreational opportunities is an ongoing challenge.</a:t>
            </a:r>
          </a:p>
          <a:p>
            <a:pPr>
              <a:buClr>
                <a:schemeClr val="tx1"/>
              </a:buClr>
              <a:buFont typeface="Wingdings" charset="2"/>
              <a:buChar char="Ø"/>
            </a:pPr>
            <a:endParaRPr lang="en-US" sz="2400" b="0" dirty="0">
              <a:latin typeface="HK Grotesk" pitchFamily="2" charset="77"/>
              <a:ea typeface="Gibson" charset="0"/>
              <a:cs typeface="Gibson" charset="0"/>
            </a:endParaRPr>
          </a:p>
          <a:p>
            <a:pPr>
              <a:buClr>
                <a:schemeClr val="tx1"/>
              </a:buClr>
              <a:buFont typeface="Wingdings" charset="2"/>
              <a:buChar char="Ø"/>
            </a:pPr>
            <a:r>
              <a:rPr lang="en-US" sz="2400" b="0" dirty="0">
                <a:latin typeface="HK Grotesk" pitchFamily="2" charset="77"/>
                <a:ea typeface="Gibson" charset="0"/>
                <a:cs typeface="Gibson" charset="0"/>
              </a:rPr>
              <a:t>As visitor use increases over time, the impact on visitor experience and ecological conditions also increases.</a:t>
            </a:r>
          </a:p>
          <a:p>
            <a:pPr>
              <a:buClr>
                <a:schemeClr val="tx1"/>
              </a:buClr>
              <a:buFont typeface="Wingdings" charset="2"/>
              <a:buChar char="Ø"/>
            </a:pPr>
            <a:endParaRPr lang="en-US" sz="2400" b="0" dirty="0">
              <a:latin typeface="HK Grotesk" pitchFamily="2" charset="77"/>
              <a:ea typeface="Gibson" charset="0"/>
              <a:cs typeface="Gibson" charset="0"/>
            </a:endParaRPr>
          </a:p>
          <a:p>
            <a:pPr>
              <a:buClr>
                <a:schemeClr val="tx1"/>
              </a:buClr>
              <a:buFont typeface="Wingdings" charset="2"/>
              <a:buChar char="Ø"/>
            </a:pPr>
            <a:r>
              <a:rPr lang="en-US" sz="2400" b="0" dirty="0">
                <a:latin typeface="HK Grotesk" pitchFamily="2" charset="77"/>
                <a:ea typeface="Gibson" charset="0"/>
                <a:cs typeface="Gibson" charset="0"/>
              </a:rPr>
              <a:t>A specific concern for many park and protected area managers is recreation-related impact caused by visitors. </a:t>
            </a:r>
          </a:p>
          <a:p>
            <a:endParaRPr lang="en-US" sz="2400" b="0" dirty="0">
              <a:latin typeface="HK Grotesk" pitchFamily="2" charset="77"/>
              <a:ea typeface="Gibson" charset="0"/>
              <a:cs typeface="Gibson"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4727" y="1690689"/>
            <a:ext cx="2679891" cy="4046110"/>
          </a:xfrm>
          <a:prstGeom prst="rect">
            <a:avLst/>
          </a:prstGeom>
          <a:ln>
            <a:noFill/>
          </a:ln>
        </p:spPr>
      </p:pic>
      <p:pic>
        <p:nvPicPr>
          <p:cNvPr id="8" name="Picture 7">
            <a:extLst>
              <a:ext uri="{FF2B5EF4-FFF2-40B4-BE49-F238E27FC236}">
                <a16:creationId xmlns:a16="http://schemas.microsoft.com/office/drawing/2014/main" id="{479F1E67-715F-3C4E-8935-BF2947ADE37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spTree>
    <p:extLst>
      <p:ext uri="{BB962C8B-B14F-4D97-AF65-F5344CB8AC3E}">
        <p14:creationId xmlns:p14="http://schemas.microsoft.com/office/powerpoint/2010/main" val="20850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234950"/>
            <a:ext cx="8318500" cy="1136650"/>
          </a:xfrm>
        </p:spPr>
        <p:txBody>
          <a:bodyPr/>
          <a:lstStyle/>
          <a:p>
            <a:pPr algn="ctr"/>
            <a:r>
              <a:rPr lang="en-US" sz="4000" b="1" dirty="0">
                <a:latin typeface="HK Grotesk" pitchFamily="2" charset="77"/>
                <a:ea typeface="Gibson"/>
                <a:cs typeface="Gibson"/>
                <a:sym typeface="Gibson"/>
              </a:rPr>
              <a:t>RESEARCH KEEPS US ON TRACK</a:t>
            </a:r>
            <a:endParaRPr lang="en-US" sz="4000" b="1" dirty="0">
              <a:latin typeface="HK Grotesk" pitchFamily="2" charset="77"/>
            </a:endParaRPr>
          </a:p>
        </p:txBody>
      </p:sp>
      <p:pic>
        <p:nvPicPr>
          <p:cNvPr id="5" name="Picture 4">
            <a:extLst>
              <a:ext uri="{FF2B5EF4-FFF2-40B4-BE49-F238E27FC236}">
                <a16:creationId xmlns:a16="http://schemas.microsoft.com/office/drawing/2014/main" id="{B1843C4B-3C44-0E4E-BB8A-1005FF73331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pic>
        <p:nvPicPr>
          <p:cNvPr id="3" name="Picture 2">
            <a:extLst>
              <a:ext uri="{FF2B5EF4-FFF2-40B4-BE49-F238E27FC236}">
                <a16:creationId xmlns:a16="http://schemas.microsoft.com/office/drawing/2014/main" id="{E926D707-DAF6-CC44-8437-D9D06F437C1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93618" y="1261979"/>
            <a:ext cx="7356764" cy="4956197"/>
          </a:xfrm>
          <a:prstGeom prst="rect">
            <a:avLst/>
          </a:prstGeom>
        </p:spPr>
      </p:pic>
    </p:spTree>
    <p:extLst>
      <p:ext uri="{BB962C8B-B14F-4D97-AF65-F5344CB8AC3E}">
        <p14:creationId xmlns:p14="http://schemas.microsoft.com/office/powerpoint/2010/main" val="24092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34778"/>
            <a:ext cx="9144000" cy="1219200"/>
          </a:xfrm>
        </p:spPr>
        <p:txBody>
          <a:bodyPr>
            <a:normAutofit/>
          </a:bodyPr>
          <a:lstStyle/>
          <a:p>
            <a:pPr algn="ctr" eaLnBrk="1" hangingPunct="1"/>
            <a:r>
              <a:rPr lang="en-US" sz="3400" b="1" dirty="0">
                <a:latin typeface="HK Grotesk" pitchFamily="2" charset="77"/>
                <a:ea typeface="Gibson"/>
                <a:cs typeface="Gibson"/>
                <a:sym typeface="Gibson"/>
              </a:rPr>
              <a:t>LEAVE NO TRACE RESEARCH FOUNDATION</a:t>
            </a:r>
            <a:endParaRPr lang="en-US" sz="3400" b="1" i="1" dirty="0">
              <a:latin typeface="HK Grotesk" pitchFamily="2" charset="77"/>
            </a:endParaRPr>
          </a:p>
        </p:txBody>
      </p:sp>
      <p:sp>
        <p:nvSpPr>
          <p:cNvPr id="73731" name="Rectangle 3"/>
          <p:cNvSpPr>
            <a:spLocks noGrp="1" noChangeArrowheads="1"/>
          </p:cNvSpPr>
          <p:nvPr>
            <p:ph type="body" idx="1"/>
          </p:nvPr>
        </p:nvSpPr>
        <p:spPr>
          <a:xfrm>
            <a:off x="4862944" y="4870622"/>
            <a:ext cx="3962400" cy="1752600"/>
          </a:xfrm>
        </p:spPr>
        <p:txBody>
          <a:bodyPr>
            <a:normAutofit/>
          </a:bodyPr>
          <a:lstStyle/>
          <a:p>
            <a:pPr marL="0" indent="0" eaLnBrk="1" hangingPunct="1">
              <a:lnSpc>
                <a:spcPct val="90000"/>
              </a:lnSpc>
              <a:buClr>
                <a:schemeClr val="tx1"/>
              </a:buClr>
              <a:buNone/>
            </a:pPr>
            <a:r>
              <a:rPr lang="en-US" sz="2000" b="1" dirty="0">
                <a:latin typeface="HK Grotesk" pitchFamily="2" charset="77"/>
                <a:ea typeface="Gibson Light" charset="0"/>
                <a:cs typeface="Gibson Light" charset="0"/>
              </a:rPr>
              <a:t>Recreation Ecology </a:t>
            </a:r>
            <a:r>
              <a:rPr lang="en-US" sz="2000" b="0" dirty="0">
                <a:latin typeface="HK Grotesk" pitchFamily="2" charset="77"/>
                <a:ea typeface="Gibson" charset="0"/>
                <a:cs typeface="Gibson" charset="0"/>
              </a:rPr>
              <a:t>research tells us about recreation impacts and how they can be reduced by managers and visitors.</a:t>
            </a:r>
          </a:p>
          <a:p>
            <a:pPr eaLnBrk="1" hangingPunct="1">
              <a:lnSpc>
                <a:spcPct val="90000"/>
              </a:lnSpc>
            </a:pPr>
            <a:endParaRPr lang="en-US" sz="2000" dirty="0"/>
          </a:p>
        </p:txBody>
      </p:sp>
      <p:pic>
        <p:nvPicPr>
          <p:cNvPr id="73732" name="Picture 3" descr="ACAD, 7-21-2007 2-54-26 PM_008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2944" y="1951758"/>
            <a:ext cx="3696855" cy="2772641"/>
          </a:xfrm>
          <a:prstGeom prst="rect">
            <a:avLst/>
          </a:prstGeom>
          <a:noFill/>
          <a:ln w="9525">
            <a:noFill/>
            <a:round/>
            <a:headEnd/>
            <a:tailEnd/>
          </a:ln>
        </p:spPr>
      </p:pic>
      <p:sp>
        <p:nvSpPr>
          <p:cNvPr id="73734" name="Rectangle 3"/>
          <p:cNvSpPr txBox="1">
            <a:spLocks noChangeArrowheads="1"/>
          </p:cNvSpPr>
          <p:nvPr/>
        </p:nvSpPr>
        <p:spPr bwMode="auto">
          <a:xfrm>
            <a:off x="490682" y="4870622"/>
            <a:ext cx="3962400" cy="1445086"/>
          </a:xfrm>
          <a:prstGeom prst="rect">
            <a:avLst/>
          </a:prstGeom>
          <a:noFill/>
          <a:ln w="9525">
            <a:noFill/>
            <a:miter lim="800000"/>
            <a:headEnd/>
            <a:tailEnd/>
          </a:ln>
        </p:spPr>
        <p:txBody>
          <a:bodyPr>
            <a:prstTxWarp prst="textNoShape">
              <a:avLst/>
            </a:prstTxWarp>
          </a:bodyPr>
          <a:lstStyle/>
          <a:p>
            <a:pPr algn="l" eaLnBrk="1" hangingPunct="1">
              <a:lnSpc>
                <a:spcPct val="90000"/>
              </a:lnSpc>
              <a:spcBef>
                <a:spcPct val="20000"/>
              </a:spcBef>
              <a:buClr>
                <a:schemeClr val="tx1"/>
              </a:buClr>
            </a:pPr>
            <a:r>
              <a:rPr lang="en-US" sz="2000" b="1" dirty="0">
                <a:latin typeface="HK Grotesk" pitchFamily="2" charset="77"/>
                <a:ea typeface="Gibson Light" charset="0"/>
                <a:cs typeface="Gibson Light" charset="0"/>
              </a:rPr>
              <a:t>Human Dimensions of Natural Resources (HDNR) </a:t>
            </a:r>
            <a:r>
              <a:rPr lang="en-US" sz="2000" dirty="0">
                <a:latin typeface="HK Grotesk" pitchFamily="2" charset="77"/>
                <a:ea typeface="Gibson" charset="0"/>
                <a:cs typeface="Gibson" charset="0"/>
              </a:rPr>
              <a:t>research tells us about visitors’ perceptions, attitudes, behavioral intentions, and behaviors.</a:t>
            </a:r>
          </a:p>
        </p:txBody>
      </p:sp>
      <p:pic>
        <p:nvPicPr>
          <p:cNvPr id="6" name="Picture 5">
            <a:extLst>
              <a:ext uri="{FF2B5EF4-FFF2-40B4-BE49-F238E27FC236}">
                <a16:creationId xmlns:a16="http://schemas.microsoft.com/office/drawing/2014/main" id="{2EF8C44D-EAC5-E24F-B88C-0F5BFC7AF73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4201" y="1934438"/>
            <a:ext cx="3696855" cy="2772641"/>
          </a:xfrm>
          <a:prstGeom prst="rect">
            <a:avLst/>
          </a:prstGeom>
        </p:spPr>
      </p:pic>
      <p:pic>
        <p:nvPicPr>
          <p:cNvPr id="8" name="Picture 7">
            <a:extLst>
              <a:ext uri="{FF2B5EF4-FFF2-40B4-BE49-F238E27FC236}">
                <a16:creationId xmlns:a16="http://schemas.microsoft.com/office/drawing/2014/main" id="{152718B5-6EDB-BB49-9F92-074A265AE54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spTree>
    <p:extLst>
      <p:ext uri="{BB962C8B-B14F-4D97-AF65-F5344CB8AC3E}">
        <p14:creationId xmlns:p14="http://schemas.microsoft.com/office/powerpoint/2010/main" val="21722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37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36550" y="104172"/>
            <a:ext cx="8470900" cy="1163782"/>
          </a:xfrm>
        </p:spPr>
        <p:txBody>
          <a:bodyPr>
            <a:normAutofit fontScale="90000"/>
          </a:bodyPr>
          <a:lstStyle/>
          <a:p>
            <a:pPr algn="ctr"/>
            <a:r>
              <a:rPr lang="en-US" sz="4000" b="1" dirty="0">
                <a:latin typeface="HK Grotesk" pitchFamily="2" charset="77"/>
                <a:ea typeface="Gibson"/>
                <a:cs typeface="Gibson"/>
                <a:sym typeface="Gibson"/>
              </a:rPr>
              <a:t>HUMAN DIMENSIONS OF NATURAL RESOURCES RESEARCH</a:t>
            </a:r>
            <a:endParaRPr lang="en-US" sz="4000" b="1" dirty="0">
              <a:latin typeface="HK Grotesk" pitchFamily="2" charset="77"/>
            </a:endParaRPr>
          </a:p>
        </p:txBody>
      </p:sp>
      <p:sp>
        <p:nvSpPr>
          <p:cNvPr id="198659" name="Rectangle 3"/>
          <p:cNvSpPr>
            <a:spLocks noGrp="1" noChangeArrowheads="1"/>
          </p:cNvSpPr>
          <p:nvPr>
            <p:ph type="body" idx="1"/>
          </p:nvPr>
        </p:nvSpPr>
        <p:spPr>
          <a:xfrm>
            <a:off x="298450" y="1447800"/>
            <a:ext cx="8636000" cy="4890655"/>
          </a:xfrm>
        </p:spPr>
        <p:txBody>
          <a:bodyPr>
            <a:normAutofit/>
          </a:bodyPr>
          <a:lstStyle/>
          <a:p>
            <a:pPr>
              <a:buClr>
                <a:schemeClr val="tx1"/>
              </a:buClr>
              <a:buFont typeface="Wingdings" charset="2"/>
              <a:buChar char="Ø"/>
            </a:pPr>
            <a:r>
              <a:rPr lang="en-US" sz="2000" b="0" dirty="0">
                <a:latin typeface="HK Grotesk" pitchFamily="2" charset="77"/>
                <a:ea typeface="Gibson" charset="0"/>
                <a:cs typeface="Gibson" charset="0"/>
              </a:rPr>
              <a:t>Environmentally-focused social science research is often referred to as </a:t>
            </a:r>
            <a:r>
              <a:rPr lang="en-US" sz="2000" b="0" u="sng" dirty="0">
                <a:latin typeface="HK Grotesk" pitchFamily="2" charset="77"/>
                <a:ea typeface="Gibson" charset="0"/>
                <a:cs typeface="Gibson" charset="0"/>
              </a:rPr>
              <a:t>human dimensions of natural resources</a:t>
            </a:r>
            <a:r>
              <a:rPr lang="en-US" sz="2000" b="0" dirty="0">
                <a:latin typeface="HK Grotesk" pitchFamily="2" charset="77"/>
                <a:ea typeface="Gibson" charset="0"/>
                <a:cs typeface="Gibson" charset="0"/>
              </a:rPr>
              <a:t>, and involves: </a:t>
            </a:r>
          </a:p>
          <a:p>
            <a:pPr>
              <a:buClr>
                <a:schemeClr val="tx1"/>
              </a:buClr>
              <a:buFont typeface="Wingdings" charset="2"/>
              <a:buChar char="Ø"/>
            </a:pPr>
            <a:endParaRPr lang="en-US" sz="2000" b="0" dirty="0">
              <a:latin typeface="HK Grotesk" pitchFamily="2" charset="77"/>
              <a:ea typeface="Gibson" charset="0"/>
              <a:cs typeface="Gibson" charset="0"/>
            </a:endParaRPr>
          </a:p>
          <a:p>
            <a:pPr marL="400050" lvl="1" indent="0">
              <a:buClr>
                <a:schemeClr val="tx1"/>
              </a:buClr>
              <a:buNone/>
            </a:pPr>
            <a:r>
              <a:rPr lang="en-US" sz="2000" b="0" dirty="0">
                <a:latin typeface="HK Grotesk" pitchFamily="2" charset="77"/>
                <a:ea typeface="Gibson" charset="0"/>
                <a:cs typeface="Gibson" charset="0"/>
              </a:rPr>
              <a:t>“</a:t>
            </a:r>
            <a:r>
              <a:rPr lang="en-US" sz="2000" b="0" i="1" dirty="0">
                <a:latin typeface="HK Grotesk" pitchFamily="2" charset="77"/>
                <a:ea typeface="Gibson" charset="0"/>
                <a:cs typeface="Gibson" charset="0"/>
              </a:rPr>
              <a:t>The scientific investigation of the physical, biological, sociological, psychological, cultural and economic aspects of natural resource utilization at the individual and community level</a:t>
            </a:r>
            <a:r>
              <a:rPr lang="en-US" sz="2000" b="0" dirty="0">
                <a:latin typeface="HK Grotesk" pitchFamily="2" charset="77"/>
                <a:ea typeface="Gibson" charset="0"/>
                <a:cs typeface="Gibson" charset="0"/>
              </a:rPr>
              <a:t>” (Ewert, 1996). </a:t>
            </a:r>
          </a:p>
          <a:p>
            <a:pPr>
              <a:buClr>
                <a:schemeClr val="tx1"/>
              </a:buClr>
              <a:buFont typeface="Wingdings" charset="2"/>
              <a:buChar char="Ø"/>
            </a:pPr>
            <a:endParaRPr lang="en-US" sz="2000" b="0" dirty="0">
              <a:latin typeface="HK Grotesk" pitchFamily="2" charset="77"/>
              <a:ea typeface="Gibson" charset="0"/>
              <a:cs typeface="Gibson" charset="0"/>
            </a:endParaRPr>
          </a:p>
          <a:p>
            <a:pPr>
              <a:buClr>
                <a:schemeClr val="tx1"/>
              </a:buClr>
              <a:buFont typeface="Wingdings" charset="2"/>
              <a:buChar char="Ø"/>
            </a:pPr>
            <a:r>
              <a:rPr lang="en-US" sz="2000" b="0" dirty="0">
                <a:latin typeface="HK Grotesk" pitchFamily="2" charset="77"/>
                <a:ea typeface="Gibson" charset="0"/>
                <a:cs typeface="Gibson" charset="0"/>
              </a:rPr>
              <a:t>Federal land management agencies in the U.S. have historically approached management of impacts on lands used for recreation, “</a:t>
            </a:r>
            <a:r>
              <a:rPr lang="en-US" sz="2000" b="0" i="1" dirty="0">
                <a:latin typeface="HK Grotesk" pitchFamily="2" charset="77"/>
                <a:ea typeface="Gibson" charset="0"/>
                <a:cs typeface="Gibson" charset="0"/>
              </a:rPr>
              <a:t>as a natural science endeavor requiring purely technical solutions</a:t>
            </a:r>
            <a:r>
              <a:rPr lang="en-US" sz="2000" b="0" dirty="0">
                <a:latin typeface="HK Grotesk" pitchFamily="2" charset="77"/>
                <a:ea typeface="Gibson" charset="0"/>
                <a:cs typeface="Gibson" charset="0"/>
              </a:rPr>
              <a:t>.” </a:t>
            </a:r>
          </a:p>
          <a:p>
            <a:pPr>
              <a:buClr>
                <a:schemeClr val="tx1"/>
              </a:buClr>
              <a:buFont typeface="Wingdings" charset="2"/>
              <a:buChar char="Ø"/>
            </a:pPr>
            <a:endParaRPr lang="en-US" sz="2000" b="0" dirty="0">
              <a:latin typeface="HK Grotesk" pitchFamily="2" charset="77"/>
              <a:ea typeface="Gibson" charset="0"/>
              <a:cs typeface="Gibson" charset="0"/>
            </a:endParaRPr>
          </a:p>
          <a:p>
            <a:pPr>
              <a:buClr>
                <a:schemeClr val="tx1"/>
              </a:buClr>
              <a:buFont typeface="Wingdings" charset="2"/>
              <a:buChar char="Ø"/>
            </a:pPr>
            <a:r>
              <a:rPr lang="en-US" sz="2000" b="0" dirty="0">
                <a:latin typeface="HK Grotesk" pitchFamily="2" charset="77"/>
                <a:ea typeface="Gibson" charset="0"/>
                <a:cs typeface="Gibson" charset="0"/>
              </a:rPr>
              <a:t>Technical solutions to resource management problems have been identified and are effective for some </a:t>
            </a:r>
            <a:r>
              <a:rPr lang="en-US" sz="2000" dirty="0">
                <a:latin typeface="HK Grotesk" pitchFamily="2" charset="77"/>
                <a:ea typeface="Gibson" charset="0"/>
                <a:cs typeface="Gibson" charset="0"/>
              </a:rPr>
              <a:t>problems</a:t>
            </a:r>
            <a:r>
              <a:rPr lang="en-US" sz="2000" b="0" dirty="0">
                <a:latin typeface="HK Grotesk" pitchFamily="2" charset="77"/>
                <a:ea typeface="Gibson" charset="0"/>
                <a:cs typeface="Gibson" charset="0"/>
              </a:rPr>
              <a:t>, but HDNR data is critical for understanding and influencing visitor behavior. </a:t>
            </a:r>
          </a:p>
          <a:p>
            <a:pPr>
              <a:buClr>
                <a:schemeClr val="tx1"/>
              </a:buClr>
            </a:pPr>
            <a:endParaRPr lang="en-US" sz="2000" b="0" dirty="0">
              <a:latin typeface="HK Grotesk" pitchFamily="2" charset="77"/>
              <a:ea typeface="Gibson" charset="0"/>
              <a:cs typeface="Gibson" charset="0"/>
            </a:endParaRPr>
          </a:p>
          <a:p>
            <a:pPr>
              <a:buClr>
                <a:schemeClr val="tx1"/>
              </a:buClr>
              <a:buNone/>
            </a:pPr>
            <a:endParaRPr lang="en-US" sz="2000" b="0" dirty="0">
              <a:latin typeface="HK Grotesk" pitchFamily="2" charset="77"/>
              <a:ea typeface="Gibson" charset="0"/>
              <a:cs typeface="Gibson" charset="0"/>
            </a:endParaRPr>
          </a:p>
        </p:txBody>
      </p:sp>
      <p:pic>
        <p:nvPicPr>
          <p:cNvPr id="5" name="Picture 4">
            <a:extLst>
              <a:ext uri="{FF2B5EF4-FFF2-40B4-BE49-F238E27FC236}">
                <a16:creationId xmlns:a16="http://schemas.microsoft.com/office/drawing/2014/main" id="{9A7A4F6C-6312-544E-A795-08D284BD222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spTree>
    <p:extLst>
      <p:ext uri="{BB962C8B-B14F-4D97-AF65-F5344CB8AC3E}">
        <p14:creationId xmlns:p14="http://schemas.microsoft.com/office/powerpoint/2010/main" val="42565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b="1" dirty="0">
                <a:latin typeface="HK Grotesk" pitchFamily="2" charset="77"/>
                <a:ea typeface="Gibson"/>
                <a:cs typeface="Gibson"/>
                <a:sym typeface="Gibson"/>
              </a:rPr>
              <a:t>WHY SOCIAL SCIENCE DATA? </a:t>
            </a:r>
            <a:br>
              <a:rPr lang="en-US" sz="4000" b="1" dirty="0">
                <a:latin typeface="HK Grotesk" pitchFamily="2" charset="77"/>
                <a:ea typeface="Gibson"/>
                <a:cs typeface="Gibson"/>
                <a:sym typeface="Gibson"/>
              </a:rPr>
            </a:br>
            <a:endParaRPr lang="en-US" sz="4000" b="1" dirty="0">
              <a:latin typeface="HK Grotesk" pitchFamily="2" charset="77"/>
            </a:endParaRPr>
          </a:p>
        </p:txBody>
      </p:sp>
      <p:sp>
        <p:nvSpPr>
          <p:cNvPr id="3" name="Content Placeholder 2"/>
          <p:cNvSpPr>
            <a:spLocks noGrp="1"/>
          </p:cNvSpPr>
          <p:nvPr>
            <p:ph idx="1"/>
          </p:nvPr>
        </p:nvSpPr>
        <p:spPr>
          <a:xfrm>
            <a:off x="3840009" y="1255255"/>
            <a:ext cx="5178145" cy="5141146"/>
          </a:xfrm>
          <a:noFill/>
        </p:spPr>
        <p:txBody>
          <a:bodyPr>
            <a:noAutofit/>
          </a:bodyPr>
          <a:lstStyle/>
          <a:p>
            <a:pPr>
              <a:buClr>
                <a:schemeClr val="tx1"/>
              </a:buClr>
            </a:pPr>
            <a:endParaRPr lang="en-US" sz="2000" b="0" dirty="0">
              <a:solidFill>
                <a:srgbClr val="010101"/>
              </a:solidFill>
              <a:latin typeface="HK Grotesk" pitchFamily="2" charset="77"/>
              <a:ea typeface="Gibson" charset="0"/>
              <a:cs typeface="Gibson" charset="0"/>
            </a:endParaRPr>
          </a:p>
          <a:p>
            <a:pPr>
              <a:buClr>
                <a:schemeClr val="tx1"/>
              </a:buClr>
              <a:buFont typeface="Wingdings" pitchFamily="2" charset="2"/>
              <a:buChar char="Ø"/>
            </a:pPr>
            <a:r>
              <a:rPr lang="en-US" sz="2000" b="0" dirty="0">
                <a:solidFill>
                  <a:srgbClr val="010101"/>
                </a:solidFill>
                <a:latin typeface="HK Grotesk" pitchFamily="2" charset="77"/>
                <a:ea typeface="Gibson" charset="0"/>
                <a:cs typeface="Gibson" charset="0"/>
              </a:rPr>
              <a:t>Park and protected area managers need to understand visitor attitudes, perceptions, and beliefs about impacts in parks in order to provide effective outreach and education.</a:t>
            </a:r>
          </a:p>
          <a:p>
            <a:pPr>
              <a:buClr>
                <a:schemeClr val="tx1"/>
              </a:buClr>
              <a:buFont typeface="Wingdings" pitchFamily="2" charset="2"/>
              <a:buChar char="Ø"/>
            </a:pPr>
            <a:endParaRPr lang="en-US" sz="2000" b="0" dirty="0">
              <a:solidFill>
                <a:srgbClr val="010101"/>
              </a:solidFill>
              <a:latin typeface="HK Grotesk" pitchFamily="2" charset="77"/>
              <a:ea typeface="Gibson" charset="0"/>
              <a:cs typeface="Gibson" charset="0"/>
            </a:endParaRPr>
          </a:p>
          <a:p>
            <a:pPr>
              <a:buClr>
                <a:schemeClr val="tx1"/>
              </a:buClr>
              <a:buFont typeface="Wingdings" pitchFamily="2" charset="2"/>
              <a:buChar char="Ø"/>
            </a:pPr>
            <a:r>
              <a:rPr lang="en-US" sz="2000" b="0" dirty="0">
                <a:solidFill>
                  <a:srgbClr val="010101"/>
                </a:solidFill>
                <a:latin typeface="HK Grotesk" pitchFamily="2" charset="77"/>
                <a:ea typeface="Gibson" charset="0"/>
                <a:cs typeface="Gibson" charset="0"/>
              </a:rPr>
              <a:t>Data can support enhancement of existing messages and development of new message to target visitor behavior and gain broader compliance. </a:t>
            </a:r>
          </a:p>
          <a:p>
            <a:pPr>
              <a:buClr>
                <a:schemeClr val="tx1"/>
              </a:buClr>
              <a:buFont typeface="Wingdings" pitchFamily="2" charset="2"/>
              <a:buChar char="Ø"/>
            </a:pPr>
            <a:endParaRPr lang="en-US" sz="2000" b="0" dirty="0">
              <a:solidFill>
                <a:srgbClr val="010101"/>
              </a:solidFill>
              <a:latin typeface="HK Grotesk" pitchFamily="2" charset="77"/>
              <a:ea typeface="Gibson" charset="0"/>
              <a:cs typeface="Gibson" charset="0"/>
            </a:endParaRPr>
          </a:p>
          <a:p>
            <a:pPr>
              <a:buClr>
                <a:schemeClr val="tx1"/>
              </a:buClr>
              <a:buFont typeface="Wingdings" pitchFamily="2" charset="2"/>
              <a:buChar char="Ø"/>
            </a:pPr>
            <a:r>
              <a:rPr lang="en-US" sz="2000" b="0" dirty="0">
                <a:solidFill>
                  <a:srgbClr val="010101"/>
                </a:solidFill>
                <a:latin typeface="HK Grotesk" pitchFamily="2" charset="77"/>
                <a:ea typeface="Gibson" charset="0"/>
                <a:cs typeface="Gibson" charset="0"/>
              </a:rPr>
              <a:t>Long-term success of educational efforts is the ultimate goal, which data can help inform and achieve. </a:t>
            </a:r>
          </a:p>
          <a:p>
            <a:pPr lvl="0">
              <a:buClr>
                <a:schemeClr val="tx1"/>
              </a:buClr>
            </a:pPr>
            <a:endParaRPr lang="en-US" sz="2000" b="0" dirty="0">
              <a:solidFill>
                <a:srgbClr val="010101"/>
              </a:solidFill>
              <a:latin typeface="HK Grotesk" pitchFamily="2" charset="77"/>
              <a:ea typeface="Gibson" charset="0"/>
              <a:cs typeface="Gibson" charset="0"/>
            </a:endParaRPr>
          </a:p>
        </p:txBody>
      </p:sp>
      <p:pic>
        <p:nvPicPr>
          <p:cNvPr id="7" name="Picture 6">
            <a:extLst>
              <a:ext uri="{FF2B5EF4-FFF2-40B4-BE49-F238E27FC236}">
                <a16:creationId xmlns:a16="http://schemas.microsoft.com/office/drawing/2014/main" id="{554E7410-D902-1145-AF4A-8D912D72FE0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pic>
        <p:nvPicPr>
          <p:cNvPr id="9" name="Picture 8">
            <a:extLst>
              <a:ext uri="{FF2B5EF4-FFF2-40B4-BE49-F238E27FC236}">
                <a16:creationId xmlns:a16="http://schemas.microsoft.com/office/drawing/2014/main" id="{B3590A93-B87A-1F48-9AA7-A26F5222092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43325" y="1336028"/>
            <a:ext cx="3375279" cy="5060373"/>
          </a:xfrm>
          <a:prstGeom prst="rect">
            <a:avLst/>
          </a:prstGeom>
        </p:spPr>
      </p:pic>
    </p:spTree>
    <p:extLst>
      <p:ext uri="{BB962C8B-B14F-4D97-AF65-F5344CB8AC3E}">
        <p14:creationId xmlns:p14="http://schemas.microsoft.com/office/powerpoint/2010/main" val="193537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34950"/>
            <a:ext cx="7886700" cy="1136650"/>
          </a:xfrm>
        </p:spPr>
        <p:txBody>
          <a:bodyPr/>
          <a:lstStyle/>
          <a:p>
            <a:pPr algn="ctr"/>
            <a:r>
              <a:rPr lang="en-US" sz="4000" b="1" dirty="0">
                <a:latin typeface="HK Grotesk" pitchFamily="2" charset="77"/>
                <a:ea typeface="Gibson"/>
                <a:cs typeface="Gibson"/>
                <a:sym typeface="Gibson"/>
              </a:rPr>
              <a:t>BIG RESEARCH</a:t>
            </a:r>
            <a:r>
              <a:rPr lang="en-US" sz="4000" b="0" dirty="0">
                <a:latin typeface="HK Grotesk" pitchFamily="2" charset="77"/>
                <a:ea typeface="Gibson"/>
                <a:cs typeface="Gibson"/>
                <a:sym typeface="Gibson"/>
              </a:rPr>
              <a:t> </a:t>
            </a:r>
            <a:r>
              <a:rPr lang="en-US" sz="4000" b="1" dirty="0">
                <a:latin typeface="HK Grotesk" pitchFamily="2" charset="77"/>
                <a:ea typeface="Gibson"/>
                <a:cs typeface="Gibson"/>
                <a:sym typeface="Gibson"/>
              </a:rPr>
              <a:t>QUESTIONS</a:t>
            </a:r>
            <a:endParaRPr lang="en-US" sz="4000" b="1" dirty="0">
              <a:latin typeface="HK Grotesk" pitchFamily="2" charset="77"/>
            </a:endParaRPr>
          </a:p>
        </p:txBody>
      </p:sp>
      <p:sp>
        <p:nvSpPr>
          <p:cNvPr id="3" name="Content Placeholder 2"/>
          <p:cNvSpPr>
            <a:spLocks noGrp="1"/>
          </p:cNvSpPr>
          <p:nvPr>
            <p:ph idx="1"/>
          </p:nvPr>
        </p:nvSpPr>
        <p:spPr>
          <a:xfrm>
            <a:off x="152400" y="1371600"/>
            <a:ext cx="8763000" cy="5257800"/>
          </a:xfrm>
        </p:spPr>
        <p:txBody>
          <a:bodyPr wrap="square" anchor="t">
            <a:normAutofit/>
          </a:bodyPr>
          <a:lstStyle/>
          <a:p>
            <a:pPr>
              <a:buClr>
                <a:schemeClr val="tx1"/>
              </a:buClr>
              <a:buFont typeface="Wingdings" pitchFamily="2" charset="2"/>
              <a:buChar char="Ø"/>
            </a:pPr>
            <a:r>
              <a:rPr lang="en-US" sz="2000" b="0" dirty="0">
                <a:latin typeface="HK Grotesk" pitchFamily="2" charset="77"/>
                <a:ea typeface="Gibson" charset="0"/>
                <a:cs typeface="Gibson" charset="0"/>
              </a:rPr>
              <a:t>How can we improve the efficacy of Leave No Trace education, outreach, and training? </a:t>
            </a:r>
          </a:p>
          <a:p>
            <a:pPr>
              <a:buClr>
                <a:schemeClr val="tx1"/>
              </a:buClr>
              <a:buFont typeface="Wingdings" pitchFamily="2" charset="2"/>
              <a:buChar char="Ø"/>
            </a:pPr>
            <a:endParaRPr lang="en-US" sz="2000" b="0" dirty="0">
              <a:latin typeface="HK Grotesk" pitchFamily="2" charset="77"/>
              <a:ea typeface="Gibson" charset="0"/>
              <a:cs typeface="Gibson" charset="0"/>
            </a:endParaRPr>
          </a:p>
          <a:p>
            <a:pPr>
              <a:buClr>
                <a:schemeClr val="tx1"/>
              </a:buClr>
              <a:buFont typeface="Wingdings" pitchFamily="2" charset="2"/>
              <a:buChar char="Ø"/>
            </a:pPr>
            <a:r>
              <a:rPr lang="en-US" sz="2000" b="0" dirty="0">
                <a:latin typeface="HK Grotesk" pitchFamily="2" charset="77"/>
                <a:ea typeface="Gibson" charset="0"/>
                <a:cs typeface="Gibson" charset="0"/>
              </a:rPr>
              <a:t>How can we demonstrate that Leave No Trace influences behavior, provides direct and measurable reductions in environmental and social impacts, and is helping to protect the land for future generations? </a:t>
            </a:r>
          </a:p>
          <a:p>
            <a:pPr>
              <a:buClr>
                <a:schemeClr val="tx1"/>
              </a:buClr>
              <a:buFont typeface="Wingdings" pitchFamily="2" charset="2"/>
              <a:buChar char="Ø"/>
            </a:pPr>
            <a:endParaRPr lang="en-US" sz="2000" b="0" dirty="0">
              <a:latin typeface="HK Grotesk" pitchFamily="2" charset="77"/>
              <a:ea typeface="Gibson" charset="0"/>
              <a:cs typeface="Gibson" charset="0"/>
            </a:endParaRPr>
          </a:p>
          <a:p>
            <a:pPr>
              <a:buClr>
                <a:schemeClr val="tx1"/>
              </a:buClr>
              <a:buFont typeface="Wingdings" pitchFamily="2" charset="2"/>
              <a:buChar char="Ø"/>
            </a:pPr>
            <a:r>
              <a:rPr lang="en-US" sz="2000" b="0" dirty="0">
                <a:latin typeface="HK Grotesk" pitchFamily="2" charset="77"/>
                <a:ea typeface="Gibson" charset="0"/>
                <a:cs typeface="Gibson" charset="0"/>
              </a:rPr>
              <a:t>How can we continue to refine Leave No Trace practices?</a:t>
            </a:r>
          </a:p>
          <a:p>
            <a:pPr>
              <a:buClr>
                <a:schemeClr val="tx1"/>
              </a:buClr>
              <a:buFont typeface="Wingdings" pitchFamily="2" charset="2"/>
              <a:buChar char="Ø"/>
            </a:pPr>
            <a:endParaRPr lang="en-US" sz="2000" b="0" dirty="0">
              <a:latin typeface="HK Grotesk" pitchFamily="2" charset="77"/>
              <a:ea typeface="Gibson" charset="0"/>
              <a:cs typeface="Gibson" charset="0"/>
            </a:endParaRPr>
          </a:p>
          <a:p>
            <a:pPr>
              <a:buClr>
                <a:schemeClr val="tx1"/>
              </a:buClr>
              <a:buFont typeface="Wingdings" pitchFamily="2" charset="2"/>
              <a:buChar char="Ø"/>
            </a:pPr>
            <a:r>
              <a:rPr lang="en-US" sz="2000" b="0" dirty="0">
                <a:latin typeface="HK Grotesk" pitchFamily="2" charset="77"/>
                <a:ea typeface="Gibson" charset="0"/>
                <a:cs typeface="Gibson" charset="0"/>
              </a:rPr>
              <a:t>How do we apply HDNR findings to Leave No Trace? </a:t>
            </a:r>
          </a:p>
          <a:p>
            <a:pPr>
              <a:buClr>
                <a:schemeClr val="tx1"/>
              </a:buClr>
              <a:buFont typeface="Wingdings" pitchFamily="2" charset="2"/>
              <a:buChar char="Ø"/>
            </a:pPr>
            <a:endParaRPr lang="en-US" sz="2000" b="0" dirty="0">
              <a:latin typeface="HK Grotesk" pitchFamily="2" charset="77"/>
              <a:ea typeface="Gibson" charset="0"/>
              <a:cs typeface="Gibson" charset="0"/>
            </a:endParaRPr>
          </a:p>
          <a:p>
            <a:pPr>
              <a:buClr>
                <a:schemeClr val="tx1"/>
              </a:buClr>
              <a:buFont typeface="Wingdings" pitchFamily="2" charset="2"/>
              <a:buChar char="Ø"/>
            </a:pPr>
            <a:r>
              <a:rPr lang="en-US" sz="2000" b="0" dirty="0">
                <a:latin typeface="HK Grotesk" pitchFamily="2" charset="77"/>
                <a:ea typeface="Gibson" charset="0"/>
                <a:cs typeface="Gibson" charset="0"/>
              </a:rPr>
              <a:t>How can we continue to identify research needs/gaps that are most relevant to land managers and Leave No Trace? </a:t>
            </a:r>
          </a:p>
          <a:p>
            <a:pPr>
              <a:buClr>
                <a:schemeClr val="tx1"/>
              </a:buClr>
              <a:buFont typeface="Wingdings" charset="2"/>
              <a:buChar char="Ø"/>
            </a:pPr>
            <a:endParaRPr lang="en-US" sz="2000" b="0" dirty="0">
              <a:latin typeface="HK Grotesk" pitchFamily="2" charset="77"/>
              <a:ea typeface="Gibson" charset="0"/>
              <a:cs typeface="Gibson" charset="0"/>
            </a:endParaRPr>
          </a:p>
          <a:p>
            <a:pPr>
              <a:buClr>
                <a:schemeClr val="tx1"/>
              </a:buClr>
              <a:buFont typeface="Wingdings" charset="2"/>
              <a:buChar char="§"/>
            </a:pPr>
            <a:endParaRPr lang="en-US" sz="2000" b="0" dirty="0">
              <a:latin typeface="HK Grotesk" pitchFamily="2" charset="77"/>
              <a:ea typeface="Gibson" charset="0"/>
              <a:cs typeface="Gibson" charset="0"/>
            </a:endParaRPr>
          </a:p>
          <a:p>
            <a:pPr lvl="2">
              <a:buClr>
                <a:schemeClr val="tx1"/>
              </a:buClr>
              <a:buNone/>
            </a:pPr>
            <a:endParaRPr lang="en-US" b="0" dirty="0">
              <a:latin typeface="HK Grotesk" pitchFamily="2" charset="77"/>
              <a:ea typeface="Gibson" charset="0"/>
              <a:cs typeface="Gibson" charset="0"/>
            </a:endParaRPr>
          </a:p>
          <a:p>
            <a:pPr lvl="2">
              <a:buClr>
                <a:schemeClr val="tx1"/>
              </a:buClr>
              <a:buNone/>
            </a:pPr>
            <a:endParaRPr lang="en-US" b="0" dirty="0">
              <a:latin typeface="HK Grotesk" pitchFamily="2" charset="77"/>
              <a:ea typeface="Gibson" charset="0"/>
              <a:cs typeface="Gibson" charset="0"/>
            </a:endParaRPr>
          </a:p>
          <a:p>
            <a:pPr lvl="2">
              <a:buClr>
                <a:schemeClr val="tx1"/>
              </a:buClr>
            </a:pPr>
            <a:endParaRPr lang="en-US" b="0" dirty="0">
              <a:latin typeface="HK Grotesk" pitchFamily="2" charset="77"/>
              <a:ea typeface="Gibson" charset="0"/>
              <a:cs typeface="Gibson" charset="0"/>
            </a:endParaRPr>
          </a:p>
          <a:p>
            <a:pPr lvl="3">
              <a:buClr>
                <a:schemeClr val="tx1"/>
              </a:buClr>
            </a:pPr>
            <a:endParaRPr lang="en-US" sz="2000" b="0" dirty="0">
              <a:latin typeface="HK Grotesk" pitchFamily="2" charset="77"/>
              <a:ea typeface="Gibson" charset="0"/>
              <a:cs typeface="Gibson" charset="0"/>
            </a:endParaRPr>
          </a:p>
          <a:p>
            <a:pPr lvl="4">
              <a:buClr>
                <a:schemeClr val="tx1"/>
              </a:buClr>
            </a:pPr>
            <a:endParaRPr lang="en-US" sz="2000" b="0" dirty="0">
              <a:latin typeface="HK Grotesk" pitchFamily="2" charset="77"/>
              <a:ea typeface="Gibson" charset="0"/>
              <a:cs typeface="Gibson" charset="0"/>
            </a:endParaRPr>
          </a:p>
          <a:p>
            <a:pPr lvl="5">
              <a:buClr>
                <a:schemeClr val="tx1"/>
              </a:buClr>
            </a:pPr>
            <a:endParaRPr lang="en-US" sz="2000" b="0" dirty="0">
              <a:latin typeface="HK Grotesk" pitchFamily="2" charset="77"/>
              <a:ea typeface="Gibson" charset="0"/>
              <a:cs typeface="Gibson" charset="0"/>
            </a:endParaRPr>
          </a:p>
        </p:txBody>
      </p:sp>
      <p:pic>
        <p:nvPicPr>
          <p:cNvPr id="5" name="Picture 4">
            <a:extLst>
              <a:ext uri="{FF2B5EF4-FFF2-40B4-BE49-F238E27FC236}">
                <a16:creationId xmlns:a16="http://schemas.microsoft.com/office/drawing/2014/main" id="{C1464F23-9D55-1D47-B5A3-CF2593F5A0E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spTree>
    <p:extLst>
      <p:ext uri="{BB962C8B-B14F-4D97-AF65-F5344CB8AC3E}">
        <p14:creationId xmlns:p14="http://schemas.microsoft.com/office/powerpoint/2010/main" val="20310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152400"/>
            <a:ext cx="9144000" cy="838200"/>
          </a:xfrm>
        </p:spPr>
        <p:txBody>
          <a:bodyPr/>
          <a:lstStyle/>
          <a:p>
            <a:pPr algn="ctr"/>
            <a:r>
              <a:rPr lang="en-US" sz="4000" b="1" dirty="0">
                <a:latin typeface="HK Grotesk" pitchFamily="2" charset="77"/>
                <a:ea typeface="Gibson"/>
                <a:cs typeface="Gibson"/>
                <a:sym typeface="Gibson"/>
              </a:rPr>
              <a:t>THEORY-DRIVEN RESEARCH</a:t>
            </a:r>
            <a:endParaRPr lang="en-US" sz="4000" b="1" dirty="0">
              <a:latin typeface="HK Grotesk" pitchFamily="2" charset="77"/>
            </a:endParaRPr>
          </a:p>
        </p:txBody>
      </p:sp>
      <p:pic>
        <p:nvPicPr>
          <p:cNvPr id="5" name="Picture 4" descr="Theory of Planned Behavior Ajzen 1991.png"/>
          <p:cNvPicPr>
            <a:picLocks noChangeAspect="1"/>
          </p:cNvPicPr>
          <p:nvPr/>
        </p:nvPicPr>
        <p:blipFill>
          <a:blip r:embed="rId3"/>
          <a:stretch>
            <a:fillRect/>
          </a:stretch>
        </p:blipFill>
        <p:spPr>
          <a:xfrm>
            <a:off x="2725015" y="2012847"/>
            <a:ext cx="3975677" cy="1416153"/>
          </a:xfrm>
          <a:prstGeom prst="rect">
            <a:avLst/>
          </a:prstGeom>
        </p:spPr>
      </p:pic>
      <p:sp>
        <p:nvSpPr>
          <p:cNvPr id="8" name="TextBox 7"/>
          <p:cNvSpPr txBox="1"/>
          <p:nvPr/>
        </p:nvSpPr>
        <p:spPr>
          <a:xfrm>
            <a:off x="407554" y="1151758"/>
            <a:ext cx="8610600" cy="738664"/>
          </a:xfrm>
          <a:prstGeom prst="rect">
            <a:avLst/>
          </a:prstGeom>
          <a:noFill/>
        </p:spPr>
        <p:txBody>
          <a:bodyPr wrap="square" rtlCol="0">
            <a:spAutoFit/>
          </a:bodyPr>
          <a:lstStyle/>
          <a:p>
            <a:pPr algn="ctr">
              <a:buClr>
                <a:srgbClr val="FF6600"/>
              </a:buClr>
            </a:pPr>
            <a:r>
              <a:rPr lang="en-US" sz="2200" b="1" dirty="0">
                <a:latin typeface="HK Grotesk" pitchFamily="2" charset="77"/>
                <a:ea typeface="Gibson" charset="0"/>
                <a:cs typeface="Gibson" charset="0"/>
              </a:rPr>
              <a:t>Theory of Planned Behavior</a:t>
            </a:r>
            <a:r>
              <a:rPr lang="en-US" sz="2200" dirty="0">
                <a:latin typeface="HK Grotesk" pitchFamily="2" charset="77"/>
                <a:ea typeface="Gibson" charset="0"/>
                <a:cs typeface="Gibson" charset="0"/>
              </a:rPr>
              <a:t>:</a:t>
            </a:r>
            <a:r>
              <a:rPr lang="en-US" sz="1400" dirty="0">
                <a:latin typeface="HK Grotesk" pitchFamily="2" charset="77"/>
                <a:ea typeface="Gibson" charset="0"/>
                <a:cs typeface="Gibson" charset="0"/>
              </a:rPr>
              <a:t> </a:t>
            </a:r>
            <a:r>
              <a:rPr lang="en-US" sz="2000" dirty="0">
                <a:latin typeface="HK Grotesk" pitchFamily="2" charset="77"/>
                <a:ea typeface="Gibson" charset="0"/>
                <a:cs typeface="Gibson" charset="0"/>
              </a:rPr>
              <a:t>Such theories are used to guide Leave No Trace-focused research</a:t>
            </a:r>
            <a:r>
              <a:rPr lang="en-US" sz="1400" dirty="0">
                <a:latin typeface="HK Grotesk" pitchFamily="2" charset="77"/>
                <a:ea typeface="Gibson" charset="0"/>
                <a:cs typeface="Gibson" charset="0"/>
              </a:rPr>
              <a:t> </a:t>
            </a:r>
          </a:p>
        </p:txBody>
      </p:sp>
      <p:pic>
        <p:nvPicPr>
          <p:cNvPr id="7" name="Picture 6">
            <a:extLst>
              <a:ext uri="{FF2B5EF4-FFF2-40B4-BE49-F238E27FC236}">
                <a16:creationId xmlns:a16="http://schemas.microsoft.com/office/drawing/2014/main" id="{116749B2-904E-C747-BFAA-9ACB8F8DD38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sp>
        <p:nvSpPr>
          <p:cNvPr id="10" name="TextBox 9">
            <a:extLst>
              <a:ext uri="{FF2B5EF4-FFF2-40B4-BE49-F238E27FC236}">
                <a16:creationId xmlns:a16="http://schemas.microsoft.com/office/drawing/2014/main" id="{B86CA1DC-5715-3147-B80C-FAFA0733B585}"/>
              </a:ext>
            </a:extLst>
          </p:cNvPr>
          <p:cNvSpPr txBox="1"/>
          <p:nvPr/>
        </p:nvSpPr>
        <p:spPr>
          <a:xfrm>
            <a:off x="659823" y="3720601"/>
            <a:ext cx="7824354" cy="2862322"/>
          </a:xfrm>
          <a:prstGeom prst="rect">
            <a:avLst/>
          </a:prstGeom>
          <a:noFill/>
        </p:spPr>
        <p:txBody>
          <a:bodyPr wrap="square" rtlCol="0">
            <a:spAutoFit/>
          </a:bodyPr>
          <a:lstStyle/>
          <a:p>
            <a:pPr marL="342900" indent="-342900">
              <a:buFont typeface="Wingdings" pitchFamily="2" charset="2"/>
              <a:buChar char="Ø"/>
            </a:pPr>
            <a:r>
              <a:rPr lang="en-US" sz="2000" dirty="0">
                <a:latin typeface="HK Grotesk" pitchFamily="2" charset="77"/>
              </a:rPr>
              <a:t>Attitudes, subjective norms, and perceived behavioral control all can influence behavioral intentions. </a:t>
            </a:r>
          </a:p>
          <a:p>
            <a:pPr marL="342900" indent="-342900">
              <a:buFont typeface="Wingdings" pitchFamily="2" charset="2"/>
              <a:buChar char="Ø"/>
            </a:pPr>
            <a:endParaRPr lang="en-US" sz="2000" dirty="0">
              <a:latin typeface="HK Grotesk" pitchFamily="2" charset="77"/>
            </a:endParaRPr>
          </a:p>
          <a:p>
            <a:pPr marL="342900" indent="-342900">
              <a:buFont typeface="Wingdings" pitchFamily="2" charset="2"/>
              <a:buChar char="Ø"/>
            </a:pPr>
            <a:r>
              <a:rPr lang="en-US" sz="2000" dirty="0">
                <a:latin typeface="HK Grotesk" pitchFamily="2" charset="77"/>
              </a:rPr>
              <a:t>Intentions are the direct antecedent to actual behavior. </a:t>
            </a:r>
          </a:p>
          <a:p>
            <a:pPr marL="342900" indent="-342900">
              <a:buFont typeface="Wingdings" pitchFamily="2" charset="2"/>
              <a:buChar char="Ø"/>
            </a:pPr>
            <a:endParaRPr lang="en-US" sz="2000" dirty="0">
              <a:latin typeface="HK Grotesk" pitchFamily="2" charset="77"/>
            </a:endParaRPr>
          </a:p>
          <a:p>
            <a:pPr marL="342900" indent="-342900">
              <a:buFont typeface="Wingdings" pitchFamily="2" charset="2"/>
              <a:buChar char="Ø"/>
            </a:pPr>
            <a:r>
              <a:rPr lang="en-US" sz="2000" dirty="0">
                <a:latin typeface="HK Grotesk" pitchFamily="2" charset="77"/>
              </a:rPr>
              <a:t>By understanding attitudes, norms, and perceived behavioral control, messages can be designed that leverage these constructs to ultimately influence the decisions people make when recreating.</a:t>
            </a:r>
          </a:p>
        </p:txBody>
      </p:sp>
      <p:sp>
        <p:nvSpPr>
          <p:cNvPr id="11" name="TextBox 10">
            <a:extLst>
              <a:ext uri="{FF2B5EF4-FFF2-40B4-BE49-F238E27FC236}">
                <a16:creationId xmlns:a16="http://schemas.microsoft.com/office/drawing/2014/main" id="{3E9BDFF5-83A3-7845-9125-ED358CA63432}"/>
              </a:ext>
            </a:extLst>
          </p:cNvPr>
          <p:cNvSpPr txBox="1"/>
          <p:nvPr/>
        </p:nvSpPr>
        <p:spPr>
          <a:xfrm>
            <a:off x="6095927" y="3297801"/>
            <a:ext cx="2105063" cy="276999"/>
          </a:xfrm>
          <a:prstGeom prst="rect">
            <a:avLst/>
          </a:prstGeom>
          <a:noFill/>
        </p:spPr>
        <p:txBody>
          <a:bodyPr wrap="none" rtlCol="0">
            <a:spAutoFit/>
          </a:bodyPr>
          <a:lstStyle/>
          <a:p>
            <a:r>
              <a:rPr lang="en-US" sz="1200" dirty="0">
                <a:latin typeface="HK Grotesk" pitchFamily="2" charset="77"/>
                <a:ea typeface="Gibson" charset="0"/>
                <a:cs typeface="Gibson" charset="0"/>
              </a:rPr>
              <a:t>(Adapted from Ajzen, 1991)</a:t>
            </a:r>
            <a:endParaRPr lang="en-US" sz="1200" dirty="0"/>
          </a:p>
        </p:txBody>
      </p:sp>
    </p:spTree>
    <p:extLst>
      <p:ext uri="{BB962C8B-B14F-4D97-AF65-F5344CB8AC3E}">
        <p14:creationId xmlns:p14="http://schemas.microsoft.com/office/powerpoint/2010/main" val="11837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251506"/>
            <a:ext cx="9144000" cy="991315"/>
          </a:xfrm>
        </p:spPr>
        <p:txBody>
          <a:bodyPr>
            <a:normAutofit fontScale="90000"/>
          </a:bodyPr>
          <a:lstStyle/>
          <a:p>
            <a:pPr algn="ctr"/>
            <a:r>
              <a:rPr lang="en-US" sz="4000" b="1" dirty="0">
                <a:latin typeface="HK Grotesk" pitchFamily="2" charset="77"/>
                <a:ea typeface="Gibson"/>
                <a:cs typeface="Gibson"/>
                <a:sym typeface="Gibson"/>
              </a:rPr>
              <a:t>WHAT KINDS OF BEHAVIORS ARE WE TRYING TO INFLUENCE? </a:t>
            </a:r>
            <a:endParaRPr lang="en-US" sz="4000" b="1" dirty="0">
              <a:latin typeface="HK Grotesk" pitchFamily="2" charset="77"/>
            </a:endParaRPr>
          </a:p>
        </p:txBody>
      </p:sp>
      <p:pic>
        <p:nvPicPr>
          <p:cNvPr id="7" name="Picture 6">
            <a:extLst>
              <a:ext uri="{FF2B5EF4-FFF2-40B4-BE49-F238E27FC236}">
                <a16:creationId xmlns:a16="http://schemas.microsoft.com/office/drawing/2014/main" id="{116749B2-904E-C747-BFAA-9ACB8F8DD38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58099" y="6396401"/>
            <a:ext cx="1360055" cy="373044"/>
          </a:xfrm>
          <a:prstGeom prst="rect">
            <a:avLst/>
          </a:prstGeom>
        </p:spPr>
      </p:pic>
      <p:pic>
        <p:nvPicPr>
          <p:cNvPr id="6" name="Picture 5">
            <a:extLst>
              <a:ext uri="{FF2B5EF4-FFF2-40B4-BE49-F238E27FC236}">
                <a16:creationId xmlns:a16="http://schemas.microsoft.com/office/drawing/2014/main" id="{1BE324EF-145B-5949-A3C6-65DDE1E526F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66515" y="1566973"/>
            <a:ext cx="8007794" cy="4455457"/>
          </a:xfrm>
          <a:prstGeom prst="rect">
            <a:avLst/>
          </a:prstGeom>
        </p:spPr>
      </p:pic>
      <p:sp>
        <p:nvSpPr>
          <p:cNvPr id="9" name="Right Arrow 8">
            <a:extLst>
              <a:ext uri="{FF2B5EF4-FFF2-40B4-BE49-F238E27FC236}">
                <a16:creationId xmlns:a16="http://schemas.microsoft.com/office/drawing/2014/main" id="{3C35E167-02AB-2D4C-8872-6B303BCBE765}"/>
              </a:ext>
            </a:extLst>
          </p:cNvPr>
          <p:cNvSpPr/>
          <p:nvPr/>
        </p:nvSpPr>
        <p:spPr>
          <a:xfrm>
            <a:off x="105058" y="4851196"/>
            <a:ext cx="461457" cy="237178"/>
          </a:xfrm>
          <a:prstGeom prst="rightArrow">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Helvetica Neue"/>
            </a:endParaRPr>
          </a:p>
        </p:txBody>
      </p:sp>
      <p:sp>
        <p:nvSpPr>
          <p:cNvPr id="11" name="Right Arrow 10">
            <a:extLst>
              <a:ext uri="{FF2B5EF4-FFF2-40B4-BE49-F238E27FC236}">
                <a16:creationId xmlns:a16="http://schemas.microsoft.com/office/drawing/2014/main" id="{D2CA0B30-5EB5-5F4D-94FA-66F32AE130B8}"/>
              </a:ext>
            </a:extLst>
          </p:cNvPr>
          <p:cNvSpPr/>
          <p:nvPr/>
        </p:nvSpPr>
        <p:spPr>
          <a:xfrm>
            <a:off x="105057" y="4115919"/>
            <a:ext cx="461457" cy="237178"/>
          </a:xfrm>
          <a:prstGeom prst="rightArrow">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Helvetica Neue"/>
            </a:endParaRPr>
          </a:p>
        </p:txBody>
      </p:sp>
      <p:sp>
        <p:nvSpPr>
          <p:cNvPr id="12" name="Right Arrow 11">
            <a:extLst>
              <a:ext uri="{FF2B5EF4-FFF2-40B4-BE49-F238E27FC236}">
                <a16:creationId xmlns:a16="http://schemas.microsoft.com/office/drawing/2014/main" id="{A9A2B9C4-1992-D94D-BA60-D507B08E38C0}"/>
              </a:ext>
            </a:extLst>
          </p:cNvPr>
          <p:cNvSpPr/>
          <p:nvPr/>
        </p:nvSpPr>
        <p:spPr>
          <a:xfrm>
            <a:off x="105058" y="3530302"/>
            <a:ext cx="461457" cy="237178"/>
          </a:xfrm>
          <a:prstGeom prst="rightArrow">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C1B200C0-2A7C-2445-820E-BDB8B89E6F10}"/>
              </a:ext>
            </a:extLst>
          </p:cNvPr>
          <p:cNvSpPr/>
          <p:nvPr/>
        </p:nvSpPr>
        <p:spPr>
          <a:xfrm>
            <a:off x="576980" y="3429000"/>
            <a:ext cx="8007794" cy="1773621"/>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Helvetica Neue"/>
            </a:endParaRPr>
          </a:p>
        </p:txBody>
      </p:sp>
      <p:sp>
        <p:nvSpPr>
          <p:cNvPr id="2" name="Rectangle 1">
            <a:extLst>
              <a:ext uri="{FF2B5EF4-FFF2-40B4-BE49-F238E27FC236}">
                <a16:creationId xmlns:a16="http://schemas.microsoft.com/office/drawing/2014/main" id="{67071838-66C8-D54B-AC0C-E362A467B63F}"/>
              </a:ext>
            </a:extLst>
          </p:cNvPr>
          <p:cNvSpPr/>
          <p:nvPr/>
        </p:nvSpPr>
        <p:spPr>
          <a:xfrm>
            <a:off x="576980" y="5972988"/>
            <a:ext cx="4572000" cy="584775"/>
          </a:xfrm>
          <a:prstGeom prst="rect">
            <a:avLst/>
          </a:prstGeom>
        </p:spPr>
        <p:txBody>
          <a:bodyPr>
            <a:spAutoFit/>
          </a:bodyPr>
          <a:lstStyle/>
          <a:p>
            <a:r>
              <a:rPr lang="en-US" sz="1400" dirty="0">
                <a:latin typeface="HK Grotesk" pitchFamily="2" charset="77"/>
                <a:ea typeface="Gibson" charset="0"/>
                <a:cs typeface="Gibson" charset="0"/>
              </a:rPr>
              <a:t>(Adapted from Manning, 2003)</a:t>
            </a:r>
            <a:endParaRPr lang="en-US" sz="1400" dirty="0"/>
          </a:p>
          <a:p>
            <a:endParaRPr lang="en-US" dirty="0"/>
          </a:p>
        </p:txBody>
      </p:sp>
    </p:spTree>
    <p:extLst>
      <p:ext uri="{BB962C8B-B14F-4D97-AF65-F5344CB8AC3E}">
        <p14:creationId xmlns:p14="http://schemas.microsoft.com/office/powerpoint/2010/main" val="37861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TotalTime>
  <Words>1244</Words>
  <Application>Microsoft Macintosh PowerPoint</Application>
  <PresentationFormat>On-screen Show (4:3)</PresentationFormat>
  <Paragraphs>113</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Gibson</vt:lpstr>
      <vt:lpstr>HK Grotesk</vt:lpstr>
      <vt:lpstr>Wingdings</vt:lpstr>
      <vt:lpstr>Office Theme</vt:lpstr>
      <vt:lpstr>PowerPoint Presentation</vt:lpstr>
      <vt:lpstr>THE NEED FOR RESEARCH </vt:lpstr>
      <vt:lpstr>RESEARCH KEEPS US ON TRACK</vt:lpstr>
      <vt:lpstr>LEAVE NO TRACE RESEARCH FOUNDATION</vt:lpstr>
      <vt:lpstr>HUMAN DIMENSIONS OF NATURAL RESOURCES RESEARCH</vt:lpstr>
      <vt:lpstr>WHY SOCIAL SCIENCE DATA?  </vt:lpstr>
      <vt:lpstr>BIG RESEARCH QUESTIONS</vt:lpstr>
      <vt:lpstr>THEORY-DRIVEN RESEARCH</vt:lpstr>
      <vt:lpstr>WHAT KINDS OF BEHAVIORS ARE WE TRYING TO INFLUENCE? </vt:lpstr>
      <vt:lpstr>HOW IS SUCCESS MEASURED? </vt:lpstr>
      <vt:lpstr>HOW IS RESEARCH INFORMING  LEAVE NO TRACE?</vt:lpstr>
      <vt:lpstr>HOW IS RESEARCH INFORMING  LEAVE NO TRACE?</vt:lpstr>
      <vt:lpstr>HOW IS RESEARCH INFORMING  LEAVE NO TRACE?</vt:lpstr>
      <vt:lpstr>THE FUTURE OF  LEAVE NO TRACE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Lawhon</dc:creator>
  <cp:lastModifiedBy>Ben Lawhon</cp:lastModifiedBy>
  <cp:revision>20</cp:revision>
  <dcterms:created xsi:type="dcterms:W3CDTF">2021-11-10T22:24:57Z</dcterms:created>
  <dcterms:modified xsi:type="dcterms:W3CDTF">2021-11-11T15:35:57Z</dcterms:modified>
</cp:coreProperties>
</file>