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Times New Roman"/>
      </a:defRPr>
    </a:lvl1pPr>
    <a:lvl2pPr marL="0" marR="0" indent="45720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Times New Roman"/>
      </a:defRPr>
    </a:lvl2pPr>
    <a:lvl3pPr marL="0" marR="0" indent="91440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Times New Roman"/>
      </a:defRPr>
    </a:lvl3pPr>
    <a:lvl4pPr marL="0" marR="0" indent="137160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Times New Roman"/>
      </a:defRPr>
    </a:lvl4pPr>
    <a:lvl5pPr marL="0" marR="0" indent="182880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Times New Roman"/>
      </a:defRPr>
    </a:lvl5pPr>
    <a:lvl6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Times New Roman"/>
      </a:defRPr>
    </a:lvl6pPr>
    <a:lvl7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Times New Roman"/>
      </a:defRPr>
    </a:lvl7pPr>
    <a:lvl8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Times New Roman"/>
      </a:defRPr>
    </a:lvl8pPr>
    <a:lvl9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Times New Roman"/>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rgbClr val="CACAD7"/>
          </a:solidFill>
        </a:fill>
      </a:tcStyle>
    </a:wholeTbl>
    <a:band2H>
      <a:tcTxStyle/>
      <a:tcStyle>
        <a:tcBdr/>
        <a:fill>
          <a:solidFill>
            <a:srgbClr val="E6E6EC"/>
          </a:solidFill>
        </a:fill>
      </a:tcStyle>
    </a:band2H>
    <a:firstCol>
      <a:tcTxStyle b="on" i="off">
        <a:fontRef idx="maj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chemeClr val="accent1"/>
          </a:solidFill>
        </a:fill>
      </a:tcStyle>
    </a:firstCol>
    <a:lastRow>
      <a:tcTxStyle b="on" i="off">
        <a:fontRef idx="maj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381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chemeClr val="accent1"/>
          </a:solidFill>
        </a:fill>
      </a:tcStyle>
    </a:lastRow>
    <a:firstRow>
      <a:tcTxStyle b="on" i="off">
        <a:fontRef idx="maj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381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chemeClr val="accent3"/>
          </a:solidFill>
        </a:fill>
      </a:tcStyle>
    </a:firstCol>
    <a:lastRow>
      <a:tcTxStyle b="on" i="off">
        <a:fontRef idx="maj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381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chemeClr val="accent3"/>
          </a:solidFill>
        </a:fill>
      </a:tcStyle>
    </a:lastRow>
    <a:firstRow>
      <a:tcTxStyle b="on" i="off">
        <a:fontRef idx="maj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381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chemeClr val="accent6"/>
          </a:solidFill>
        </a:fill>
      </a:tcStyle>
    </a:firstCol>
    <a:lastRow>
      <a:tcTxStyle b="on" i="off">
        <a:fontRef idx="maj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381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chemeClr val="accent6"/>
          </a:solidFill>
        </a:fill>
      </a:tcStyle>
    </a:lastRow>
    <a:firstRow>
      <a:tcTxStyle b="on" i="off">
        <a:fontRef idx="maj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381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00"/>
          </a:solidFill>
        </a:fill>
      </a:tcStyle>
    </a:band2H>
    <a:firstCol>
      <a:tcTxStyle b="on" i="off">
        <a:fontRef idx="major">
          <a:srgbClr val="FFFF00"/>
        </a:fontRef>
        <a:srgbClr val="FFFF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00"/>
          </a:solidFill>
        </a:fill>
      </a:tcStyle>
    </a:lastRow>
    <a:firstRow>
      <a:tcTxStyle b="on" i="off">
        <a:fontRef idx="major">
          <a:srgbClr val="FFFF00"/>
        </a:fontRef>
        <a:srgbClr val="FFFF00"/>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rgbClr val="000000"/>
          </a:solidFill>
        </a:fill>
      </a:tcStyle>
    </a:firstCol>
    <a:lastRow>
      <a:tcTxStyle b="on" i="off">
        <a:fontRef idx="maj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381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rgbClr val="000000"/>
          </a:solidFill>
        </a:fill>
      </a:tcStyle>
    </a:lastRow>
    <a:firstRow>
      <a:tcTxStyle b="on" i="off">
        <a:fontRef idx="maj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381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rgbClr val="000000"/>
          </a:solidFill>
        </a:fill>
      </a:tcStyle>
    </a:firstRow>
  </a:tblStyle>
  <a:tblStyle styleId="{2708684C-4D16-4618-839F-0558EEFCDFE6}" styleName="">
    <a:tblBg/>
    <a:wholeTbl>
      <a:tcTxStyle b="off" i="off">
        <a:fontRef idx="maj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rgbClr val="FFFF00">
              <a:alpha val="20000"/>
            </a:srgbClr>
          </a:solidFill>
        </a:fill>
      </a:tcStyle>
    </a:wholeTbl>
    <a:band2H>
      <a:tcTxStyle/>
      <a:tcStyle>
        <a:tcBdr/>
        <a:fill>
          <a:solidFill>
            <a:srgbClr val="FFFFFF"/>
          </a:solidFill>
        </a:fill>
      </a:tcStyle>
    </a:band2H>
    <a:firstCol>
      <a:tcTxStyle b="on" i="off">
        <a:fontRef idx="maj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solidFill>
            <a:srgbClr val="FFFF00">
              <a:alpha val="20000"/>
            </a:srgbClr>
          </a:solidFill>
        </a:fill>
      </a:tcStyle>
    </a:firstCol>
    <a:lastRow>
      <a:tcTxStyle b="on" i="off">
        <a:fontRef idx="maj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50800" cap="flat">
              <a:solidFill>
                <a:srgbClr val="FFFF00"/>
              </a:solidFill>
              <a:prstDash val="solid"/>
              <a:round/>
            </a:ln>
          </a:top>
          <a:bottom>
            <a:ln w="127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noFill/>
        </a:fill>
      </a:tcStyle>
    </a:lastRow>
    <a:firstRow>
      <a:tcTxStyle b="on" i="off">
        <a:fontRef idx="major">
          <a:srgbClr val="FFFF00"/>
        </a:fontRef>
        <a:srgbClr val="FFFF00"/>
      </a:tcTxStyle>
      <a:tcStyle>
        <a:tcBdr>
          <a:left>
            <a:ln w="12700" cap="flat">
              <a:solidFill>
                <a:srgbClr val="FFFF00"/>
              </a:solidFill>
              <a:prstDash val="solid"/>
              <a:round/>
            </a:ln>
          </a:left>
          <a:right>
            <a:ln w="12700" cap="flat">
              <a:solidFill>
                <a:srgbClr val="FFFF00"/>
              </a:solidFill>
              <a:prstDash val="solid"/>
              <a:round/>
            </a:ln>
          </a:right>
          <a:top>
            <a:ln w="12700" cap="flat">
              <a:solidFill>
                <a:srgbClr val="FFFF00"/>
              </a:solidFill>
              <a:prstDash val="solid"/>
              <a:round/>
            </a:ln>
          </a:top>
          <a:bottom>
            <a:ln w="25400" cap="flat">
              <a:solidFill>
                <a:srgbClr val="FFFF00"/>
              </a:solidFill>
              <a:prstDash val="solid"/>
              <a:round/>
            </a:ln>
          </a:bottom>
          <a:insideH>
            <a:ln w="12700" cap="flat">
              <a:solidFill>
                <a:srgbClr val="FFFF00"/>
              </a:solidFill>
              <a:prstDash val="solid"/>
              <a:round/>
            </a:ln>
          </a:insideH>
          <a:insideV>
            <a:ln w="12700" cap="flat">
              <a:solidFill>
                <a:srgbClr val="FFFF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63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xfrm>
            <a:off x="1143000" y="685800"/>
            <a:ext cx="4572000" cy="3429000"/>
          </a:xfrm>
          <a:prstGeom prst="rect">
            <a:avLst/>
          </a:prstGeom>
        </p:spPr>
        <p:txBody>
          <a:bodyPr/>
          <a:lstStyle/>
          <a:p>
            <a:endParaRPr/>
          </a:p>
        </p:txBody>
      </p:sp>
      <p:sp>
        <p:nvSpPr>
          <p:cNvPr id="270" name="Shape 27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Times New Roman"/>
      </a:defRPr>
    </a:lvl1pPr>
    <a:lvl2pPr indent="228600" latinLnBrk="0">
      <a:spcBef>
        <a:spcPts val="400"/>
      </a:spcBef>
      <a:defRPr sz="1200">
        <a:latin typeface="+mj-lt"/>
        <a:ea typeface="+mj-ea"/>
        <a:cs typeface="+mj-cs"/>
        <a:sym typeface="Times New Roman"/>
      </a:defRPr>
    </a:lvl2pPr>
    <a:lvl3pPr indent="457200" latinLnBrk="0">
      <a:spcBef>
        <a:spcPts val="400"/>
      </a:spcBef>
      <a:defRPr sz="1200">
        <a:latin typeface="+mj-lt"/>
        <a:ea typeface="+mj-ea"/>
        <a:cs typeface="+mj-cs"/>
        <a:sym typeface="Times New Roman"/>
      </a:defRPr>
    </a:lvl3pPr>
    <a:lvl4pPr indent="685800" latinLnBrk="0">
      <a:spcBef>
        <a:spcPts val="400"/>
      </a:spcBef>
      <a:defRPr sz="1200">
        <a:latin typeface="+mj-lt"/>
        <a:ea typeface="+mj-ea"/>
        <a:cs typeface="+mj-cs"/>
        <a:sym typeface="Times New Roman"/>
      </a:defRPr>
    </a:lvl4pPr>
    <a:lvl5pPr indent="914400" latinLnBrk="0">
      <a:spcBef>
        <a:spcPts val="400"/>
      </a:spcBef>
      <a:defRPr sz="1200">
        <a:latin typeface="+mj-lt"/>
        <a:ea typeface="+mj-ea"/>
        <a:cs typeface="+mj-cs"/>
        <a:sym typeface="Times New Roman"/>
      </a:defRPr>
    </a:lvl5pPr>
    <a:lvl6pPr indent="1143000" latinLnBrk="0">
      <a:spcBef>
        <a:spcPts val="400"/>
      </a:spcBef>
      <a:defRPr sz="1200">
        <a:latin typeface="+mj-lt"/>
        <a:ea typeface="+mj-ea"/>
        <a:cs typeface="+mj-cs"/>
        <a:sym typeface="Times New Roman"/>
      </a:defRPr>
    </a:lvl6pPr>
    <a:lvl7pPr indent="1371600" latinLnBrk="0">
      <a:spcBef>
        <a:spcPts val="400"/>
      </a:spcBef>
      <a:defRPr sz="1200">
        <a:latin typeface="+mj-lt"/>
        <a:ea typeface="+mj-ea"/>
        <a:cs typeface="+mj-cs"/>
        <a:sym typeface="Times New Roman"/>
      </a:defRPr>
    </a:lvl7pPr>
    <a:lvl8pPr indent="1600200" latinLnBrk="0">
      <a:spcBef>
        <a:spcPts val="400"/>
      </a:spcBef>
      <a:defRPr sz="1200">
        <a:latin typeface="+mj-lt"/>
        <a:ea typeface="+mj-ea"/>
        <a:cs typeface="+mj-cs"/>
        <a:sym typeface="Times New Roman"/>
      </a:defRPr>
    </a:lvl8pPr>
    <a:lvl9pPr indent="1828800" latinLnBrk="0">
      <a:spcBef>
        <a:spcPts val="400"/>
      </a:spcBef>
      <a:defRPr sz="1200">
        <a:latin typeface="+mj-lt"/>
        <a:ea typeface="+mj-ea"/>
        <a:cs typeface="+mj-cs"/>
        <a:sym typeface="Times New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r>
              <a:t>Recreation ecology is a field of study that investigates recreation-associated impacts to the resources of protected natural areas.  </a:t>
            </a:r>
          </a:p>
          <a:p>
            <a:endParaRPr/>
          </a:p>
          <a:p>
            <a:r>
              <a:t>These studies commonly examine vegetation and soil impacts associated with trampling along trails, recreation sites, and campsites, and impacts to wildlife impacts associated with disturbance by recreationists or their food. </a:t>
            </a:r>
          </a:p>
          <a:p>
            <a:endParaRPr/>
          </a:p>
          <a:p>
            <a:r>
              <a:t>Relational analyses help to define the relative influence of various factors, such as the amount, type, or behavior of visitors vs. the resistance of different vegetation types or the influence of soil wetness.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000000"/>
        </a:solidFill>
        <a:effectLst/>
      </p:bgPr>
    </p:bg>
    <p:spTree>
      <p:nvGrpSpPr>
        <p:cNvPr id="1" name=""/>
        <p:cNvGrpSpPr/>
        <p:nvPr/>
      </p:nvGrpSpPr>
      <p:grpSpPr>
        <a:xfrm>
          <a:off x="0" y="0"/>
          <a:ext cx="0" cy="0"/>
          <a:chOff x="0" y="0"/>
          <a:chExt cx="0" cy="0"/>
        </a:xfrm>
      </p:grpSpPr>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93" name="Rectangle"/>
          <p:cNvSpPr/>
          <p:nvPr/>
        </p:nvSpPr>
        <p:spPr>
          <a:xfrm>
            <a:off x="474662" y="1460500"/>
            <a:ext cx="8194676" cy="5016500"/>
          </a:xfrm>
          <a:prstGeom prst="rect">
            <a:avLst/>
          </a:prstGeom>
          <a:solidFill>
            <a:srgbClr val="000000"/>
          </a:solidFill>
          <a:ln w="25400">
            <a:solidFill>
              <a:srgbClr val="FF0033"/>
            </a:solidFill>
          </a:ln>
          <a:effectLst>
            <a:outerShdw blurRad="63500" dist="107763" dir="2700000" rotWithShape="0">
              <a:srgbClr val="33CCFF"/>
            </a:outerShdw>
          </a:effectLst>
        </p:spPr>
        <p:txBody>
          <a:bodyPr lIns="0" tIns="0" rIns="0" bIns="0" anchor="ctr"/>
          <a:lstStyle/>
          <a:p>
            <a:pPr defTabSz="812800">
              <a:defRPr sz="2100" b="0">
                <a:solidFill>
                  <a:srgbClr val="FFFF00"/>
                </a:solidFill>
                <a:effectLst>
                  <a:outerShdw blurRad="12700" dist="25400" dir="2700000" rotWithShape="0">
                    <a:srgbClr val="FFFFFF"/>
                  </a:outerShdw>
                </a:effectLst>
              </a:defRPr>
            </a:pPr>
            <a:endParaRPr/>
          </a:p>
        </p:txBody>
      </p:sp>
      <p:pic>
        <p:nvPicPr>
          <p:cNvPr id="94" name="image.png" descr="image.png"/>
          <p:cNvPicPr>
            <a:picLocks noChangeAspect="1"/>
          </p:cNvPicPr>
          <p:nvPr/>
        </p:nvPicPr>
        <p:blipFill>
          <a:blip r:embed="rId2"/>
          <a:stretch>
            <a:fillRect/>
          </a:stretch>
        </p:blipFill>
        <p:spPr>
          <a:xfrm>
            <a:off x="7793037" y="419100"/>
            <a:ext cx="792163" cy="695325"/>
          </a:xfrm>
          <a:prstGeom prst="rect">
            <a:avLst/>
          </a:prstGeom>
          <a:ln w="12700">
            <a:miter lim="400000"/>
          </a:ln>
        </p:spPr>
      </p:pic>
      <p:sp>
        <p:nvSpPr>
          <p:cNvPr id="95" name="Title Text"/>
          <p:cNvSpPr txBox="1">
            <a:spLocks noGrp="1"/>
          </p:cNvSpPr>
          <p:nvPr>
            <p:ph type="title"/>
          </p:nvPr>
        </p:nvSpPr>
        <p:spPr>
          <a:xfrm>
            <a:off x="609600" y="381000"/>
            <a:ext cx="7993063" cy="762000"/>
          </a:xfrm>
          <a:prstGeom prst="rect">
            <a:avLst/>
          </a:prstGeom>
        </p:spPr>
        <p:txBody>
          <a:bodyPr lIns="49326" tIns="49326" rIns="49326" bIns="49326">
            <a:normAutofit/>
          </a:bodyPr>
          <a:lstStyle>
            <a:lvl1pPr algn="l" defTabSz="871537">
              <a:defRPr sz="2800"/>
            </a:lvl1pPr>
          </a:lstStyle>
          <a:p>
            <a:r>
              <a:t>Title Text</a:t>
            </a:r>
          </a:p>
        </p:txBody>
      </p:sp>
      <p:sp>
        <p:nvSpPr>
          <p:cNvPr id="96" name="Body Level One…"/>
          <p:cNvSpPr txBox="1">
            <a:spLocks noGrp="1"/>
          </p:cNvSpPr>
          <p:nvPr>
            <p:ph type="body" idx="1"/>
          </p:nvPr>
        </p:nvSpPr>
        <p:spPr>
          <a:xfrm>
            <a:off x="541337" y="1600200"/>
            <a:ext cx="8061326" cy="4800600"/>
          </a:xfrm>
          <a:prstGeom prst="rect">
            <a:avLst/>
          </a:prstGeom>
        </p:spPr>
        <p:txBody>
          <a:bodyPr lIns="49326" tIns="49326" rIns="49326" bIns="49326">
            <a:normAutofit/>
          </a:bodyPr>
          <a:lstStyle>
            <a:lvl1pPr marL="325437" indent="-325437" defTabSz="871537">
              <a:spcBef>
                <a:spcPts val="1400"/>
              </a:spcBef>
              <a:defRPr sz="2400"/>
            </a:lvl1pPr>
            <a:lvl2pPr marL="762317" indent="-325755" defTabSz="871537">
              <a:spcBef>
                <a:spcPts val="1400"/>
              </a:spcBef>
              <a:defRPr sz="2400"/>
            </a:lvl2pPr>
            <a:lvl3pPr marL="1159404" indent="-287866" defTabSz="871537">
              <a:spcBef>
                <a:spcPts val="1400"/>
              </a:spcBef>
              <a:defRPr sz="2400"/>
            </a:lvl3pPr>
            <a:lvl4pPr marL="1613553" indent="-307041" defTabSz="871537">
              <a:spcBef>
                <a:spcPts val="1400"/>
              </a:spcBef>
              <a:defRPr sz="2400"/>
            </a:lvl4pPr>
            <a:lvl5pPr marL="2031470" indent="-289983" defTabSz="871537">
              <a:spcBef>
                <a:spcPts val="1400"/>
              </a:spcBef>
              <a:defRPr sz="2400"/>
            </a:lvl5p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104" name="Rectangle"/>
          <p:cNvSpPr/>
          <p:nvPr/>
        </p:nvSpPr>
        <p:spPr>
          <a:xfrm>
            <a:off x="474662" y="1460500"/>
            <a:ext cx="8194676" cy="5016500"/>
          </a:xfrm>
          <a:prstGeom prst="rect">
            <a:avLst/>
          </a:prstGeom>
          <a:solidFill>
            <a:srgbClr val="000000"/>
          </a:solidFill>
          <a:ln w="25400">
            <a:solidFill>
              <a:srgbClr val="FF0033"/>
            </a:solidFill>
          </a:ln>
          <a:effectLst>
            <a:outerShdw blurRad="63500" dist="107763" dir="2700000" rotWithShape="0">
              <a:srgbClr val="33CCFF"/>
            </a:outerShdw>
          </a:effectLst>
        </p:spPr>
        <p:txBody>
          <a:bodyPr lIns="0" tIns="0" rIns="0" bIns="0" anchor="ctr"/>
          <a:lstStyle/>
          <a:p>
            <a:pPr defTabSz="812800">
              <a:defRPr sz="2000" b="0">
                <a:solidFill>
                  <a:srgbClr val="FFFF00"/>
                </a:solidFill>
              </a:defRPr>
            </a:pPr>
            <a:endParaRP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000000"/>
        </a:solidFill>
        <a:effectLst/>
      </p:bgPr>
    </p:bg>
    <p:spTree>
      <p:nvGrpSpPr>
        <p:cNvPr id="1" name=""/>
        <p:cNvGrpSpPr/>
        <p:nvPr/>
      </p:nvGrpSpPr>
      <p:grpSpPr>
        <a:xfrm>
          <a:off x="0" y="0"/>
          <a:ext cx="0" cy="0"/>
          <a:chOff x="0" y="0"/>
          <a:chExt cx="0" cy="0"/>
        </a:xfrm>
      </p:grpSpPr>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000000"/>
        </a:solidFill>
        <a:effectLst/>
      </p:bgPr>
    </p:bg>
    <p:spTree>
      <p:nvGrpSpPr>
        <p:cNvPr id="1" name=""/>
        <p:cNvGrpSpPr/>
        <p:nvPr/>
      </p:nvGrpSpPr>
      <p:grpSpPr>
        <a:xfrm>
          <a:off x="0" y="0"/>
          <a:ext cx="0" cy="0"/>
          <a:chOff x="0" y="0"/>
          <a:chExt cx="0" cy="0"/>
        </a:xfrm>
      </p:grpSpPr>
      <p:sp>
        <p:nvSpPr>
          <p:cNvPr id="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000000"/>
        </a:solidFill>
        <a:effectLst/>
      </p:bgPr>
    </p:bg>
    <p:spTree>
      <p:nvGrpSpPr>
        <p:cNvPr id="1" name=""/>
        <p:cNvGrpSpPr/>
        <p:nvPr/>
      </p:nvGrpSpPr>
      <p:grpSpPr>
        <a:xfrm>
          <a:off x="0" y="0"/>
          <a:ext cx="0" cy="0"/>
          <a:chOff x="0" y="0"/>
          <a:chExt cx="0" cy="0"/>
        </a:xfrm>
      </p:grpSpPr>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47" name="Title Text"/>
          <p:cNvSpPr txBox="1">
            <a:spLocks noGrp="1"/>
          </p:cNvSpPr>
          <p:nvPr>
            <p:ph type="title"/>
          </p:nvPr>
        </p:nvSpPr>
        <p:spPr>
          <a:xfrm>
            <a:off x="457200" y="457200"/>
            <a:ext cx="8229600" cy="914400"/>
          </a:xfrm>
          <a:prstGeom prst="rect">
            <a:avLst/>
          </a:prstGeom>
        </p:spPr>
        <p:txBody>
          <a:bodyPr>
            <a:normAutofit/>
          </a:bodyPr>
          <a:lstStyle/>
          <a:p>
            <a:r>
              <a:t>Title Text</a:t>
            </a:r>
          </a:p>
        </p:txBody>
      </p:sp>
      <p:sp>
        <p:nvSpPr>
          <p:cNvPr id="148" name="Body Level One…"/>
          <p:cNvSpPr txBox="1">
            <a:spLocks noGrp="1"/>
          </p:cNvSpPr>
          <p:nvPr>
            <p:ph type="body" idx="1"/>
          </p:nvPr>
        </p:nvSpPr>
        <p:spPr>
          <a:xfrm>
            <a:off x="457200" y="1600200"/>
            <a:ext cx="8229600" cy="4495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xfrm>
            <a:off x="8178694" y="6334673"/>
            <a:ext cx="279507" cy="284654"/>
          </a:xfrm>
          <a:prstGeom prst="rect">
            <a:avLst/>
          </a:prstGeom>
        </p:spPr>
        <p:txBody>
          <a:bodyPr lIns="44503" tIns="44503" rIns="44503" bIns="44503"/>
          <a:lstStyle>
            <a:lvl1pPr defTabSz="882650">
              <a:defRPr sz="1400" b="0"/>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000000"/>
        </a:solidFill>
        <a:effectLst/>
      </p:bgPr>
    </p:bg>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457200" y="457200"/>
            <a:ext cx="8229600" cy="914400"/>
          </a:xfrm>
          <a:prstGeom prst="rect">
            <a:avLst/>
          </a:prstGeom>
        </p:spPr>
        <p:txBody>
          <a:bodyPr lIns="46007" tIns="46007" rIns="46007" bIns="46007">
            <a:normAutofit/>
          </a:bodyPr>
          <a:lstStyle>
            <a:lvl1pPr defTabSz="912812"/>
          </a:lstStyle>
          <a:p>
            <a:r>
              <a:t>Title Text</a:t>
            </a:r>
          </a:p>
        </p:txBody>
      </p:sp>
      <p:sp>
        <p:nvSpPr>
          <p:cNvPr id="157" name="Body Level One…"/>
          <p:cNvSpPr txBox="1">
            <a:spLocks noGrp="1"/>
          </p:cNvSpPr>
          <p:nvPr>
            <p:ph type="body" idx="1"/>
          </p:nvPr>
        </p:nvSpPr>
        <p:spPr>
          <a:xfrm>
            <a:off x="457200" y="1600200"/>
            <a:ext cx="8229600" cy="4495800"/>
          </a:xfrm>
          <a:prstGeom prst="rect">
            <a:avLst/>
          </a:prstGeom>
        </p:spPr>
        <p:txBody>
          <a:bodyPr lIns="46007" tIns="46007" rIns="46007" bIns="46007">
            <a:normAutofit/>
          </a:bodyPr>
          <a:lstStyle>
            <a:lvl1pPr marL="341312" indent="-341312" defTabSz="912812"/>
            <a:lvl2pPr marL="793317" indent="-337704" defTabSz="912812"/>
            <a:lvl3pPr marL="1209516" indent="-295116" defTabSz="912812"/>
            <a:lvl4pPr marL="1700212" indent="-330200" defTabSz="912812"/>
            <a:lvl5pPr marL="2156706" indent="-327906" defTabSz="912812"/>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8175684" y="6333168"/>
            <a:ext cx="282517" cy="287664"/>
          </a:xfrm>
          <a:prstGeom prst="rect">
            <a:avLst/>
          </a:prstGeom>
        </p:spPr>
        <p:txBody>
          <a:bodyPr lIns="46007" tIns="46007" rIns="46007" bIns="46007"/>
          <a:lstStyle>
            <a:lvl1pPr defTabSz="863600">
              <a:defRPr sz="1400" b="0"/>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 name="“"/>
          <p:cNvSpPr txBox="1"/>
          <p:nvPr/>
        </p:nvSpPr>
        <p:spPr>
          <a:xfrm>
            <a:off x="867727" y="613410"/>
            <a:ext cx="388621" cy="932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 tIns="34290" rIns="34290" bIns="34290" anchor="ctr">
            <a:spAutoFit/>
          </a:bodyPr>
          <a:lstStyle>
            <a:lvl1pPr defTabSz="685800">
              <a:defRPr sz="6000" b="0">
                <a:solidFill>
                  <a:srgbClr val="FFFFFF"/>
                </a:solidFill>
                <a:latin typeface="Corbel"/>
                <a:ea typeface="Corbel"/>
                <a:cs typeface="Corbel"/>
                <a:sym typeface="Corbel"/>
              </a:defRPr>
            </a:lvl1pPr>
          </a:lstStyle>
          <a:p>
            <a:r>
              <a:t>“</a:t>
            </a:r>
          </a:p>
        </p:txBody>
      </p:sp>
      <p:sp>
        <p:nvSpPr>
          <p:cNvPr id="166" name="”"/>
          <p:cNvSpPr txBox="1"/>
          <p:nvPr/>
        </p:nvSpPr>
        <p:spPr>
          <a:xfrm>
            <a:off x="7862252" y="2569210"/>
            <a:ext cx="388621" cy="932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 tIns="34290" rIns="34290" bIns="34290" anchor="ctr">
            <a:spAutoFit/>
          </a:bodyPr>
          <a:lstStyle>
            <a:lvl1pPr algn="r" defTabSz="685800">
              <a:defRPr sz="6000" b="0">
                <a:solidFill>
                  <a:srgbClr val="FFFFFF"/>
                </a:solidFill>
                <a:latin typeface="Corbel"/>
                <a:ea typeface="Corbel"/>
                <a:cs typeface="Corbel"/>
                <a:sym typeface="Corbel"/>
              </a:defRPr>
            </a:lvl1pPr>
          </a:lstStyle>
          <a:p>
            <a:r>
              <a:t>”</a:t>
            </a:r>
          </a:p>
        </p:txBody>
      </p:sp>
      <p:sp>
        <p:nvSpPr>
          <p:cNvPr id="167" name="Title Text"/>
          <p:cNvSpPr txBox="1">
            <a:spLocks noGrp="1"/>
          </p:cNvSpPr>
          <p:nvPr>
            <p:ph type="title"/>
          </p:nvPr>
        </p:nvSpPr>
        <p:spPr>
          <a:xfrm>
            <a:off x="628650" y="365125"/>
            <a:ext cx="7886700" cy="1325563"/>
          </a:xfrm>
          <a:prstGeom prst="rect">
            <a:avLst/>
          </a:prstGeom>
        </p:spPr>
        <p:txBody>
          <a:bodyPr lIns="45719" tIns="45719" rIns="45719" bIns="45719">
            <a:normAutofit/>
          </a:bodyPr>
          <a:lstStyle>
            <a:lvl1pPr algn="l" defTabSz="685800">
              <a:lnSpc>
                <a:spcPct val="90000"/>
              </a:lnSpc>
              <a:defRPr sz="4400" b="0">
                <a:solidFill>
                  <a:srgbClr val="FFFFFF"/>
                </a:solidFill>
                <a:latin typeface="Corbel"/>
                <a:ea typeface="Corbel"/>
                <a:cs typeface="Corbel"/>
                <a:sym typeface="Corbel"/>
              </a:defRPr>
            </a:lvl1pPr>
          </a:lstStyle>
          <a:p>
            <a:r>
              <a:t>Title Text</a:t>
            </a:r>
          </a:p>
        </p:txBody>
      </p:sp>
      <p:sp>
        <p:nvSpPr>
          <p:cNvPr id="168" name="Body Level One…"/>
          <p:cNvSpPr txBox="1">
            <a:spLocks noGrp="1"/>
          </p:cNvSpPr>
          <p:nvPr>
            <p:ph type="body" idx="1"/>
          </p:nvPr>
        </p:nvSpPr>
        <p:spPr>
          <a:xfrm>
            <a:off x="839787" y="1825625"/>
            <a:ext cx="7675563" cy="4351338"/>
          </a:xfrm>
          <a:prstGeom prst="rect">
            <a:avLst/>
          </a:prstGeom>
        </p:spPr>
        <p:txBody>
          <a:bodyPr lIns="45719" tIns="45719" rIns="45719" bIns="45719">
            <a:normAutofit/>
          </a:bodyPr>
          <a:lstStyle>
            <a:lvl1pPr marL="171450" indent="-171450" defTabSz="685800">
              <a:lnSpc>
                <a:spcPct val="90000"/>
              </a:lnSpc>
              <a:spcBef>
                <a:spcPts val="700"/>
              </a:spcBef>
              <a:buClrTx/>
              <a:buSzPct val="100000"/>
              <a:buFont typeface="Arial"/>
              <a:buChar char="•"/>
              <a:defRPr sz="2400">
                <a:solidFill>
                  <a:srgbClr val="FFFFFF"/>
                </a:solidFill>
                <a:latin typeface="Corbel"/>
                <a:ea typeface="Corbel"/>
                <a:cs typeface="Corbel"/>
                <a:sym typeface="Corbel"/>
              </a:defRPr>
            </a:lvl1pPr>
            <a:lvl2pPr marL="548640" indent="-205740" defTabSz="685800">
              <a:lnSpc>
                <a:spcPct val="90000"/>
              </a:lnSpc>
              <a:spcBef>
                <a:spcPts val="700"/>
              </a:spcBef>
              <a:buClrTx/>
              <a:buFont typeface="Arial"/>
              <a:buChar char="•"/>
              <a:defRPr sz="2400">
                <a:solidFill>
                  <a:srgbClr val="FFFFFF"/>
                </a:solidFill>
                <a:latin typeface="Corbel"/>
                <a:ea typeface="Corbel"/>
                <a:cs typeface="Corbel"/>
                <a:sym typeface="Corbel"/>
              </a:defRPr>
            </a:lvl2pPr>
            <a:lvl3pPr marL="942975" indent="-257175" defTabSz="685800">
              <a:lnSpc>
                <a:spcPct val="90000"/>
              </a:lnSpc>
              <a:spcBef>
                <a:spcPts val="700"/>
              </a:spcBef>
              <a:buClrTx/>
              <a:buFont typeface="Arial"/>
              <a:buChar char="•"/>
              <a:defRPr sz="2400">
                <a:solidFill>
                  <a:srgbClr val="FFFFFF"/>
                </a:solidFill>
                <a:latin typeface="Corbel"/>
                <a:ea typeface="Corbel"/>
                <a:cs typeface="Corbel"/>
                <a:sym typeface="Corbel"/>
              </a:defRPr>
            </a:lvl3pPr>
            <a:lvl4pPr marL="1322614" indent="-293914" defTabSz="685800">
              <a:lnSpc>
                <a:spcPct val="90000"/>
              </a:lnSpc>
              <a:spcBef>
                <a:spcPts val="700"/>
              </a:spcBef>
              <a:buClrTx/>
              <a:buFont typeface="Arial"/>
              <a:buChar char="•"/>
              <a:defRPr sz="2400">
                <a:solidFill>
                  <a:srgbClr val="FFFFFF"/>
                </a:solidFill>
                <a:latin typeface="Corbel"/>
                <a:ea typeface="Corbel"/>
                <a:cs typeface="Corbel"/>
                <a:sym typeface="Corbel"/>
              </a:defRPr>
            </a:lvl4pPr>
            <a:lvl5pPr marL="1600200" indent="-228600" defTabSz="685800">
              <a:lnSpc>
                <a:spcPct val="90000"/>
              </a:lnSpc>
              <a:spcBef>
                <a:spcPts val="700"/>
              </a:spcBef>
              <a:buClrTx/>
              <a:buFont typeface="Arial"/>
              <a:buChar char="•"/>
              <a:defRPr sz="2400">
                <a:solidFill>
                  <a:srgbClr val="FFFFFF"/>
                </a:solidFill>
                <a:latin typeface="Corbel"/>
                <a:ea typeface="Corbel"/>
                <a:cs typeface="Corbel"/>
                <a:sym typeface="Corbel"/>
              </a:defRPr>
            </a:lvl5pPr>
          </a:lstStyle>
          <a:p>
            <a:r>
              <a:t>Body Level One</a:t>
            </a:r>
          </a:p>
          <a:p>
            <a:pPr lvl="1"/>
            <a:r>
              <a:t>Body Level Two</a:t>
            </a:r>
          </a:p>
          <a:p>
            <a:pPr lvl="2"/>
            <a:r>
              <a:t>Body Level Three</a:t>
            </a:r>
          </a:p>
          <a:p>
            <a:pPr lvl="3"/>
            <a:r>
              <a:t>Body Level Four</a:t>
            </a:r>
          </a:p>
          <a:p>
            <a:pPr lvl="4"/>
            <a:r>
              <a:t>Body Level Five</a:t>
            </a:r>
          </a:p>
        </p:txBody>
      </p:sp>
      <p:sp>
        <p:nvSpPr>
          <p:cNvPr id="169" name="Slide Number"/>
          <p:cNvSpPr txBox="1">
            <a:spLocks noGrp="1"/>
          </p:cNvSpPr>
          <p:nvPr>
            <p:ph type="sldNum" sz="quarter" idx="2"/>
          </p:nvPr>
        </p:nvSpPr>
        <p:spPr>
          <a:xfrm>
            <a:off x="8296910" y="6429692"/>
            <a:ext cx="218441" cy="218441"/>
          </a:xfrm>
          <a:prstGeom prst="rect">
            <a:avLst/>
          </a:prstGeom>
        </p:spPr>
        <p:txBody>
          <a:bodyPr/>
          <a:lstStyle>
            <a:lvl1pPr defTabSz="685800">
              <a:defRPr sz="900" b="0">
                <a:solidFill>
                  <a:srgbClr val="FFFFFF"/>
                </a:solidFill>
                <a:latin typeface="Corbel"/>
                <a:ea typeface="Corbel"/>
                <a:cs typeface="Corbel"/>
                <a:sym typeface="Corbe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76" name="Slide Number"/>
          <p:cNvSpPr txBox="1">
            <a:spLocks noGrp="1"/>
          </p:cNvSpPr>
          <p:nvPr>
            <p:ph type="sldNum" sz="quarter" idx="2"/>
          </p:nvPr>
        </p:nvSpPr>
        <p:spPr>
          <a:xfrm>
            <a:off x="8175624" y="6333138"/>
            <a:ext cx="282577" cy="287724"/>
          </a:xfrm>
          <a:prstGeom prst="rect">
            <a:avLst/>
          </a:prstGeom>
        </p:spPr>
        <p:txBody>
          <a:bodyPr lIns="46037" tIns="46037" rIns="46037" bIns="46037"/>
          <a:lstStyle>
            <a:lvl1pPr>
              <a:defRPr sz="1400" b="0"/>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000000"/>
        </a:solidFill>
        <a:effectLst/>
      </p:bgPr>
    </p:bg>
    <p:spTree>
      <p:nvGrpSpPr>
        <p:cNvPr id="1" name=""/>
        <p:cNvGrpSpPr/>
        <p:nvPr/>
      </p:nvGrpSpPr>
      <p:grpSpPr>
        <a:xfrm>
          <a:off x="0" y="0"/>
          <a:ext cx="0" cy="0"/>
          <a:chOff x="0" y="0"/>
          <a:chExt cx="0" cy="0"/>
        </a:xfrm>
      </p:grpSpPr>
      <p:sp>
        <p:nvSpPr>
          <p:cNvPr id="183" name="Slide Number"/>
          <p:cNvSpPr txBox="1">
            <a:spLocks noGrp="1"/>
          </p:cNvSpPr>
          <p:nvPr>
            <p:ph type="sldNum" sz="quarter" idx="2"/>
          </p:nvPr>
        </p:nvSpPr>
        <p:spPr>
          <a:xfrm>
            <a:off x="8175624" y="6333138"/>
            <a:ext cx="282577" cy="287724"/>
          </a:xfrm>
          <a:prstGeom prst="rect">
            <a:avLst/>
          </a:prstGeom>
        </p:spPr>
        <p:txBody>
          <a:bodyPr lIns="46037" tIns="46037" rIns="46037" bIns="46037"/>
          <a:lstStyle>
            <a:lvl1pPr>
              <a:defRPr sz="1400" b="0"/>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190" name="Title Text"/>
          <p:cNvSpPr txBox="1">
            <a:spLocks noGrp="1"/>
          </p:cNvSpPr>
          <p:nvPr>
            <p:ph type="title"/>
          </p:nvPr>
        </p:nvSpPr>
        <p:spPr>
          <a:xfrm>
            <a:off x="609600" y="381000"/>
            <a:ext cx="7993063" cy="762000"/>
          </a:xfrm>
          <a:prstGeom prst="rect">
            <a:avLst/>
          </a:prstGeom>
        </p:spPr>
        <p:txBody>
          <a:bodyPr lIns="49326" tIns="49326" rIns="49326" bIns="49326">
            <a:normAutofit/>
          </a:bodyPr>
          <a:lstStyle>
            <a:lvl1pPr defTabSz="871537">
              <a:defRPr sz="2800"/>
            </a:lvl1pPr>
          </a:lstStyle>
          <a:p>
            <a:r>
              <a:t>Title Text</a:t>
            </a:r>
          </a:p>
        </p:txBody>
      </p:sp>
      <p:sp>
        <p:nvSpPr>
          <p:cNvPr id="191" name="Body Level One…"/>
          <p:cNvSpPr txBox="1">
            <a:spLocks noGrp="1"/>
          </p:cNvSpPr>
          <p:nvPr>
            <p:ph type="body" idx="1"/>
          </p:nvPr>
        </p:nvSpPr>
        <p:spPr>
          <a:xfrm>
            <a:off x="541337" y="1600200"/>
            <a:ext cx="8061326" cy="4800600"/>
          </a:xfrm>
          <a:prstGeom prst="rect">
            <a:avLst/>
          </a:prstGeom>
        </p:spPr>
        <p:txBody>
          <a:bodyPr lIns="49326" tIns="49326" rIns="49326" bIns="49326">
            <a:normAutofit/>
          </a:bodyPr>
          <a:lstStyle>
            <a:lvl1pPr marL="325437" indent="-325437" defTabSz="871537">
              <a:spcBef>
                <a:spcPts val="1400"/>
              </a:spcBef>
              <a:defRPr sz="2400"/>
            </a:lvl1pPr>
            <a:lvl2pPr marL="762317" indent="-325755" defTabSz="871537">
              <a:spcBef>
                <a:spcPts val="1400"/>
              </a:spcBef>
              <a:defRPr sz="2400"/>
            </a:lvl2pPr>
            <a:lvl3pPr marL="1159404" indent="-287866" defTabSz="871537">
              <a:spcBef>
                <a:spcPts val="1400"/>
              </a:spcBef>
              <a:defRPr sz="2400"/>
            </a:lvl3pPr>
            <a:lvl4pPr marL="1613553" indent="-307041" defTabSz="871537">
              <a:spcBef>
                <a:spcPts val="1400"/>
              </a:spcBef>
              <a:defRPr sz="2400"/>
            </a:lvl4pPr>
            <a:lvl5pPr marL="2031470" indent="-289983" defTabSz="871537">
              <a:spcBef>
                <a:spcPts val="1400"/>
              </a:spcBef>
              <a:defRPr sz="2400"/>
            </a:lvl5pPr>
          </a:lstStyle>
          <a:p>
            <a:r>
              <a:t>Body Level One</a:t>
            </a:r>
          </a:p>
          <a:p>
            <a:pPr lvl="1"/>
            <a:r>
              <a:t>Body Level Two</a:t>
            </a:r>
          </a:p>
          <a:p>
            <a:pPr lvl="2"/>
            <a:r>
              <a:t>Body Level Three</a:t>
            </a:r>
          </a:p>
          <a:p>
            <a:pPr lvl="3"/>
            <a:r>
              <a:t>Body Level Four</a:t>
            </a:r>
          </a:p>
          <a:p>
            <a:pPr lvl="4"/>
            <a:r>
              <a:t>Body Level Five</a:t>
            </a:r>
          </a:p>
        </p:txBody>
      </p:sp>
      <p:sp>
        <p:nvSpPr>
          <p:cNvPr id="192" name="Slide Number"/>
          <p:cNvSpPr txBox="1">
            <a:spLocks noGrp="1"/>
          </p:cNvSpPr>
          <p:nvPr>
            <p:ph type="sldNum" sz="quarter" idx="2"/>
          </p:nvPr>
        </p:nvSpPr>
        <p:spPr>
          <a:xfrm>
            <a:off x="8181747" y="6329580"/>
            <a:ext cx="276454" cy="294840"/>
          </a:xfrm>
          <a:prstGeom prst="rect">
            <a:avLst/>
          </a:prstGeom>
        </p:spPr>
        <p:txBody>
          <a:bodyPr lIns="49326" tIns="49326" rIns="49326" bIns="49326"/>
          <a:lstStyle>
            <a:lvl1pPr defTabSz="812800">
              <a:defRPr sz="1300" b="0"/>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99" name="Slide Number"/>
          <p:cNvSpPr txBox="1">
            <a:spLocks noGrp="1"/>
          </p:cNvSpPr>
          <p:nvPr>
            <p:ph type="sldNum" sz="quarter" idx="2"/>
          </p:nvPr>
        </p:nvSpPr>
        <p:spPr>
          <a:xfrm>
            <a:off x="8175624" y="6333138"/>
            <a:ext cx="282577" cy="287724"/>
          </a:xfrm>
          <a:prstGeom prst="rect">
            <a:avLst/>
          </a:prstGeom>
        </p:spPr>
        <p:txBody>
          <a:bodyPr lIns="46037" tIns="46037" rIns="46037" bIns="46037"/>
          <a:lstStyle>
            <a:lvl1pPr>
              <a:defRPr sz="1400" b="0"/>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206" name="Title Text"/>
          <p:cNvSpPr txBox="1">
            <a:spLocks noGrp="1"/>
          </p:cNvSpPr>
          <p:nvPr>
            <p:ph type="title"/>
          </p:nvPr>
        </p:nvSpPr>
        <p:spPr>
          <a:xfrm>
            <a:off x="609600" y="381000"/>
            <a:ext cx="7993063" cy="762000"/>
          </a:xfrm>
          <a:prstGeom prst="rect">
            <a:avLst/>
          </a:prstGeom>
        </p:spPr>
        <p:txBody>
          <a:bodyPr lIns="49326" tIns="49326" rIns="49326" bIns="49326">
            <a:normAutofit/>
          </a:bodyPr>
          <a:lstStyle>
            <a:lvl1pPr algn="l" defTabSz="871537">
              <a:defRPr sz="2800"/>
            </a:lvl1pPr>
          </a:lstStyle>
          <a:p>
            <a:r>
              <a:t>Title Text</a:t>
            </a:r>
          </a:p>
        </p:txBody>
      </p:sp>
      <p:sp>
        <p:nvSpPr>
          <p:cNvPr id="207" name="Body Level One…"/>
          <p:cNvSpPr txBox="1">
            <a:spLocks noGrp="1"/>
          </p:cNvSpPr>
          <p:nvPr>
            <p:ph type="body" idx="1"/>
          </p:nvPr>
        </p:nvSpPr>
        <p:spPr>
          <a:xfrm>
            <a:off x="541337" y="1600200"/>
            <a:ext cx="8061326" cy="4800600"/>
          </a:xfrm>
          <a:prstGeom prst="rect">
            <a:avLst/>
          </a:prstGeom>
        </p:spPr>
        <p:txBody>
          <a:bodyPr lIns="49326" tIns="49326" rIns="49326" bIns="49326">
            <a:normAutofit/>
          </a:bodyPr>
          <a:lstStyle>
            <a:lvl1pPr marL="325437" indent="-325437" defTabSz="871537">
              <a:spcBef>
                <a:spcPts val="1400"/>
              </a:spcBef>
              <a:defRPr sz="2400"/>
            </a:lvl1pPr>
            <a:lvl2pPr marL="762317" indent="-325755" defTabSz="871537">
              <a:spcBef>
                <a:spcPts val="1400"/>
              </a:spcBef>
              <a:defRPr sz="2400"/>
            </a:lvl2pPr>
            <a:lvl3pPr marL="1159404" indent="-287866" defTabSz="871537">
              <a:spcBef>
                <a:spcPts val="1400"/>
              </a:spcBef>
              <a:defRPr sz="2400"/>
            </a:lvl3pPr>
            <a:lvl4pPr marL="1613553" indent="-307041" defTabSz="871537">
              <a:spcBef>
                <a:spcPts val="1400"/>
              </a:spcBef>
              <a:defRPr sz="2400"/>
            </a:lvl4pPr>
            <a:lvl5pPr marL="2031470" indent="-289983" defTabSz="871537">
              <a:spcBef>
                <a:spcPts val="1400"/>
              </a:spcBef>
              <a:defRPr sz="2400"/>
            </a:lvl5pPr>
          </a:lstStyle>
          <a:p>
            <a:r>
              <a:t>Body Level One</a:t>
            </a:r>
          </a:p>
          <a:p>
            <a:pPr lvl="1"/>
            <a:r>
              <a:t>Body Level Two</a:t>
            </a:r>
          </a:p>
          <a:p>
            <a:pPr lvl="2"/>
            <a:r>
              <a:t>Body Level Three</a:t>
            </a:r>
          </a:p>
          <a:p>
            <a:pPr lvl="3"/>
            <a:r>
              <a:t>Body Level Four</a:t>
            </a:r>
          </a:p>
          <a:p>
            <a:pPr lvl="4"/>
            <a:r>
              <a:t>Body Level Five</a:t>
            </a:r>
          </a:p>
        </p:txBody>
      </p:sp>
      <p:sp>
        <p:nvSpPr>
          <p:cNvPr id="208" name="Slide Number"/>
          <p:cNvSpPr txBox="1">
            <a:spLocks noGrp="1"/>
          </p:cNvSpPr>
          <p:nvPr>
            <p:ph type="sldNum" sz="quarter" idx="2"/>
          </p:nvPr>
        </p:nvSpPr>
        <p:spPr>
          <a:xfrm>
            <a:off x="8181747" y="6329580"/>
            <a:ext cx="276454" cy="294840"/>
          </a:xfrm>
          <a:prstGeom prst="rect">
            <a:avLst/>
          </a:prstGeom>
        </p:spPr>
        <p:txBody>
          <a:bodyPr lIns="49326" tIns="49326" rIns="49326" bIns="49326"/>
          <a:lstStyle>
            <a:lvl1pPr defTabSz="812800">
              <a:defRPr sz="1300" b="0"/>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215" name="Rectangle"/>
          <p:cNvSpPr/>
          <p:nvPr/>
        </p:nvSpPr>
        <p:spPr>
          <a:xfrm>
            <a:off x="474662" y="1460500"/>
            <a:ext cx="8194676" cy="5016500"/>
          </a:xfrm>
          <a:prstGeom prst="rect">
            <a:avLst/>
          </a:prstGeom>
          <a:solidFill>
            <a:srgbClr val="000000"/>
          </a:solidFill>
          <a:ln w="25400">
            <a:solidFill>
              <a:srgbClr val="FF0033"/>
            </a:solidFill>
          </a:ln>
          <a:effectLst>
            <a:outerShdw blurRad="63500" dist="107763" dir="2700000" rotWithShape="0">
              <a:srgbClr val="33CCFF"/>
            </a:outerShdw>
          </a:effectLst>
        </p:spPr>
        <p:txBody>
          <a:bodyPr lIns="0" tIns="0" rIns="0" bIns="0" anchor="ctr"/>
          <a:lstStyle/>
          <a:p>
            <a:pPr defTabSz="812800">
              <a:defRPr sz="2100" b="0">
                <a:solidFill>
                  <a:srgbClr val="FFFF00"/>
                </a:solidFill>
                <a:effectLst>
                  <a:outerShdw blurRad="12700" dist="25400" dir="2700000" rotWithShape="0">
                    <a:srgbClr val="FFFFFF"/>
                  </a:outerShdw>
                </a:effectLst>
              </a:defRPr>
            </a:pPr>
            <a:endParaRPr/>
          </a:p>
        </p:txBody>
      </p:sp>
      <p:pic>
        <p:nvPicPr>
          <p:cNvPr id="216" name="image.png" descr="image.png"/>
          <p:cNvPicPr>
            <a:picLocks noChangeAspect="1"/>
          </p:cNvPicPr>
          <p:nvPr/>
        </p:nvPicPr>
        <p:blipFill>
          <a:blip r:embed="rId2"/>
          <a:stretch>
            <a:fillRect/>
          </a:stretch>
        </p:blipFill>
        <p:spPr>
          <a:xfrm>
            <a:off x="7793037" y="419100"/>
            <a:ext cx="792163" cy="695325"/>
          </a:xfrm>
          <a:prstGeom prst="rect">
            <a:avLst/>
          </a:prstGeom>
          <a:ln w="12700">
            <a:miter lim="400000"/>
          </a:ln>
        </p:spPr>
      </p:pic>
      <p:pic>
        <p:nvPicPr>
          <p:cNvPr id="217" name="image.png" descr="image.png"/>
          <p:cNvPicPr>
            <a:picLocks noChangeAspect="1"/>
          </p:cNvPicPr>
          <p:nvPr/>
        </p:nvPicPr>
        <p:blipFill>
          <a:blip r:embed="rId2"/>
          <a:stretch>
            <a:fillRect/>
          </a:stretch>
        </p:blipFill>
        <p:spPr>
          <a:xfrm>
            <a:off x="7810500" y="409575"/>
            <a:ext cx="792163" cy="695325"/>
          </a:xfrm>
          <a:prstGeom prst="rect">
            <a:avLst/>
          </a:prstGeom>
          <a:ln w="12700">
            <a:miter lim="400000"/>
          </a:ln>
        </p:spPr>
      </p:pic>
      <p:sp>
        <p:nvSpPr>
          <p:cNvPr id="2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000000"/>
        </a:solidFill>
        <a:effectLst/>
      </p:bgPr>
    </p:bg>
    <p:spTree>
      <p:nvGrpSpPr>
        <p:cNvPr id="1" name=""/>
        <p:cNvGrpSpPr/>
        <p:nvPr/>
      </p:nvGrpSpPr>
      <p:grpSpPr>
        <a:xfrm>
          <a:off x="0" y="0"/>
          <a:ext cx="0" cy="0"/>
          <a:chOff x="0" y="0"/>
          <a:chExt cx="0" cy="0"/>
        </a:xfrm>
      </p:grpSpPr>
      <p:sp>
        <p:nvSpPr>
          <p:cNvPr id="2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232" name="Rectangle"/>
          <p:cNvSpPr/>
          <p:nvPr/>
        </p:nvSpPr>
        <p:spPr>
          <a:xfrm>
            <a:off x="474662" y="1460500"/>
            <a:ext cx="8194676" cy="5016500"/>
          </a:xfrm>
          <a:prstGeom prst="rect">
            <a:avLst/>
          </a:prstGeom>
          <a:solidFill>
            <a:srgbClr val="000000"/>
          </a:solidFill>
          <a:ln w="25400">
            <a:solidFill>
              <a:srgbClr val="FF0033"/>
            </a:solidFill>
          </a:ln>
          <a:effectLst>
            <a:outerShdw blurRad="63500" dist="107763" dir="2700000" rotWithShape="0">
              <a:srgbClr val="33CCFF"/>
            </a:outerShdw>
          </a:effectLst>
        </p:spPr>
        <p:txBody>
          <a:bodyPr lIns="0" tIns="0" rIns="0" bIns="0" anchor="ctr"/>
          <a:lstStyle/>
          <a:p>
            <a:pPr defTabSz="812800">
              <a:defRPr sz="2100" b="0">
                <a:solidFill>
                  <a:srgbClr val="FFFF00"/>
                </a:solidFill>
                <a:effectLst>
                  <a:outerShdw blurRad="12700" dist="25400" dir="2700000" rotWithShape="0">
                    <a:srgbClr val="FFFFFF"/>
                  </a:outerShdw>
                </a:effectLst>
              </a:defRPr>
            </a:pPr>
            <a:endParaRPr/>
          </a:p>
        </p:txBody>
      </p:sp>
      <p:pic>
        <p:nvPicPr>
          <p:cNvPr id="233" name="image.png" descr="image.png"/>
          <p:cNvPicPr>
            <a:picLocks noChangeAspect="1"/>
          </p:cNvPicPr>
          <p:nvPr/>
        </p:nvPicPr>
        <p:blipFill>
          <a:blip r:embed="rId2"/>
          <a:stretch>
            <a:fillRect/>
          </a:stretch>
        </p:blipFill>
        <p:spPr>
          <a:xfrm>
            <a:off x="7793037" y="419100"/>
            <a:ext cx="792163" cy="695325"/>
          </a:xfrm>
          <a:prstGeom prst="rect">
            <a:avLst/>
          </a:prstGeom>
          <a:ln w="12700">
            <a:miter lim="400000"/>
          </a:ln>
        </p:spPr>
      </p:pic>
      <p:sp>
        <p:nvSpPr>
          <p:cNvPr id="234" name="Title Text"/>
          <p:cNvSpPr txBox="1">
            <a:spLocks noGrp="1"/>
          </p:cNvSpPr>
          <p:nvPr>
            <p:ph type="title"/>
          </p:nvPr>
        </p:nvSpPr>
        <p:spPr>
          <a:xfrm>
            <a:off x="609600" y="381000"/>
            <a:ext cx="7993063" cy="762000"/>
          </a:xfrm>
          <a:prstGeom prst="rect">
            <a:avLst/>
          </a:prstGeom>
        </p:spPr>
        <p:txBody>
          <a:bodyPr lIns="49326" tIns="49326" rIns="49326" bIns="49326">
            <a:normAutofit/>
          </a:bodyPr>
          <a:lstStyle>
            <a:lvl1pPr algn="l" defTabSz="871537">
              <a:defRPr sz="2800"/>
            </a:lvl1pPr>
          </a:lstStyle>
          <a:p>
            <a:r>
              <a:t>Title Text</a:t>
            </a:r>
          </a:p>
        </p:txBody>
      </p:sp>
      <p:sp>
        <p:nvSpPr>
          <p:cNvPr id="235" name="Body Level One…"/>
          <p:cNvSpPr txBox="1">
            <a:spLocks noGrp="1"/>
          </p:cNvSpPr>
          <p:nvPr>
            <p:ph type="body" idx="1"/>
          </p:nvPr>
        </p:nvSpPr>
        <p:spPr>
          <a:xfrm>
            <a:off x="541337" y="1600200"/>
            <a:ext cx="8061326" cy="4800600"/>
          </a:xfrm>
          <a:prstGeom prst="rect">
            <a:avLst/>
          </a:prstGeom>
        </p:spPr>
        <p:txBody>
          <a:bodyPr lIns="49326" tIns="49326" rIns="49326" bIns="49326">
            <a:normAutofit/>
          </a:bodyPr>
          <a:lstStyle>
            <a:lvl1pPr marL="325437" indent="-325437" defTabSz="871537">
              <a:spcBef>
                <a:spcPts val="1400"/>
              </a:spcBef>
              <a:defRPr sz="2400"/>
            </a:lvl1pPr>
            <a:lvl2pPr marL="762317" indent="-325755" defTabSz="871537">
              <a:spcBef>
                <a:spcPts val="1400"/>
              </a:spcBef>
              <a:defRPr sz="2400"/>
            </a:lvl2pPr>
            <a:lvl3pPr marL="1159404" indent="-287866" defTabSz="871537">
              <a:spcBef>
                <a:spcPts val="1400"/>
              </a:spcBef>
              <a:defRPr sz="2400"/>
            </a:lvl3pPr>
            <a:lvl4pPr marL="1613553" indent="-307041" defTabSz="871537">
              <a:spcBef>
                <a:spcPts val="1400"/>
              </a:spcBef>
              <a:defRPr sz="2400"/>
            </a:lvl4pPr>
            <a:lvl5pPr marL="2031470" indent="-289983" defTabSz="871537">
              <a:spcBef>
                <a:spcPts val="1400"/>
              </a:spcBef>
              <a:defRPr sz="2400"/>
            </a:lvl5pPr>
          </a:lstStyle>
          <a:p>
            <a:r>
              <a:t>Body Level One</a:t>
            </a:r>
          </a:p>
          <a:p>
            <a:pPr lvl="1"/>
            <a:r>
              <a:t>Body Level Two</a:t>
            </a:r>
          </a:p>
          <a:p>
            <a:pPr lvl="2"/>
            <a:r>
              <a:t>Body Level Three</a:t>
            </a:r>
          </a:p>
          <a:p>
            <a:pPr lvl="3"/>
            <a:r>
              <a:t>Body Level Four</a:t>
            </a:r>
          </a:p>
          <a:p>
            <a:pPr lvl="4"/>
            <a:r>
              <a:t>Body Level Five</a:t>
            </a:r>
          </a:p>
        </p:txBody>
      </p:sp>
      <p:sp>
        <p:nvSpPr>
          <p:cNvPr id="2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243" name="Title Text"/>
          <p:cNvSpPr txBox="1">
            <a:spLocks noGrp="1"/>
          </p:cNvSpPr>
          <p:nvPr>
            <p:ph type="title"/>
          </p:nvPr>
        </p:nvSpPr>
        <p:spPr>
          <a:xfrm>
            <a:off x="609600" y="381000"/>
            <a:ext cx="7993063" cy="762000"/>
          </a:xfrm>
          <a:prstGeom prst="rect">
            <a:avLst/>
          </a:prstGeom>
        </p:spPr>
        <p:txBody>
          <a:bodyPr lIns="49326" tIns="49326" rIns="49326" bIns="49326">
            <a:normAutofit/>
          </a:bodyPr>
          <a:lstStyle>
            <a:lvl1pPr defTabSz="871537">
              <a:defRPr sz="2800"/>
            </a:lvl1pPr>
          </a:lstStyle>
          <a:p>
            <a:r>
              <a:t>Title Text</a:t>
            </a:r>
          </a:p>
        </p:txBody>
      </p:sp>
      <p:sp>
        <p:nvSpPr>
          <p:cNvPr id="244" name="Body Level One…"/>
          <p:cNvSpPr txBox="1">
            <a:spLocks noGrp="1"/>
          </p:cNvSpPr>
          <p:nvPr>
            <p:ph type="body" idx="1"/>
          </p:nvPr>
        </p:nvSpPr>
        <p:spPr>
          <a:xfrm>
            <a:off x="541337" y="1600200"/>
            <a:ext cx="8061326" cy="4800600"/>
          </a:xfrm>
          <a:prstGeom prst="rect">
            <a:avLst/>
          </a:prstGeom>
        </p:spPr>
        <p:txBody>
          <a:bodyPr lIns="49326" tIns="49326" rIns="49326" bIns="49326">
            <a:normAutofit/>
          </a:bodyPr>
          <a:lstStyle>
            <a:lvl1pPr marL="325437" indent="-325437" defTabSz="871537">
              <a:spcBef>
                <a:spcPts val="1400"/>
              </a:spcBef>
              <a:defRPr sz="2400"/>
            </a:lvl1pPr>
            <a:lvl2pPr marL="762317" indent="-325755" defTabSz="871537">
              <a:spcBef>
                <a:spcPts val="1400"/>
              </a:spcBef>
              <a:defRPr sz="2400"/>
            </a:lvl2pPr>
            <a:lvl3pPr marL="1159404" indent="-287866" defTabSz="871537">
              <a:spcBef>
                <a:spcPts val="1400"/>
              </a:spcBef>
              <a:defRPr sz="2400"/>
            </a:lvl3pPr>
            <a:lvl4pPr marL="1613553" indent="-307041" defTabSz="871537">
              <a:spcBef>
                <a:spcPts val="1400"/>
              </a:spcBef>
              <a:defRPr sz="2400"/>
            </a:lvl4pPr>
            <a:lvl5pPr marL="2031470" indent="-289983" defTabSz="871537">
              <a:spcBef>
                <a:spcPts val="1400"/>
              </a:spcBef>
              <a:defRPr sz="2400"/>
            </a:lvl5pPr>
          </a:lstStyle>
          <a:p>
            <a:r>
              <a:t>Body Level One</a:t>
            </a:r>
          </a:p>
          <a:p>
            <a:pPr lvl="1"/>
            <a:r>
              <a:t>Body Level Two</a:t>
            </a:r>
          </a:p>
          <a:p>
            <a:pPr lvl="2"/>
            <a:r>
              <a:t>Body Level Three</a:t>
            </a:r>
          </a:p>
          <a:p>
            <a:pPr lvl="3"/>
            <a:r>
              <a:t>Body Level Four</a:t>
            </a:r>
          </a:p>
          <a:p>
            <a:pPr lvl="4"/>
            <a:r>
              <a:t>Body Level Five</a:t>
            </a:r>
          </a:p>
        </p:txBody>
      </p:sp>
      <p:sp>
        <p:nvSpPr>
          <p:cNvPr id="245" name="Slide Number"/>
          <p:cNvSpPr txBox="1">
            <a:spLocks noGrp="1"/>
          </p:cNvSpPr>
          <p:nvPr>
            <p:ph type="sldNum" sz="quarter" idx="2"/>
          </p:nvPr>
        </p:nvSpPr>
        <p:spPr>
          <a:xfrm>
            <a:off x="8181747" y="6329580"/>
            <a:ext cx="276454" cy="294840"/>
          </a:xfrm>
          <a:prstGeom prst="rect">
            <a:avLst/>
          </a:prstGeom>
        </p:spPr>
        <p:txBody>
          <a:bodyPr lIns="49326" tIns="49326" rIns="49326" bIns="49326"/>
          <a:lstStyle>
            <a:lvl1pPr defTabSz="871537">
              <a:defRPr sz="1300" b="0"/>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252" name="Title Text"/>
          <p:cNvSpPr txBox="1">
            <a:spLocks noGrp="1"/>
          </p:cNvSpPr>
          <p:nvPr>
            <p:ph type="title"/>
          </p:nvPr>
        </p:nvSpPr>
        <p:spPr>
          <a:xfrm>
            <a:off x="457200" y="457200"/>
            <a:ext cx="8229600" cy="914400"/>
          </a:xfrm>
          <a:prstGeom prst="rect">
            <a:avLst/>
          </a:prstGeom>
        </p:spPr>
        <p:txBody>
          <a:bodyPr lIns="45957" tIns="45957" rIns="45957" bIns="45957">
            <a:normAutofit/>
          </a:bodyPr>
          <a:lstStyle>
            <a:lvl1pPr defTabSz="811212">
              <a:defRPr sz="2600"/>
            </a:lvl1pPr>
          </a:lstStyle>
          <a:p>
            <a:r>
              <a:t>Title Text</a:t>
            </a:r>
          </a:p>
        </p:txBody>
      </p:sp>
      <p:sp>
        <p:nvSpPr>
          <p:cNvPr id="253" name="Body Level One…"/>
          <p:cNvSpPr txBox="1">
            <a:spLocks noGrp="1"/>
          </p:cNvSpPr>
          <p:nvPr>
            <p:ph type="body" idx="1"/>
          </p:nvPr>
        </p:nvSpPr>
        <p:spPr>
          <a:xfrm>
            <a:off x="457200" y="1600200"/>
            <a:ext cx="8229600" cy="4495800"/>
          </a:xfrm>
          <a:prstGeom prst="rect">
            <a:avLst/>
          </a:prstGeom>
        </p:spPr>
        <p:txBody>
          <a:bodyPr lIns="45957" tIns="45957" rIns="45957" bIns="45957">
            <a:normAutofit/>
          </a:bodyPr>
          <a:lstStyle>
            <a:lvl1pPr marL="303212" indent="-303212" defTabSz="811212">
              <a:spcBef>
                <a:spcPts val="500"/>
              </a:spcBef>
              <a:defRPr sz="2300"/>
            </a:lvl1pPr>
            <a:lvl2pPr marL="712286" indent="-307473" defTabSz="811212">
              <a:spcBef>
                <a:spcPts val="500"/>
              </a:spcBef>
              <a:defRPr sz="2300"/>
            </a:lvl2pPr>
            <a:lvl3pPr marL="1083982" indent="-272769" defTabSz="811212">
              <a:spcBef>
                <a:spcPts val="500"/>
              </a:spcBef>
              <a:defRPr sz="2300"/>
            </a:lvl3pPr>
            <a:lvl4pPr marL="1475669" indent="-259644" defTabSz="811212">
              <a:spcBef>
                <a:spcPts val="500"/>
              </a:spcBef>
              <a:defRPr sz="2300"/>
            </a:lvl4pPr>
            <a:lvl5pPr marL="1880041" indent="-257616" defTabSz="811212">
              <a:spcBef>
                <a:spcPts val="500"/>
              </a:spcBef>
              <a:defRPr sz="2300"/>
            </a:lvl5pPr>
          </a:lstStyle>
          <a:p>
            <a:r>
              <a:t>Body Level One</a:t>
            </a:r>
          </a:p>
          <a:p>
            <a:pPr lvl="1"/>
            <a:r>
              <a:t>Body Level Two</a:t>
            </a:r>
          </a:p>
          <a:p>
            <a:pPr lvl="2"/>
            <a:r>
              <a:t>Body Level Three</a:t>
            </a:r>
          </a:p>
          <a:p>
            <a:pPr lvl="3"/>
            <a:r>
              <a:t>Body Level Four</a:t>
            </a:r>
          </a:p>
          <a:p>
            <a:pPr lvl="4"/>
            <a:r>
              <a:t>Body Level Five</a:t>
            </a:r>
          </a:p>
        </p:txBody>
      </p:sp>
      <p:sp>
        <p:nvSpPr>
          <p:cNvPr id="254" name="Slide Number"/>
          <p:cNvSpPr txBox="1">
            <a:spLocks noGrp="1"/>
          </p:cNvSpPr>
          <p:nvPr>
            <p:ph type="sldNum" sz="quarter" idx="2"/>
          </p:nvPr>
        </p:nvSpPr>
        <p:spPr>
          <a:xfrm>
            <a:off x="8201184" y="6339029"/>
            <a:ext cx="257017" cy="275942"/>
          </a:xfrm>
          <a:prstGeom prst="rect">
            <a:avLst/>
          </a:prstGeom>
        </p:spPr>
        <p:txBody>
          <a:bodyPr lIns="45957" tIns="45957" rIns="45957" bIns="45957"/>
          <a:lstStyle>
            <a:lvl1pPr defTabSz="766762">
              <a:defRPr b="0"/>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457200" y="457200"/>
            <a:ext cx="8229600" cy="914400"/>
          </a:xfrm>
          <a:prstGeom prst="rect">
            <a:avLst/>
          </a:prstGeom>
        </p:spPr>
        <p:txBody>
          <a:bodyPr lIns="46007" tIns="46007" rIns="46007" bIns="46007">
            <a:normAutofit/>
          </a:bodyPr>
          <a:lstStyle>
            <a:lvl1pPr defTabSz="912812"/>
          </a:lstStyle>
          <a:p>
            <a:r>
              <a:t>Title Text</a:t>
            </a:r>
          </a:p>
        </p:txBody>
      </p:sp>
      <p:sp>
        <p:nvSpPr>
          <p:cNvPr id="262" name="Body Level One…"/>
          <p:cNvSpPr txBox="1">
            <a:spLocks noGrp="1"/>
          </p:cNvSpPr>
          <p:nvPr>
            <p:ph type="body" idx="1"/>
          </p:nvPr>
        </p:nvSpPr>
        <p:spPr>
          <a:xfrm>
            <a:off x="457200" y="1600200"/>
            <a:ext cx="8229600" cy="4495800"/>
          </a:xfrm>
          <a:prstGeom prst="rect">
            <a:avLst/>
          </a:prstGeom>
        </p:spPr>
        <p:txBody>
          <a:bodyPr lIns="46007" tIns="46007" rIns="46007" bIns="46007">
            <a:normAutofit/>
          </a:bodyPr>
          <a:lstStyle>
            <a:lvl1pPr marL="341312" indent="-341312" defTabSz="912812"/>
            <a:lvl2pPr marL="793317" indent="-337704" defTabSz="912812"/>
            <a:lvl3pPr marL="1209516" indent="-295116" defTabSz="912812"/>
            <a:lvl4pPr marL="1700212" indent="-330200" defTabSz="912812"/>
            <a:lvl5pPr marL="2156706" indent="-327906" defTabSz="912812"/>
          </a:lstStyle>
          <a:p>
            <a:r>
              <a:t>Body Level One</a:t>
            </a:r>
          </a:p>
          <a:p>
            <a:pPr lvl="1"/>
            <a:r>
              <a:t>Body Level Two</a:t>
            </a:r>
          </a:p>
          <a:p>
            <a:pPr lvl="2"/>
            <a:r>
              <a:t>Body Level Three</a:t>
            </a:r>
          </a:p>
          <a:p>
            <a:pPr lvl="3"/>
            <a:r>
              <a:t>Body Level Four</a:t>
            </a:r>
          </a:p>
          <a:p>
            <a:pPr lvl="4"/>
            <a:r>
              <a:t>Body Level Five</a:t>
            </a:r>
          </a:p>
        </p:txBody>
      </p:sp>
      <p:sp>
        <p:nvSpPr>
          <p:cNvPr id="263" name="Slide Number"/>
          <p:cNvSpPr txBox="1">
            <a:spLocks noGrp="1"/>
          </p:cNvSpPr>
          <p:nvPr>
            <p:ph type="sldNum" sz="quarter" idx="2"/>
          </p:nvPr>
        </p:nvSpPr>
        <p:spPr>
          <a:xfrm>
            <a:off x="8175684" y="6333168"/>
            <a:ext cx="282517" cy="287664"/>
          </a:xfrm>
          <a:prstGeom prst="rect">
            <a:avLst/>
          </a:prstGeom>
        </p:spPr>
        <p:txBody>
          <a:bodyPr lIns="46007" tIns="46007" rIns="46007" bIns="46007"/>
          <a:lstStyle>
            <a:lvl1pPr defTabSz="863600">
              <a:defRPr sz="1400" b="0"/>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000000"/>
        </a:solidFill>
        <a:effectLst/>
      </p:bgPr>
    </p:bg>
    <p:spTree>
      <p:nvGrpSpPr>
        <p:cNvPr id="1" name=""/>
        <p:cNvGrpSpPr/>
        <p:nvPr/>
      </p:nvGrpSpPr>
      <p:grpSpPr>
        <a:xfrm>
          <a:off x="0" y="0"/>
          <a:ext cx="0" cy="0"/>
          <a:chOff x="0" y="0"/>
          <a:chExt cx="0" cy="0"/>
        </a:xfrm>
      </p:grpSpPr>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pic>
        <p:nvPicPr>
          <p:cNvPr id="40" name="Picture 8" descr="Picture 8"/>
          <p:cNvPicPr>
            <a:picLocks noChangeAspect="1"/>
          </p:cNvPicPr>
          <p:nvPr/>
        </p:nvPicPr>
        <p:blipFill>
          <a:blip r:embed="rId2"/>
          <a:stretch>
            <a:fillRect/>
          </a:stretch>
        </p:blipFill>
        <p:spPr>
          <a:xfrm>
            <a:off x="0" y="9525"/>
            <a:ext cx="9144000" cy="6838950"/>
          </a:xfrm>
          <a:prstGeom prst="rect">
            <a:avLst/>
          </a:prstGeom>
          <a:ln w="12700">
            <a:miter lim="400000"/>
          </a:ln>
        </p:spPr>
      </p:pic>
      <p:sp>
        <p:nvSpPr>
          <p:cNvPr id="41" name="Slide Number"/>
          <p:cNvSpPr txBox="1">
            <a:spLocks noGrp="1"/>
          </p:cNvSpPr>
          <p:nvPr>
            <p:ph type="sldNum" sz="quarter" idx="2"/>
          </p:nvPr>
        </p:nvSpPr>
        <p:spPr>
          <a:xfrm>
            <a:off x="8282475" y="6424658"/>
            <a:ext cx="232875" cy="228509"/>
          </a:xfrm>
          <a:prstGeom prst="rect">
            <a:avLst/>
          </a:prstGeom>
        </p:spPr>
        <p:txBody>
          <a:bodyPr lIns="45718" tIns="45718" rIns="45718" bIns="45718"/>
          <a:lstStyle>
            <a:lvl1pPr defTabSz="771525">
              <a:defRPr sz="1000" b="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8296910" y="6429692"/>
            <a:ext cx="218441" cy="218441"/>
          </a:xfrm>
          <a:prstGeom prst="rect">
            <a:avLst/>
          </a:prstGeom>
        </p:spPr>
        <p:txBody>
          <a:bodyPr/>
          <a:lstStyle>
            <a:lvl1pPr defTabSz="685800">
              <a:defRPr sz="900" b="0">
                <a:solidFill>
                  <a:srgbClr val="FFFFFF"/>
                </a:solidFill>
                <a:latin typeface="Corbel"/>
                <a:ea typeface="Corbel"/>
                <a:cs typeface="Corbel"/>
                <a:sym typeface="Corbe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5" name="Title Text"/>
          <p:cNvSpPr txBox="1">
            <a:spLocks noGrp="1"/>
          </p:cNvSpPr>
          <p:nvPr>
            <p:ph type="title"/>
          </p:nvPr>
        </p:nvSpPr>
        <p:spPr>
          <a:xfrm>
            <a:off x="457200" y="457200"/>
            <a:ext cx="8229600" cy="914400"/>
          </a:xfrm>
          <a:prstGeom prst="rect">
            <a:avLst/>
          </a:prstGeom>
        </p:spPr>
        <p:txBody>
          <a:bodyPr lIns="46037" tIns="46037" rIns="46037" bIns="46037">
            <a:normAutofit/>
          </a:bodyPr>
          <a:lstStyle/>
          <a:p>
            <a:r>
              <a:t>Title Text</a:t>
            </a:r>
          </a:p>
        </p:txBody>
      </p:sp>
      <p:sp>
        <p:nvSpPr>
          <p:cNvPr id="56" name="Body Level One…"/>
          <p:cNvSpPr txBox="1">
            <a:spLocks noGrp="1"/>
          </p:cNvSpPr>
          <p:nvPr>
            <p:ph type="body" idx="1"/>
          </p:nvPr>
        </p:nvSpPr>
        <p:spPr>
          <a:xfrm>
            <a:off x="457200" y="1600200"/>
            <a:ext cx="8229600" cy="4495800"/>
          </a:xfrm>
          <a:prstGeom prst="rect">
            <a:avLst/>
          </a:prstGeom>
        </p:spPr>
        <p:txBody>
          <a:bodyPr lIns="46037" tIns="46037" rIns="46037" bIns="46037">
            <a:normAutofit/>
          </a:bodyPr>
          <a:lstStyle>
            <a:lvl1pPr marL="342900" indent="-342900"/>
            <a:lvl2pPr marL="794904" indent="-337704"/>
            <a:lvl3pPr marL="1211580" indent="-297180"/>
            <a:lvl4pPr marL="1701800" indent="-330200"/>
            <a:lvl5pPr marL="2159000" indent="-330200"/>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64" name="Rectangle"/>
          <p:cNvSpPr/>
          <p:nvPr/>
        </p:nvSpPr>
        <p:spPr>
          <a:xfrm>
            <a:off x="474662" y="1460500"/>
            <a:ext cx="8194676" cy="5016500"/>
          </a:xfrm>
          <a:prstGeom prst="rect">
            <a:avLst/>
          </a:prstGeom>
          <a:solidFill>
            <a:srgbClr val="000000"/>
          </a:solidFill>
          <a:ln w="25400">
            <a:solidFill>
              <a:srgbClr val="FF0033"/>
            </a:solidFill>
          </a:ln>
          <a:effectLst>
            <a:outerShdw blurRad="63500" dist="107763" dir="2700000" rotWithShape="0">
              <a:srgbClr val="33CCFF"/>
            </a:outerShdw>
          </a:effectLst>
        </p:spPr>
        <p:txBody>
          <a:bodyPr lIns="0" tIns="0" rIns="0" bIns="0" anchor="ctr"/>
          <a:lstStyle/>
          <a:p>
            <a:pPr defTabSz="812800">
              <a:defRPr sz="2100" b="0">
                <a:solidFill>
                  <a:srgbClr val="FFFF00"/>
                </a:solidFill>
                <a:effectLst>
                  <a:outerShdw blurRad="12700" dist="25400" dir="2700000" rotWithShape="0">
                    <a:srgbClr val="FFFFFF"/>
                  </a:outerShdw>
                </a:effectLst>
              </a:defRPr>
            </a:pPr>
            <a:endParaRP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000000"/>
        </a:solidFill>
        <a:effectLst/>
      </p:bgPr>
    </p:bg>
    <p:spTree>
      <p:nvGrpSpPr>
        <p:cNvPr id="1" name=""/>
        <p:cNvGrpSpPr/>
        <p:nvPr/>
      </p:nvGrpSpPr>
      <p:grpSpPr>
        <a:xfrm>
          <a:off x="0" y="0"/>
          <a:ext cx="0" cy="0"/>
          <a:chOff x="0" y="0"/>
          <a:chExt cx="0" cy="0"/>
        </a:xfrm>
      </p:grpSpPr>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0000B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p:cNvSpPr/>
          <p:nvPr/>
        </p:nvSpPr>
        <p:spPr>
          <a:xfrm>
            <a:off x="393700" y="1460500"/>
            <a:ext cx="8356600" cy="4775200"/>
          </a:xfrm>
          <a:prstGeom prst="rect">
            <a:avLst/>
          </a:prstGeom>
          <a:solidFill>
            <a:srgbClr val="000000"/>
          </a:solidFill>
          <a:ln w="25400">
            <a:solidFill>
              <a:srgbClr val="FF0033"/>
            </a:solidFill>
          </a:ln>
          <a:effectLst>
            <a:outerShdw blurRad="63500" dist="107763" dir="2700000" rotWithShape="0">
              <a:srgbClr val="33CCFF"/>
            </a:outerShdw>
          </a:effectLst>
        </p:spPr>
        <p:txBody>
          <a:bodyPr lIns="0" tIns="0" rIns="0" bIns="0" anchor="ctr"/>
          <a:lstStyle/>
          <a:p>
            <a:pPr algn="ctr" defTabSz="882650">
              <a:defRPr sz="2000" b="0">
                <a:solidFill>
                  <a:srgbClr val="FFFF00"/>
                </a:solidFill>
              </a:defRPr>
            </a:pPr>
            <a:endParaRPr/>
          </a:p>
        </p:txBody>
      </p:sp>
      <p:sp>
        <p:nvSpPr>
          <p:cNvPr id="3"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503" tIns="44503" rIns="44503" bIns="44503" anchor="ctr"/>
          <a:lstStyle/>
          <a:p>
            <a:r>
              <a:t>Title Text</a:t>
            </a:r>
          </a:p>
        </p:txBody>
      </p:sp>
      <p:sp>
        <p:nvSpPr>
          <p:cNvPr id="4"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503" tIns="44503" rIns="44503" bIns="44503"/>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solidFill>
                  <a:srgbClr val="FFFF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transition spd="med"/>
  <p:txStyles>
    <p:titleStyle>
      <a:lvl1pPr marL="0" marR="0" indent="0" algn="ctr" defTabSz="914400" rtl="0" latinLnBrk="0">
        <a:lnSpc>
          <a:spcPct val="100000"/>
        </a:lnSpc>
        <a:spcBef>
          <a:spcPts val="0"/>
        </a:spcBef>
        <a:spcAft>
          <a:spcPts val="0"/>
        </a:spcAft>
        <a:buClrTx/>
        <a:buSzTx/>
        <a:buFontTx/>
        <a:buNone/>
        <a:tabLst/>
        <a:defRPr sz="3000" b="1" i="0" u="none" strike="noStrike" cap="none" spc="0" baseline="0">
          <a:solidFill>
            <a:srgbClr val="FF0033"/>
          </a:solidFill>
          <a:uFillTx/>
          <a:latin typeface="Bookman Old Style"/>
          <a:ea typeface="Bookman Old Style"/>
          <a:cs typeface="Bookman Old Style"/>
          <a:sym typeface="Bookman Old Style"/>
        </a:defRPr>
      </a:lvl1pPr>
      <a:lvl2pPr marL="0" marR="0" indent="0" algn="ctr" defTabSz="914400" rtl="0" latinLnBrk="0">
        <a:lnSpc>
          <a:spcPct val="100000"/>
        </a:lnSpc>
        <a:spcBef>
          <a:spcPts val="0"/>
        </a:spcBef>
        <a:spcAft>
          <a:spcPts val="0"/>
        </a:spcAft>
        <a:buClrTx/>
        <a:buSzTx/>
        <a:buFontTx/>
        <a:buNone/>
        <a:tabLst/>
        <a:defRPr sz="3000" b="1" i="0" u="none" strike="noStrike" cap="none" spc="0" baseline="0">
          <a:solidFill>
            <a:srgbClr val="FF0033"/>
          </a:solidFill>
          <a:uFillTx/>
          <a:latin typeface="Bookman Old Style"/>
          <a:ea typeface="Bookman Old Style"/>
          <a:cs typeface="Bookman Old Style"/>
          <a:sym typeface="Bookman Old Style"/>
        </a:defRPr>
      </a:lvl2pPr>
      <a:lvl3pPr marL="0" marR="0" indent="0" algn="ctr" defTabSz="914400" rtl="0" latinLnBrk="0">
        <a:lnSpc>
          <a:spcPct val="100000"/>
        </a:lnSpc>
        <a:spcBef>
          <a:spcPts val="0"/>
        </a:spcBef>
        <a:spcAft>
          <a:spcPts val="0"/>
        </a:spcAft>
        <a:buClrTx/>
        <a:buSzTx/>
        <a:buFontTx/>
        <a:buNone/>
        <a:tabLst/>
        <a:defRPr sz="3000" b="1" i="0" u="none" strike="noStrike" cap="none" spc="0" baseline="0">
          <a:solidFill>
            <a:srgbClr val="FF0033"/>
          </a:solidFill>
          <a:uFillTx/>
          <a:latin typeface="Bookman Old Style"/>
          <a:ea typeface="Bookman Old Style"/>
          <a:cs typeface="Bookman Old Style"/>
          <a:sym typeface="Bookman Old Style"/>
        </a:defRPr>
      </a:lvl3pPr>
      <a:lvl4pPr marL="0" marR="0" indent="0" algn="ctr" defTabSz="914400" rtl="0" latinLnBrk="0">
        <a:lnSpc>
          <a:spcPct val="100000"/>
        </a:lnSpc>
        <a:spcBef>
          <a:spcPts val="0"/>
        </a:spcBef>
        <a:spcAft>
          <a:spcPts val="0"/>
        </a:spcAft>
        <a:buClrTx/>
        <a:buSzTx/>
        <a:buFontTx/>
        <a:buNone/>
        <a:tabLst/>
        <a:defRPr sz="3000" b="1" i="0" u="none" strike="noStrike" cap="none" spc="0" baseline="0">
          <a:solidFill>
            <a:srgbClr val="FF0033"/>
          </a:solidFill>
          <a:uFillTx/>
          <a:latin typeface="Bookman Old Style"/>
          <a:ea typeface="Bookman Old Style"/>
          <a:cs typeface="Bookman Old Style"/>
          <a:sym typeface="Bookman Old Style"/>
        </a:defRPr>
      </a:lvl4pPr>
      <a:lvl5pPr marL="0" marR="0" indent="0" algn="ctr" defTabSz="914400" rtl="0" latinLnBrk="0">
        <a:lnSpc>
          <a:spcPct val="100000"/>
        </a:lnSpc>
        <a:spcBef>
          <a:spcPts val="0"/>
        </a:spcBef>
        <a:spcAft>
          <a:spcPts val="0"/>
        </a:spcAft>
        <a:buClrTx/>
        <a:buSzTx/>
        <a:buFontTx/>
        <a:buNone/>
        <a:tabLst/>
        <a:defRPr sz="3000" b="1" i="0" u="none" strike="noStrike" cap="none" spc="0" baseline="0">
          <a:solidFill>
            <a:srgbClr val="FF0033"/>
          </a:solidFill>
          <a:uFillTx/>
          <a:latin typeface="Bookman Old Style"/>
          <a:ea typeface="Bookman Old Style"/>
          <a:cs typeface="Bookman Old Style"/>
          <a:sym typeface="Bookman Old Style"/>
        </a:defRPr>
      </a:lvl5pPr>
      <a:lvl6pPr marL="0" marR="0" indent="457200" algn="ctr" defTabSz="914400" rtl="0" latinLnBrk="0">
        <a:lnSpc>
          <a:spcPct val="100000"/>
        </a:lnSpc>
        <a:spcBef>
          <a:spcPts val="0"/>
        </a:spcBef>
        <a:spcAft>
          <a:spcPts val="0"/>
        </a:spcAft>
        <a:buClrTx/>
        <a:buSzTx/>
        <a:buFontTx/>
        <a:buNone/>
        <a:tabLst/>
        <a:defRPr sz="3000" b="1" i="0" u="none" strike="noStrike" cap="none" spc="0" baseline="0">
          <a:solidFill>
            <a:srgbClr val="FF0033"/>
          </a:solidFill>
          <a:uFillTx/>
          <a:latin typeface="Bookman Old Style"/>
          <a:ea typeface="Bookman Old Style"/>
          <a:cs typeface="Bookman Old Style"/>
          <a:sym typeface="Bookman Old Style"/>
        </a:defRPr>
      </a:lvl6pPr>
      <a:lvl7pPr marL="0" marR="0" indent="914400" algn="ctr" defTabSz="914400" rtl="0" latinLnBrk="0">
        <a:lnSpc>
          <a:spcPct val="100000"/>
        </a:lnSpc>
        <a:spcBef>
          <a:spcPts val="0"/>
        </a:spcBef>
        <a:spcAft>
          <a:spcPts val="0"/>
        </a:spcAft>
        <a:buClrTx/>
        <a:buSzTx/>
        <a:buFontTx/>
        <a:buNone/>
        <a:tabLst/>
        <a:defRPr sz="3000" b="1" i="0" u="none" strike="noStrike" cap="none" spc="0" baseline="0">
          <a:solidFill>
            <a:srgbClr val="FF0033"/>
          </a:solidFill>
          <a:uFillTx/>
          <a:latin typeface="Bookman Old Style"/>
          <a:ea typeface="Bookman Old Style"/>
          <a:cs typeface="Bookman Old Style"/>
          <a:sym typeface="Bookman Old Style"/>
        </a:defRPr>
      </a:lvl7pPr>
      <a:lvl8pPr marL="0" marR="0" indent="1371600" algn="ctr" defTabSz="914400" rtl="0" latinLnBrk="0">
        <a:lnSpc>
          <a:spcPct val="100000"/>
        </a:lnSpc>
        <a:spcBef>
          <a:spcPts val="0"/>
        </a:spcBef>
        <a:spcAft>
          <a:spcPts val="0"/>
        </a:spcAft>
        <a:buClrTx/>
        <a:buSzTx/>
        <a:buFontTx/>
        <a:buNone/>
        <a:tabLst/>
        <a:defRPr sz="3000" b="1" i="0" u="none" strike="noStrike" cap="none" spc="0" baseline="0">
          <a:solidFill>
            <a:srgbClr val="FF0033"/>
          </a:solidFill>
          <a:uFillTx/>
          <a:latin typeface="Bookman Old Style"/>
          <a:ea typeface="Bookman Old Style"/>
          <a:cs typeface="Bookman Old Style"/>
          <a:sym typeface="Bookman Old Style"/>
        </a:defRPr>
      </a:lvl8pPr>
      <a:lvl9pPr marL="0" marR="0" indent="1828800" algn="ctr" defTabSz="914400" rtl="0" latinLnBrk="0">
        <a:lnSpc>
          <a:spcPct val="100000"/>
        </a:lnSpc>
        <a:spcBef>
          <a:spcPts val="0"/>
        </a:spcBef>
        <a:spcAft>
          <a:spcPts val="0"/>
        </a:spcAft>
        <a:buClrTx/>
        <a:buSzTx/>
        <a:buFontTx/>
        <a:buNone/>
        <a:tabLst/>
        <a:defRPr sz="3000" b="1" i="0" u="none" strike="noStrike" cap="none" spc="0" baseline="0">
          <a:solidFill>
            <a:srgbClr val="FF0033"/>
          </a:solidFill>
          <a:uFillTx/>
          <a:latin typeface="Bookman Old Style"/>
          <a:ea typeface="Bookman Old Style"/>
          <a:cs typeface="Bookman Old Style"/>
          <a:sym typeface="Bookman Old Style"/>
        </a:defRPr>
      </a:lvl9pPr>
    </p:titleStyle>
    <p:bodyStyle>
      <a:lvl1pPr marL="328612" marR="0" indent="-328612" algn="l" defTabSz="914400" rtl="0" latinLnBrk="0">
        <a:lnSpc>
          <a:spcPct val="100000"/>
        </a:lnSpc>
        <a:spcBef>
          <a:spcPts val="600"/>
        </a:spcBef>
        <a:spcAft>
          <a:spcPts val="0"/>
        </a:spcAft>
        <a:buClr>
          <a:srgbClr val="FF0033"/>
        </a:buClr>
        <a:buSzPct val="110000"/>
        <a:buFont typeface="Helvetica"/>
        <a:buChar char="Í"/>
        <a:tabLst/>
        <a:defRPr sz="2600" b="0" i="0" u="none" strike="noStrike" cap="none" spc="0" baseline="0">
          <a:solidFill>
            <a:srgbClr val="FFFF00"/>
          </a:solidFill>
          <a:uFillTx/>
          <a:latin typeface="+mj-lt"/>
          <a:ea typeface="+mj-ea"/>
          <a:cs typeface="+mj-cs"/>
          <a:sym typeface="Times New Roman"/>
        </a:defRPr>
      </a:lvl1pPr>
      <a:lvl2pPr marL="765896" marR="0" indent="-324571" algn="l" defTabSz="914400" rtl="0" latinLnBrk="0">
        <a:lnSpc>
          <a:spcPct val="100000"/>
        </a:lnSpc>
        <a:spcBef>
          <a:spcPts val="600"/>
        </a:spcBef>
        <a:spcAft>
          <a:spcPts val="0"/>
        </a:spcAft>
        <a:buClr>
          <a:srgbClr val="FF0033"/>
        </a:buClr>
        <a:buSzPct val="100000"/>
        <a:buFont typeface="Helvetica"/>
        <a:buChar char="Í"/>
        <a:tabLst/>
        <a:defRPr sz="2600" b="0" i="0" u="none" strike="noStrike" cap="none" spc="0" baseline="0">
          <a:solidFill>
            <a:srgbClr val="FFFF00"/>
          </a:solidFill>
          <a:uFillTx/>
          <a:latin typeface="+mj-lt"/>
          <a:ea typeface="+mj-ea"/>
          <a:cs typeface="+mj-cs"/>
          <a:sym typeface="Times New Roman"/>
        </a:defRPr>
      </a:lvl2pPr>
      <a:lvl3pPr marL="1169035" marR="0" indent="-284797" algn="l" defTabSz="914400" rtl="0" latinLnBrk="0">
        <a:lnSpc>
          <a:spcPct val="100000"/>
        </a:lnSpc>
        <a:spcBef>
          <a:spcPts val="600"/>
        </a:spcBef>
        <a:spcAft>
          <a:spcPts val="0"/>
        </a:spcAft>
        <a:buClr>
          <a:srgbClr val="FF0033"/>
        </a:buClr>
        <a:buSzPct val="100000"/>
        <a:buFont typeface="Helvetica"/>
        <a:buChar char="Í"/>
        <a:tabLst/>
        <a:defRPr sz="2600" b="0" i="0" u="none" strike="noStrike" cap="none" spc="0" baseline="0">
          <a:solidFill>
            <a:srgbClr val="FFFF00"/>
          </a:solidFill>
          <a:uFillTx/>
          <a:latin typeface="+mj-lt"/>
          <a:ea typeface="+mj-ea"/>
          <a:cs typeface="+mj-cs"/>
          <a:sym typeface="Times New Roman"/>
        </a:defRPr>
      </a:lvl3pPr>
      <a:lvl4pPr marL="1642004" marR="0" indent="-316441" algn="l" defTabSz="914400" rtl="0" latinLnBrk="0">
        <a:lnSpc>
          <a:spcPct val="100000"/>
        </a:lnSpc>
        <a:spcBef>
          <a:spcPts val="600"/>
        </a:spcBef>
        <a:spcAft>
          <a:spcPts val="0"/>
        </a:spcAft>
        <a:buClr>
          <a:srgbClr val="FF0033"/>
        </a:buClr>
        <a:buSzPct val="100000"/>
        <a:buFont typeface="Helvetica"/>
        <a:buChar char="Í"/>
        <a:tabLst/>
        <a:defRPr sz="2600" b="0" i="0" u="none" strike="noStrike" cap="none" spc="0" baseline="0">
          <a:solidFill>
            <a:srgbClr val="FFFF00"/>
          </a:solidFill>
          <a:uFillTx/>
          <a:latin typeface="+mj-lt"/>
          <a:ea typeface="+mj-ea"/>
          <a:cs typeface="+mj-cs"/>
          <a:sym typeface="Times New Roman"/>
        </a:defRPr>
      </a:lvl4pPr>
      <a:lvl5pPr marL="2083329" marR="0" indent="-316441" algn="l" defTabSz="914400" rtl="0" latinLnBrk="0">
        <a:lnSpc>
          <a:spcPct val="100000"/>
        </a:lnSpc>
        <a:spcBef>
          <a:spcPts val="600"/>
        </a:spcBef>
        <a:spcAft>
          <a:spcPts val="0"/>
        </a:spcAft>
        <a:buClr>
          <a:srgbClr val="FF0033"/>
        </a:buClr>
        <a:buSzPct val="100000"/>
        <a:buFont typeface="Helvetica"/>
        <a:buChar char="Í"/>
        <a:tabLst/>
        <a:defRPr sz="2600" b="0" i="0" u="none" strike="noStrike" cap="none" spc="0" baseline="0">
          <a:solidFill>
            <a:srgbClr val="FFFF00"/>
          </a:solidFill>
          <a:uFillTx/>
          <a:latin typeface="+mj-lt"/>
          <a:ea typeface="+mj-ea"/>
          <a:cs typeface="+mj-cs"/>
          <a:sym typeface="Times New Roman"/>
        </a:defRPr>
      </a:lvl5pPr>
      <a:lvl6pPr marL="2540529" marR="0" indent="-316441" algn="l" defTabSz="914400" rtl="0" latinLnBrk="0">
        <a:lnSpc>
          <a:spcPct val="100000"/>
        </a:lnSpc>
        <a:spcBef>
          <a:spcPts val="600"/>
        </a:spcBef>
        <a:spcAft>
          <a:spcPts val="0"/>
        </a:spcAft>
        <a:buClr>
          <a:srgbClr val="FF0033"/>
        </a:buClr>
        <a:buSzPct val="100000"/>
        <a:buFont typeface="Helvetica"/>
        <a:buChar char=""/>
        <a:tabLst/>
        <a:defRPr sz="2600" b="0" i="0" u="none" strike="noStrike" cap="none" spc="0" baseline="0">
          <a:solidFill>
            <a:srgbClr val="FFFF00"/>
          </a:solidFill>
          <a:uFillTx/>
          <a:latin typeface="+mj-lt"/>
          <a:ea typeface="+mj-ea"/>
          <a:cs typeface="+mj-cs"/>
          <a:sym typeface="Times New Roman"/>
        </a:defRPr>
      </a:lvl6pPr>
      <a:lvl7pPr marL="2997729" marR="0" indent="-316441" algn="l" defTabSz="914400" rtl="0" latinLnBrk="0">
        <a:lnSpc>
          <a:spcPct val="100000"/>
        </a:lnSpc>
        <a:spcBef>
          <a:spcPts val="600"/>
        </a:spcBef>
        <a:spcAft>
          <a:spcPts val="0"/>
        </a:spcAft>
        <a:buClr>
          <a:srgbClr val="FF0033"/>
        </a:buClr>
        <a:buSzPct val="100000"/>
        <a:buFont typeface="Helvetica"/>
        <a:buChar char=""/>
        <a:tabLst/>
        <a:defRPr sz="2600" b="0" i="0" u="none" strike="noStrike" cap="none" spc="0" baseline="0">
          <a:solidFill>
            <a:srgbClr val="FFFF00"/>
          </a:solidFill>
          <a:uFillTx/>
          <a:latin typeface="+mj-lt"/>
          <a:ea typeface="+mj-ea"/>
          <a:cs typeface="+mj-cs"/>
          <a:sym typeface="Times New Roman"/>
        </a:defRPr>
      </a:lvl7pPr>
      <a:lvl8pPr marL="3454929" marR="0" indent="-316441" algn="l" defTabSz="914400" rtl="0" latinLnBrk="0">
        <a:lnSpc>
          <a:spcPct val="100000"/>
        </a:lnSpc>
        <a:spcBef>
          <a:spcPts val="600"/>
        </a:spcBef>
        <a:spcAft>
          <a:spcPts val="0"/>
        </a:spcAft>
        <a:buClr>
          <a:srgbClr val="FF0033"/>
        </a:buClr>
        <a:buSzPct val="100000"/>
        <a:buFont typeface="Helvetica"/>
        <a:buChar char=""/>
        <a:tabLst/>
        <a:defRPr sz="2600" b="0" i="0" u="none" strike="noStrike" cap="none" spc="0" baseline="0">
          <a:solidFill>
            <a:srgbClr val="FFFF00"/>
          </a:solidFill>
          <a:uFillTx/>
          <a:latin typeface="+mj-lt"/>
          <a:ea typeface="+mj-ea"/>
          <a:cs typeface="+mj-cs"/>
          <a:sym typeface="Times New Roman"/>
        </a:defRPr>
      </a:lvl8pPr>
      <a:lvl9pPr marL="3912129" marR="0" indent="-316441" algn="l" defTabSz="914400" rtl="0" latinLnBrk="0">
        <a:lnSpc>
          <a:spcPct val="100000"/>
        </a:lnSpc>
        <a:spcBef>
          <a:spcPts val="600"/>
        </a:spcBef>
        <a:spcAft>
          <a:spcPts val="0"/>
        </a:spcAft>
        <a:buClr>
          <a:srgbClr val="FF0033"/>
        </a:buClr>
        <a:buSzPct val="100000"/>
        <a:buFont typeface="Helvetica"/>
        <a:buChar char=""/>
        <a:tabLst/>
        <a:defRPr sz="2600" b="0" i="0" u="none" strike="noStrike" cap="none" spc="0" baseline="0">
          <a:solidFill>
            <a:srgbClr val="FFFF00"/>
          </a:solidFill>
          <a:uFillTx/>
          <a:latin typeface="+mj-lt"/>
          <a:ea typeface="+mj-ea"/>
          <a:cs typeface="+mj-cs"/>
          <a:sym typeface="Times New Roman"/>
        </a:defRPr>
      </a:lvl9pPr>
    </p:bodyStyle>
    <p:otherStyle>
      <a:lvl1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Times New Roman"/>
        </a:defRPr>
      </a:lvl5pPr>
      <a:lvl6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Times New Roman"/>
        </a:defRPr>
      </a:lvl6pPr>
      <a:lvl7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Times New Roman"/>
        </a:defRPr>
      </a:lvl7pPr>
      <a:lvl8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Times New Roman"/>
        </a:defRPr>
      </a:lvl8pPr>
      <a:lvl9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1.xml"/><Relationship Id="rId5" Type="http://schemas.openxmlformats.org/officeDocument/2006/relationships/image" Target="../media/image23.emf"/><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5.xml"/><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6.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3.xml"/><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emf"/><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5.xml"/><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Picture 5" descr="Picture 5"/>
          <p:cNvPicPr>
            <a:picLocks noChangeAspect="1"/>
          </p:cNvPicPr>
          <p:nvPr/>
        </p:nvPicPr>
        <p:blipFill>
          <a:blip r:embed="rId2"/>
          <a:stretch>
            <a:fillRect/>
          </a:stretch>
        </p:blipFill>
        <p:spPr>
          <a:xfrm>
            <a:off x="277812" y="6154737"/>
            <a:ext cx="4294188" cy="582613"/>
          </a:xfrm>
          <a:prstGeom prst="rect">
            <a:avLst/>
          </a:prstGeom>
          <a:ln w="12700">
            <a:miter lim="400000"/>
          </a:ln>
        </p:spPr>
      </p:pic>
      <p:pic>
        <p:nvPicPr>
          <p:cNvPr id="273" name="Picture 7" descr="Picture 7"/>
          <p:cNvPicPr>
            <a:picLocks noChangeAspect="1"/>
          </p:cNvPicPr>
          <p:nvPr/>
        </p:nvPicPr>
        <p:blipFill>
          <a:blip r:embed="rId3"/>
          <a:stretch>
            <a:fillRect/>
          </a:stretch>
        </p:blipFill>
        <p:spPr>
          <a:xfrm>
            <a:off x="469900" y="4095750"/>
            <a:ext cx="1862138" cy="1819275"/>
          </a:xfrm>
          <a:prstGeom prst="rect">
            <a:avLst/>
          </a:prstGeom>
          <a:ln w="12700">
            <a:miter lim="400000"/>
          </a:ln>
        </p:spPr>
      </p:pic>
      <p:sp>
        <p:nvSpPr>
          <p:cNvPr id="274" name="Recreation Ecology:  A Scientific Basis for  Leave No Trace Practices"/>
          <p:cNvSpPr txBox="1">
            <a:spLocks noGrp="1"/>
          </p:cNvSpPr>
          <p:nvPr>
            <p:ph type="title" idx="4294967295"/>
          </p:nvPr>
        </p:nvSpPr>
        <p:spPr>
          <a:xfrm>
            <a:off x="134937" y="68262"/>
            <a:ext cx="8874126" cy="1684338"/>
          </a:xfrm>
          <a:prstGeom prst="rect">
            <a:avLst/>
          </a:prstGeom>
        </p:spPr>
        <p:txBody>
          <a:bodyPr lIns="45718" tIns="45718" rIns="45718" bIns="45718" anchor="t">
            <a:normAutofit fontScale="90000"/>
          </a:bodyPr>
          <a:lstStyle/>
          <a:p>
            <a:pPr defTabSz="771525">
              <a:spcBef>
                <a:spcPts val="600"/>
              </a:spcBef>
              <a:defRPr sz="3600" b="0">
                <a:solidFill>
                  <a:srgbClr val="092677"/>
                </a:solidFill>
                <a:effectLst>
                  <a:outerShdw blurRad="12700" dist="25400" dir="2700000" rotWithShape="0">
                    <a:srgbClr val="DDDDDD"/>
                  </a:outerShdw>
                </a:effectLst>
                <a:latin typeface="Arial Rounded MT Bold"/>
                <a:ea typeface="Arial Rounded MT Bold"/>
                <a:cs typeface="Arial Rounded MT Bold"/>
                <a:sym typeface="Arial Rounded MT Bold"/>
              </a:defRPr>
            </a:pPr>
            <a:r>
              <a:t>Recreation Ecology: </a:t>
            </a:r>
            <a:br/>
            <a:r>
              <a:t>A Scientific Basis for </a:t>
            </a:r>
            <a:br/>
            <a:r>
              <a:t>Leave No Trace Practices</a:t>
            </a:r>
          </a:p>
        </p:txBody>
      </p:sp>
      <p:sp>
        <p:nvSpPr>
          <p:cNvPr id="275" name="Dr. Jeffrey L. Marion…"/>
          <p:cNvSpPr txBox="1"/>
          <p:nvPr/>
        </p:nvSpPr>
        <p:spPr>
          <a:xfrm>
            <a:off x="1601787" y="2050257"/>
            <a:ext cx="5856288" cy="11668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575" tIns="38575" rIns="38575" bIns="38575">
            <a:spAutoFit/>
          </a:bodyPr>
          <a:lstStyle/>
          <a:p>
            <a:pPr algn="ctr" defTabSz="771525">
              <a:lnSpc>
                <a:spcPct val="110000"/>
              </a:lnSpc>
              <a:defRPr sz="2800" b="0">
                <a:solidFill>
                  <a:srgbClr val="005B3C"/>
                </a:solidFill>
                <a:effectLst>
                  <a:outerShdw blurRad="12700" dist="25400" dir="2700000" rotWithShape="0">
                    <a:srgbClr val="DDDDDD"/>
                  </a:outerShdw>
                </a:effectLst>
                <a:latin typeface="Arial Rounded MT Bold"/>
                <a:ea typeface="Arial Rounded MT Bold"/>
                <a:cs typeface="Arial Rounded MT Bold"/>
                <a:sym typeface="Arial Rounded MT Bold"/>
              </a:defRPr>
            </a:pPr>
            <a:r>
              <a:t>Dr. Jeffrey L. Marion</a:t>
            </a:r>
          </a:p>
          <a:p>
            <a:pPr algn="ctr" defTabSz="771525">
              <a:lnSpc>
                <a:spcPct val="110000"/>
              </a:lnSpc>
              <a:defRPr sz="2200" b="0">
                <a:solidFill>
                  <a:srgbClr val="005B3C"/>
                </a:solidFill>
                <a:effectLst>
                  <a:outerShdw blurRad="12700" dist="25400" dir="2700000" rotWithShape="0">
                    <a:srgbClr val="DDDDDD"/>
                  </a:outerShdw>
                </a:effectLst>
                <a:latin typeface="Arial Rounded MT Bold"/>
                <a:ea typeface="Arial Rounded MT Bold"/>
                <a:cs typeface="Arial Rounded MT Bold"/>
                <a:sym typeface="Arial Rounded MT Bold"/>
              </a:defRPr>
            </a:pPr>
            <a:r>
              <a:t>Virginia Tech / U.S. Geological Survey</a:t>
            </a:r>
          </a:p>
          <a:p>
            <a:pPr algn="ctr" defTabSz="771525">
              <a:lnSpc>
                <a:spcPct val="110000"/>
              </a:lnSpc>
              <a:defRPr sz="1900" b="0">
                <a:solidFill>
                  <a:srgbClr val="005B3C"/>
                </a:solidFill>
                <a:effectLst>
                  <a:outerShdw blurRad="12700" dist="25400" dir="2700000" rotWithShape="0">
                    <a:srgbClr val="DDDDDD"/>
                  </a:outerShdw>
                </a:effectLst>
                <a:latin typeface="Arial Rounded MT Bold"/>
                <a:ea typeface="Arial Rounded MT Bold"/>
                <a:cs typeface="Arial Rounded MT Bold"/>
                <a:sym typeface="Arial Rounded MT Bold"/>
              </a:defRPr>
            </a:pPr>
            <a:r>
              <a:t>jmarion@vt.edu</a:t>
            </a:r>
          </a:p>
        </p:txBody>
      </p:sp>
      <p:pic>
        <p:nvPicPr>
          <p:cNvPr id="276" name="image.png" descr="image.png"/>
          <p:cNvPicPr>
            <a:picLocks noChangeAspect="1"/>
          </p:cNvPicPr>
          <p:nvPr/>
        </p:nvPicPr>
        <p:blipFill>
          <a:blip r:embed="rId4"/>
          <a:stretch>
            <a:fillRect/>
          </a:stretch>
        </p:blipFill>
        <p:spPr>
          <a:xfrm>
            <a:off x="5698836" y="4326990"/>
            <a:ext cx="3445164" cy="2531010"/>
          </a:xfrm>
          <a:prstGeom prst="rect">
            <a:avLst/>
          </a:prstGeom>
          <a:ln w="12700">
            <a:miter lim="400000"/>
          </a:ln>
        </p:spPr>
      </p:pic>
      <p:grpSp>
        <p:nvGrpSpPr>
          <p:cNvPr id="279" name="usgsid2b"/>
          <p:cNvGrpSpPr/>
          <p:nvPr/>
        </p:nvGrpSpPr>
        <p:grpSpPr>
          <a:xfrm>
            <a:off x="7599362" y="3195637"/>
            <a:ext cx="1409701" cy="466726"/>
            <a:chOff x="0" y="0"/>
            <a:chExt cx="1409700" cy="466725"/>
          </a:xfrm>
        </p:grpSpPr>
        <p:sp>
          <p:nvSpPr>
            <p:cNvPr id="277" name="Rectangle"/>
            <p:cNvSpPr/>
            <p:nvPr/>
          </p:nvSpPr>
          <p:spPr>
            <a:xfrm>
              <a:off x="0" y="0"/>
              <a:ext cx="1409700" cy="466725"/>
            </a:xfrm>
            <a:prstGeom prst="rect">
              <a:avLst/>
            </a:prstGeom>
            <a:solidFill>
              <a:srgbClr val="FFFFFF"/>
            </a:solidFill>
            <a:ln w="12700" cap="flat">
              <a:noFill/>
              <a:miter lim="400000"/>
            </a:ln>
            <a:effectLst/>
          </p:spPr>
          <p:txBody>
            <a:bodyPr wrap="square" lIns="0" tIns="0" rIns="0" bIns="0" numCol="1" anchor="t">
              <a:noAutofit/>
            </a:bodyPr>
            <a:lstStyle/>
            <a:p>
              <a:endParaRPr/>
            </a:p>
          </p:txBody>
        </p:sp>
        <p:pic>
          <p:nvPicPr>
            <p:cNvPr id="278" name="usgsid2b.png" descr="usgsid2b.png"/>
            <p:cNvPicPr>
              <a:picLocks noChangeAspect="1"/>
            </p:cNvPicPr>
            <p:nvPr/>
          </p:nvPicPr>
          <p:blipFill>
            <a:blip r:embed="rId5"/>
            <a:stretch>
              <a:fillRect/>
            </a:stretch>
          </p:blipFill>
          <p:spPr>
            <a:xfrm>
              <a:off x="0" y="0"/>
              <a:ext cx="1409700" cy="466725"/>
            </a:xfrm>
            <a:prstGeom prst="rect">
              <a:avLst/>
            </a:prstGeom>
            <a:ln w="12700" cap="flat">
              <a:noFill/>
              <a:miter lim="400000"/>
            </a:ln>
            <a:effectLst/>
          </p:spPr>
        </p:pic>
      </p:grpSp>
      <p:pic>
        <p:nvPicPr>
          <p:cNvPr id="1026" name="Picture 2">
            <a:extLst>
              <a:ext uri="{FF2B5EF4-FFF2-40B4-BE49-F238E27FC236}">
                <a16:creationId xmlns:a16="http://schemas.microsoft.com/office/drawing/2014/main" id="{CB979892-EAA4-483F-A432-4445822235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0156" y="4658087"/>
            <a:ext cx="2852647" cy="8652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Camping Dispersal &amp; Containment"/>
          <p:cNvSpPr txBox="1"/>
          <p:nvPr/>
        </p:nvSpPr>
        <p:spPr>
          <a:xfrm>
            <a:off x="348848" y="381000"/>
            <a:ext cx="4223554" cy="1031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4" tIns="45634" rIns="45634" bIns="45634">
            <a:spAutoFit/>
          </a:bodyPr>
          <a:lstStyle>
            <a:lvl1pPr defTabSz="912812">
              <a:defRPr sz="3200" b="0">
                <a:solidFill>
                  <a:srgbClr val="FF0033"/>
                </a:solidFill>
                <a:effectLst>
                  <a:outerShdw blurRad="12700" dist="25400" dir="2700000" rotWithShape="0">
                    <a:srgbClr val="FFFFFF"/>
                  </a:outerShdw>
                </a:effectLst>
                <a:latin typeface="Bookman Old Style"/>
                <a:ea typeface="Bookman Old Style"/>
                <a:cs typeface="Bookman Old Style"/>
                <a:sym typeface="Bookman Old Style"/>
              </a:defRPr>
            </a:lvl1pPr>
          </a:lstStyle>
          <a:p>
            <a:r>
              <a:t>Camping Dispersal &amp; Containment</a:t>
            </a:r>
          </a:p>
        </p:txBody>
      </p:sp>
      <p:sp>
        <p:nvSpPr>
          <p:cNvPr id="357" name="Disperse activities"/>
          <p:cNvSpPr txBox="1"/>
          <p:nvPr/>
        </p:nvSpPr>
        <p:spPr>
          <a:xfrm>
            <a:off x="2971692" y="6415032"/>
            <a:ext cx="3200617"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855662">
              <a:spcBef>
                <a:spcPts val="1400"/>
              </a:spcBef>
              <a:defRPr b="0">
                <a:solidFill>
                  <a:srgbClr val="00B0F0"/>
                </a:solidFill>
                <a:latin typeface="Arial Rounded MT Bold"/>
                <a:ea typeface="Arial Rounded MT Bold"/>
                <a:cs typeface="Arial Rounded MT Bold"/>
                <a:sym typeface="Arial Rounded MT Bold"/>
              </a:defRPr>
            </a:lvl1pPr>
          </a:lstStyle>
          <a:p>
            <a:r>
              <a:t>Disperse activities</a:t>
            </a:r>
          </a:p>
        </p:txBody>
      </p:sp>
      <p:sp>
        <p:nvSpPr>
          <p:cNvPr id="358" name="Concentrate activities"/>
          <p:cNvSpPr txBox="1"/>
          <p:nvPr/>
        </p:nvSpPr>
        <p:spPr>
          <a:xfrm>
            <a:off x="5181491" y="2920944"/>
            <a:ext cx="3276817"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855662">
              <a:spcBef>
                <a:spcPts val="1400"/>
              </a:spcBef>
              <a:defRPr b="0">
                <a:solidFill>
                  <a:srgbClr val="00B0F0"/>
                </a:solidFill>
                <a:latin typeface="Arial Rounded MT Bold"/>
                <a:ea typeface="Arial Rounded MT Bold"/>
                <a:cs typeface="Arial Rounded MT Bold"/>
                <a:sym typeface="Arial Rounded MT Bold"/>
              </a:defRPr>
            </a:lvl1pPr>
          </a:lstStyle>
          <a:p>
            <a:r>
              <a:t>Concentrate activities</a:t>
            </a:r>
          </a:p>
        </p:txBody>
      </p:sp>
      <p:pic>
        <p:nvPicPr>
          <p:cNvPr id="359" name="image.png" descr="image.png"/>
          <p:cNvPicPr>
            <a:picLocks noChangeAspect="1"/>
          </p:cNvPicPr>
          <p:nvPr/>
        </p:nvPicPr>
        <p:blipFill>
          <a:blip r:embed="rId2"/>
          <a:stretch>
            <a:fillRect/>
          </a:stretch>
        </p:blipFill>
        <p:spPr>
          <a:xfrm>
            <a:off x="542925" y="3505200"/>
            <a:ext cx="4019550" cy="2871788"/>
          </a:xfrm>
          <a:prstGeom prst="rect">
            <a:avLst/>
          </a:prstGeom>
          <a:ln w="12700">
            <a:miter lim="400000"/>
          </a:ln>
        </p:spPr>
      </p:pic>
      <p:pic>
        <p:nvPicPr>
          <p:cNvPr id="360" name="A picture containing grass, outdoor, tent, outdoor objectDescription automatically generated" descr="A picture containing grass, outdoor, tent, outdoor objectDescription automatically generated"/>
          <p:cNvPicPr>
            <a:picLocks noChangeAspect="1"/>
          </p:cNvPicPr>
          <p:nvPr/>
        </p:nvPicPr>
        <p:blipFill>
          <a:blip r:embed="rId3"/>
          <a:stretch>
            <a:fillRect/>
          </a:stretch>
        </p:blipFill>
        <p:spPr>
          <a:xfrm>
            <a:off x="4933950" y="3505200"/>
            <a:ext cx="3667125" cy="2874963"/>
          </a:xfrm>
          <a:prstGeom prst="rect">
            <a:avLst/>
          </a:prstGeom>
          <a:ln w="12700">
            <a:miter lim="400000"/>
          </a:ln>
        </p:spPr>
      </p:pic>
      <p:pic>
        <p:nvPicPr>
          <p:cNvPr id="361" name="A picture containing tree, outdoor, ground, tentDescription automatically generated" descr="A picture containing tree, outdoor, ground, tentDescription automatically generated"/>
          <p:cNvPicPr>
            <a:picLocks noChangeAspect="1"/>
          </p:cNvPicPr>
          <p:nvPr/>
        </p:nvPicPr>
        <p:blipFill>
          <a:blip r:embed="rId4"/>
          <a:stretch>
            <a:fillRect/>
          </a:stretch>
        </p:blipFill>
        <p:spPr>
          <a:xfrm>
            <a:off x="4933950" y="238125"/>
            <a:ext cx="3667125" cy="2635250"/>
          </a:xfrm>
          <a:prstGeom prst="rect">
            <a:avLst/>
          </a:prstGeom>
          <a:ln w="12700">
            <a:miter lim="400000"/>
          </a:ln>
        </p:spPr>
      </p:pic>
      <p:pic>
        <p:nvPicPr>
          <p:cNvPr id="10" name="Picture 9">
            <a:extLst>
              <a:ext uri="{FF2B5EF4-FFF2-40B4-BE49-F238E27FC236}">
                <a16:creationId xmlns:a16="http://schemas.microsoft.com/office/drawing/2014/main" id="{F8A45686-C2D0-4929-BB69-212C3452DC68}"/>
              </a:ext>
            </a:extLst>
          </p:cNvPr>
          <p:cNvPicPr>
            <a:picLocks noChangeAspect="1"/>
          </p:cNvPicPr>
          <p:nvPr/>
        </p:nvPicPr>
        <p:blipFill>
          <a:blip r:embed="rId5"/>
          <a:stretch>
            <a:fillRect/>
          </a:stretch>
        </p:blipFill>
        <p:spPr>
          <a:xfrm>
            <a:off x="1117599" y="2297547"/>
            <a:ext cx="2537691" cy="7924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63" name="A person and person sitting on the ground with food and drinksDescription automatically generated with low confidence" descr="A person and person sitting on the ground with food and drinksDescription automatically generated with low confidence"/>
          <p:cNvPicPr>
            <a:picLocks noChangeAspect="1"/>
          </p:cNvPicPr>
          <p:nvPr/>
        </p:nvPicPr>
        <p:blipFill>
          <a:blip r:embed="rId2"/>
          <a:stretch>
            <a:fillRect/>
          </a:stretch>
        </p:blipFill>
        <p:spPr>
          <a:xfrm>
            <a:off x="0" y="15875"/>
            <a:ext cx="4319588" cy="3116263"/>
          </a:xfrm>
          <a:prstGeom prst="rect">
            <a:avLst/>
          </a:prstGeom>
          <a:ln w="12700">
            <a:miter lim="400000"/>
          </a:ln>
        </p:spPr>
      </p:pic>
      <p:pic>
        <p:nvPicPr>
          <p:cNvPr id="364" name="image.jpeg" descr="image.jpeg"/>
          <p:cNvPicPr>
            <a:picLocks noChangeAspect="1"/>
          </p:cNvPicPr>
          <p:nvPr/>
        </p:nvPicPr>
        <p:blipFill>
          <a:blip r:embed="rId3"/>
          <a:stretch>
            <a:fillRect/>
          </a:stretch>
        </p:blipFill>
        <p:spPr>
          <a:xfrm>
            <a:off x="0" y="3781425"/>
            <a:ext cx="4786313" cy="3076575"/>
          </a:xfrm>
          <a:prstGeom prst="rect">
            <a:avLst/>
          </a:prstGeom>
          <a:ln w="12700">
            <a:miter lim="400000"/>
          </a:ln>
        </p:spPr>
      </p:pic>
      <p:sp>
        <p:nvSpPr>
          <p:cNvPr id="365" name="Dispersed Pristine Site Camping"/>
          <p:cNvSpPr txBox="1"/>
          <p:nvPr/>
        </p:nvSpPr>
        <p:spPr>
          <a:xfrm>
            <a:off x="4760510" y="227012"/>
            <a:ext cx="3971142" cy="10310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4" tIns="45634" rIns="45634" bIns="45634">
            <a:spAutoFit/>
          </a:bodyPr>
          <a:lstStyle>
            <a:lvl1pPr algn="ctr" defTabSz="912812">
              <a:defRPr sz="3200" b="0">
                <a:solidFill>
                  <a:srgbClr val="FF0033"/>
                </a:solidFill>
                <a:effectLst>
                  <a:outerShdw blurRad="12700" dist="25400" dir="2700000" rotWithShape="0">
                    <a:srgbClr val="FFFFFF"/>
                  </a:outerShdw>
                </a:effectLst>
                <a:latin typeface="Bookman Old Style"/>
                <a:ea typeface="Bookman Old Style"/>
                <a:cs typeface="Bookman Old Style"/>
                <a:sym typeface="Bookman Old Style"/>
              </a:defRPr>
            </a:lvl1pPr>
          </a:lstStyle>
          <a:p>
            <a:r>
              <a:t>Dispersed Pristine Site Camping</a:t>
            </a:r>
          </a:p>
        </p:txBody>
      </p:sp>
      <p:sp>
        <p:nvSpPr>
          <p:cNvPr id="366" name="Kitchen on naturally barren rock"/>
          <p:cNvSpPr txBox="1"/>
          <p:nvPr/>
        </p:nvSpPr>
        <p:spPr>
          <a:xfrm>
            <a:off x="237807" y="3201987"/>
            <a:ext cx="4450530" cy="42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200" b="0">
                <a:solidFill>
                  <a:srgbClr val="33CCFF"/>
                </a:solidFill>
                <a:latin typeface="Arial Rounded MT Bold"/>
                <a:ea typeface="Arial Rounded MT Bold"/>
                <a:cs typeface="Arial Rounded MT Bold"/>
                <a:sym typeface="Arial Rounded MT Bold"/>
              </a:defRPr>
            </a:lvl1pPr>
          </a:lstStyle>
          <a:p>
            <a:r>
              <a:t>Kitchen on naturally barren rock</a:t>
            </a:r>
          </a:p>
        </p:txBody>
      </p:sp>
      <p:sp>
        <p:nvSpPr>
          <p:cNvPr id="367" name="Hammocks over barren leaf litter"/>
          <p:cNvSpPr txBox="1"/>
          <p:nvPr/>
        </p:nvSpPr>
        <p:spPr>
          <a:xfrm>
            <a:off x="5875020" y="4845050"/>
            <a:ext cx="2473960" cy="751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200" b="0">
                <a:solidFill>
                  <a:srgbClr val="33CCFF"/>
                </a:solidFill>
                <a:latin typeface="Arial Rounded MT Bold"/>
                <a:ea typeface="Arial Rounded MT Bold"/>
                <a:cs typeface="Arial Rounded MT Bold"/>
                <a:sym typeface="Arial Rounded MT Bold"/>
              </a:defRPr>
            </a:lvl1pPr>
          </a:lstStyle>
          <a:p>
            <a:r>
              <a:t>Hammocks over barren leaf litter</a:t>
            </a:r>
          </a:p>
        </p:txBody>
      </p:sp>
      <p:sp>
        <p:nvSpPr>
          <p:cNvPr id="368" name="Tents on resistant grass"/>
          <p:cNvSpPr txBox="1"/>
          <p:nvPr/>
        </p:nvSpPr>
        <p:spPr>
          <a:xfrm>
            <a:off x="4917757" y="6083300"/>
            <a:ext cx="3341252" cy="421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200" b="0">
                <a:solidFill>
                  <a:srgbClr val="33CCFF"/>
                </a:solidFill>
                <a:latin typeface="Arial Rounded MT Bold"/>
                <a:ea typeface="Arial Rounded MT Bold"/>
                <a:cs typeface="Arial Rounded MT Bold"/>
                <a:sym typeface="Arial Rounded MT Bold"/>
              </a:defRPr>
            </a:lvl1pPr>
          </a:lstStyle>
          <a:p>
            <a:r>
              <a:t>Tents on resistant grass</a:t>
            </a:r>
          </a:p>
        </p:txBody>
      </p:sp>
      <p:sp>
        <p:nvSpPr>
          <p:cNvPr id="369" name="Line"/>
          <p:cNvSpPr/>
          <p:nvPr/>
        </p:nvSpPr>
        <p:spPr>
          <a:xfrm>
            <a:off x="784225" y="3632199"/>
            <a:ext cx="273050" cy="701677"/>
          </a:xfrm>
          <a:prstGeom prst="line">
            <a:avLst/>
          </a:prstGeom>
          <a:ln w="50800">
            <a:solidFill>
              <a:srgbClr val="33CCFF"/>
            </a:solidFill>
            <a:tailEnd type="triangle"/>
          </a:ln>
        </p:spPr>
        <p:txBody>
          <a:bodyPr lIns="45719" rIns="45719"/>
          <a:lstStyle/>
          <a:p>
            <a:pPr>
              <a:defRPr>
                <a:solidFill>
                  <a:srgbClr val="FFFF00"/>
                </a:solidFill>
              </a:defRPr>
            </a:pPr>
            <a:endParaRPr/>
          </a:p>
        </p:txBody>
      </p:sp>
      <p:pic>
        <p:nvPicPr>
          <p:cNvPr id="370" name="A group of people in the woodsDescription automatically generated with medium confidence" descr="A group of people in the woodsDescription automatically generated with medium confidence"/>
          <p:cNvPicPr>
            <a:picLocks noChangeAspect="1"/>
          </p:cNvPicPr>
          <p:nvPr/>
        </p:nvPicPr>
        <p:blipFill>
          <a:blip r:embed="rId4"/>
          <a:stretch>
            <a:fillRect/>
          </a:stretch>
        </p:blipFill>
        <p:spPr>
          <a:xfrm>
            <a:off x="5081587" y="1763712"/>
            <a:ext cx="4062413" cy="3048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2" name="Dispersed Pristine Site Camping Guidance"/>
          <p:cNvSpPr txBox="1"/>
          <p:nvPr/>
        </p:nvSpPr>
        <p:spPr>
          <a:xfrm>
            <a:off x="232960" y="61912"/>
            <a:ext cx="8639980" cy="535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4" tIns="45634" rIns="45634" bIns="45634">
            <a:spAutoFit/>
          </a:bodyPr>
          <a:lstStyle>
            <a:lvl1pPr algn="ctr" defTabSz="912812">
              <a:spcBef>
                <a:spcPts val="1200"/>
              </a:spcBef>
              <a:defRPr sz="3000" b="0">
                <a:solidFill>
                  <a:srgbClr val="FF0033"/>
                </a:solidFill>
                <a:effectLst>
                  <a:outerShdw blurRad="12700" dist="25400" dir="2700000" rotWithShape="0">
                    <a:srgbClr val="FFFFFF"/>
                  </a:outerShdw>
                </a:effectLst>
                <a:latin typeface="Bookman Old Style"/>
                <a:ea typeface="Bookman Old Style"/>
                <a:cs typeface="Bookman Old Style"/>
                <a:sym typeface="Bookman Old Style"/>
              </a:defRPr>
            </a:lvl1pPr>
          </a:lstStyle>
          <a:p>
            <a:r>
              <a:t>Dispersed Pristine Site Camping Guidance</a:t>
            </a:r>
          </a:p>
        </p:txBody>
      </p:sp>
      <p:pic>
        <p:nvPicPr>
          <p:cNvPr id="373" name="A tent in a forestDescription automatically generated" descr="A tent in a forestDescription automatically generated"/>
          <p:cNvPicPr>
            <a:picLocks noChangeAspect="1"/>
          </p:cNvPicPr>
          <p:nvPr/>
        </p:nvPicPr>
        <p:blipFill>
          <a:blip r:embed="rId2"/>
          <a:stretch>
            <a:fillRect/>
          </a:stretch>
        </p:blipFill>
        <p:spPr>
          <a:xfrm>
            <a:off x="55562" y="762000"/>
            <a:ext cx="4384676" cy="3287713"/>
          </a:xfrm>
          <a:prstGeom prst="rect">
            <a:avLst/>
          </a:prstGeom>
          <a:ln w="12700">
            <a:miter lim="400000"/>
          </a:ln>
        </p:spPr>
      </p:pic>
      <p:pic>
        <p:nvPicPr>
          <p:cNvPr id="374" name="A tree next to a fenceDescription automatically generated" descr="A tree next to a fenceDescription automatically generated"/>
          <p:cNvPicPr>
            <a:picLocks noChangeAspect="1"/>
          </p:cNvPicPr>
          <p:nvPr/>
        </p:nvPicPr>
        <p:blipFill>
          <a:blip r:embed="rId3"/>
          <a:stretch>
            <a:fillRect/>
          </a:stretch>
        </p:blipFill>
        <p:spPr>
          <a:xfrm>
            <a:off x="4681537" y="760412"/>
            <a:ext cx="4386263" cy="3289301"/>
          </a:xfrm>
          <a:prstGeom prst="rect">
            <a:avLst/>
          </a:prstGeom>
          <a:ln w="12700">
            <a:miter lim="400000"/>
          </a:ln>
        </p:spPr>
      </p:pic>
      <p:sp>
        <p:nvSpPr>
          <p:cNvPr id="375" name="Arrow"/>
          <p:cNvSpPr/>
          <p:nvPr/>
        </p:nvSpPr>
        <p:spPr>
          <a:xfrm>
            <a:off x="4138612" y="2386012"/>
            <a:ext cx="923926" cy="404813"/>
          </a:xfrm>
          <a:prstGeom prst="rightArrow">
            <a:avLst>
              <a:gd name="adj1" fmla="val 50000"/>
              <a:gd name="adj2" fmla="val 50000"/>
            </a:avLst>
          </a:prstGeom>
          <a:solidFill>
            <a:srgbClr val="00B0F0"/>
          </a:solidFill>
          <a:ln w="22225">
            <a:solidFill>
              <a:srgbClr val="FF0000"/>
            </a:solidFill>
          </a:ln>
        </p:spPr>
        <p:txBody>
          <a:bodyPr lIns="0" tIns="0" rIns="0" bIns="0" anchor="ctr"/>
          <a:lstStyle/>
          <a:p>
            <a:pPr algn="ctr" defTabSz="685800">
              <a:defRPr sz="1300" b="0">
                <a:solidFill>
                  <a:srgbClr val="00B0F0"/>
                </a:solidFill>
                <a:latin typeface="Corbel"/>
                <a:ea typeface="Corbel"/>
                <a:cs typeface="Corbel"/>
                <a:sym typeface="Corbel"/>
              </a:defRPr>
            </a:pPr>
            <a:endParaRPr/>
          </a:p>
        </p:txBody>
      </p:sp>
      <p:sp>
        <p:nvSpPr>
          <p:cNvPr id="376" name="Choose a durable spot (rock, deep shade with few plants, or sunny/grassy) out-of-sight from trails and campsites with NO  prior evidence of human use.…"/>
          <p:cNvSpPr txBox="1"/>
          <p:nvPr/>
        </p:nvSpPr>
        <p:spPr>
          <a:xfrm>
            <a:off x="326390" y="4251007"/>
            <a:ext cx="8321358" cy="228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342900" indent="-342900" defTabSz="685800">
              <a:spcBef>
                <a:spcPts val="1200"/>
              </a:spcBef>
              <a:buClr>
                <a:srgbClr val="FF3300"/>
              </a:buClr>
              <a:buSzPct val="100000"/>
              <a:buChar char="➢"/>
              <a:defRPr sz="2200" b="0">
                <a:solidFill>
                  <a:srgbClr val="99FFFF"/>
                </a:solidFill>
                <a:latin typeface="Arial Rounded MT Bold"/>
                <a:ea typeface="Arial Rounded MT Bold"/>
                <a:cs typeface="Arial Rounded MT Bold"/>
                <a:sym typeface="Arial Rounded MT Bold"/>
              </a:defRPr>
            </a:pPr>
            <a:r>
              <a:t>Choose a durable spot (rock, deep shade with few plants, or sunny/grassy) out-of-sight from trails and campsites with NO  prior evidence of human use. </a:t>
            </a:r>
          </a:p>
          <a:p>
            <a:pPr marL="342900" indent="-342900" defTabSz="685800">
              <a:spcBef>
                <a:spcPts val="1200"/>
              </a:spcBef>
              <a:buClr>
                <a:srgbClr val="FF3300"/>
              </a:buClr>
              <a:buSzPct val="100000"/>
              <a:buChar char="➢"/>
              <a:defRPr sz="2200" b="0">
                <a:solidFill>
                  <a:srgbClr val="99FFFF"/>
                </a:solidFill>
                <a:latin typeface="Arial Rounded MT Bold"/>
                <a:ea typeface="Arial Rounded MT Bold"/>
                <a:cs typeface="Arial Rounded MT Bold"/>
                <a:sym typeface="Arial Rounded MT Bold"/>
              </a:defRPr>
            </a:pPr>
            <a:r>
              <a:t>Avoid all lasting disturbance while camping. </a:t>
            </a:r>
          </a:p>
          <a:p>
            <a:pPr marL="342900" indent="-342900" defTabSz="685800">
              <a:spcBef>
                <a:spcPts val="1200"/>
              </a:spcBef>
              <a:buClr>
                <a:srgbClr val="FF3300"/>
              </a:buClr>
              <a:buSzPct val="100000"/>
              <a:buChar char="➢"/>
              <a:defRPr sz="2200" b="0">
                <a:solidFill>
                  <a:srgbClr val="99FFFF"/>
                </a:solidFill>
                <a:latin typeface="Arial Rounded MT Bold"/>
                <a:ea typeface="Arial Rounded MT Bold"/>
                <a:cs typeface="Arial Rounded MT Bold"/>
                <a:sym typeface="Arial Rounded MT Bold"/>
              </a:defRPr>
            </a:pPr>
            <a:r>
              <a:t>Before departing naturalize the spot so                                       that others will not find or reuse it. </a:t>
            </a:r>
          </a:p>
        </p:txBody>
      </p:sp>
      <p:pic>
        <p:nvPicPr>
          <p:cNvPr id="3" name="Picture 2">
            <a:extLst>
              <a:ext uri="{FF2B5EF4-FFF2-40B4-BE49-F238E27FC236}">
                <a16:creationId xmlns:a16="http://schemas.microsoft.com/office/drawing/2014/main" id="{2E651D0B-A94A-430D-8336-A8DBB11946C8}"/>
              </a:ext>
            </a:extLst>
          </p:cNvPr>
          <p:cNvPicPr>
            <a:picLocks noChangeAspect="1"/>
          </p:cNvPicPr>
          <p:nvPr/>
        </p:nvPicPr>
        <p:blipFill>
          <a:blip r:embed="rId4"/>
          <a:stretch>
            <a:fillRect/>
          </a:stretch>
        </p:blipFill>
        <p:spPr>
          <a:xfrm>
            <a:off x="6428508" y="5945881"/>
            <a:ext cx="2537691" cy="7924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Dispersed Pristine Site Camping Guidance"/>
          <p:cNvSpPr txBox="1"/>
          <p:nvPr/>
        </p:nvSpPr>
        <p:spPr>
          <a:xfrm>
            <a:off x="232653" y="193675"/>
            <a:ext cx="8678694" cy="525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563" tIns="40563" rIns="40563" bIns="40563">
            <a:spAutoFit/>
          </a:bodyPr>
          <a:lstStyle>
            <a:lvl1pPr algn="ctr" defTabSz="811212">
              <a:defRPr sz="3000" b="0">
                <a:solidFill>
                  <a:srgbClr val="FF0033"/>
                </a:solidFill>
                <a:effectLst>
                  <a:outerShdw blurRad="12700" dist="25400" dir="2700000" rotWithShape="0">
                    <a:srgbClr val="FFFFFF"/>
                  </a:outerShdw>
                </a:effectLst>
                <a:latin typeface="Bookman Old Style"/>
                <a:ea typeface="Bookman Old Style"/>
                <a:cs typeface="Bookman Old Style"/>
                <a:sym typeface="Bookman Old Style"/>
              </a:defRPr>
            </a:lvl1pPr>
          </a:lstStyle>
          <a:p>
            <a:r>
              <a:t>Dispersed Pristine Site Camping Guidance</a:t>
            </a:r>
          </a:p>
        </p:txBody>
      </p:sp>
      <p:sp>
        <p:nvSpPr>
          <p:cNvPr id="380" name="Restore your camping spot before departing"/>
          <p:cNvSpPr txBox="1"/>
          <p:nvPr/>
        </p:nvSpPr>
        <p:spPr>
          <a:xfrm>
            <a:off x="609796" y="4907060"/>
            <a:ext cx="3328596" cy="45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858837">
              <a:lnSpc>
                <a:spcPct val="110000"/>
              </a:lnSpc>
              <a:defRPr sz="1500" b="0">
                <a:solidFill>
                  <a:srgbClr val="FFFF00"/>
                </a:solidFill>
                <a:latin typeface="Arial Rounded MT Bold"/>
                <a:ea typeface="Arial Rounded MT Bold"/>
                <a:cs typeface="Arial Rounded MT Bold"/>
                <a:sym typeface="Arial Rounded MT Bold"/>
              </a:defRPr>
            </a:lvl1pPr>
          </a:lstStyle>
          <a:p>
            <a:r>
              <a:t>Restore your camping spot before departing</a:t>
            </a:r>
          </a:p>
        </p:txBody>
      </p:sp>
      <p:pic>
        <p:nvPicPr>
          <p:cNvPr id="381" name="image.jpeg" descr="image.jpeg"/>
          <p:cNvPicPr>
            <a:picLocks noChangeAspect="1"/>
          </p:cNvPicPr>
          <p:nvPr/>
        </p:nvPicPr>
        <p:blipFill>
          <a:blip r:embed="rId2"/>
          <a:stretch>
            <a:fillRect/>
          </a:stretch>
        </p:blipFill>
        <p:spPr>
          <a:xfrm>
            <a:off x="4786312" y="4525962"/>
            <a:ext cx="3498851" cy="2327276"/>
          </a:xfrm>
          <a:prstGeom prst="rect">
            <a:avLst/>
          </a:prstGeom>
          <a:ln w="12700">
            <a:miter lim="400000"/>
          </a:ln>
        </p:spPr>
      </p:pic>
      <p:pic>
        <p:nvPicPr>
          <p:cNvPr id="382" name="A picture containing ground, outdoor, tree, forestDescription automatically generated" descr="A picture containing ground, outdoor, tree, forestDescription automatically generated"/>
          <p:cNvPicPr>
            <a:picLocks noChangeAspect="1"/>
          </p:cNvPicPr>
          <p:nvPr/>
        </p:nvPicPr>
        <p:blipFill>
          <a:blip r:embed="rId3"/>
          <a:stretch>
            <a:fillRect/>
          </a:stretch>
        </p:blipFill>
        <p:spPr>
          <a:xfrm>
            <a:off x="0" y="1128712"/>
            <a:ext cx="4267200" cy="3200401"/>
          </a:xfrm>
          <a:prstGeom prst="rect">
            <a:avLst/>
          </a:prstGeom>
          <a:ln w="12700">
            <a:miter lim="400000"/>
          </a:ln>
        </p:spPr>
      </p:pic>
      <p:pic>
        <p:nvPicPr>
          <p:cNvPr id="383" name="A group of people sitting in a forestDescription automatically generated with medium confidence" descr="A group of people sitting in a forestDescription automatically generated with medium confidence"/>
          <p:cNvPicPr>
            <a:picLocks noChangeAspect="1"/>
          </p:cNvPicPr>
          <p:nvPr/>
        </p:nvPicPr>
        <p:blipFill>
          <a:blip r:embed="rId4"/>
          <a:srcRect t="3962" r="1931"/>
          <a:stretch>
            <a:fillRect/>
          </a:stretch>
        </p:blipFill>
        <p:spPr>
          <a:xfrm>
            <a:off x="4786312" y="1128712"/>
            <a:ext cx="4357688" cy="3200401"/>
          </a:xfrm>
          <a:prstGeom prst="rect">
            <a:avLst/>
          </a:prstGeom>
          <a:ln w="12700">
            <a:miter lim="400000"/>
          </a:ln>
        </p:spPr>
      </p:pic>
      <p:sp>
        <p:nvSpPr>
          <p:cNvPr id="384" name="Line"/>
          <p:cNvSpPr/>
          <p:nvPr/>
        </p:nvSpPr>
        <p:spPr>
          <a:xfrm>
            <a:off x="3770312" y="2917825"/>
            <a:ext cx="1603376" cy="0"/>
          </a:xfrm>
          <a:prstGeom prst="line">
            <a:avLst/>
          </a:prstGeom>
          <a:ln w="63500">
            <a:solidFill>
              <a:srgbClr val="FFFF00"/>
            </a:solidFill>
            <a:tailEnd type="triangle"/>
          </a:ln>
        </p:spPr>
        <p:txBody>
          <a:bodyPr lIns="45719" rIns="45719"/>
          <a:lstStyle/>
          <a:p>
            <a:pPr>
              <a:defRPr>
                <a:solidFill>
                  <a:srgbClr val="FFFF00"/>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250"/>
                                  </p:stCondLst>
                                  <p:iterate>
                                    <p:tmAbs val="0"/>
                                  </p:iterate>
                                  <p:childTnLst>
                                    <p:set>
                                      <p:cBhvr>
                                        <p:cTn id="6" fill="hold"/>
                                        <p:tgtEl>
                                          <p:spTgt spid="381"/>
                                        </p:tgtEl>
                                        <p:attrNameLst>
                                          <p:attrName>style.visibility</p:attrName>
                                        </p:attrNameLst>
                                      </p:cBhvr>
                                      <p:to>
                                        <p:strVal val="visible"/>
                                      </p:to>
                                    </p:set>
                                    <p:animEffect transition="in" filter="fade">
                                      <p:cBhvr>
                                        <p:cTn id="7" dur="500"/>
                                        <p:tgtEl>
                                          <p:spTgt spid="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8" name="Group"/>
          <p:cNvGrpSpPr/>
          <p:nvPr/>
        </p:nvGrpSpPr>
        <p:grpSpPr>
          <a:xfrm>
            <a:off x="-1" y="77787"/>
            <a:ext cx="9144002" cy="796926"/>
            <a:chOff x="0" y="0"/>
            <a:chExt cx="9144000" cy="796925"/>
          </a:xfrm>
        </p:grpSpPr>
        <p:sp>
          <p:nvSpPr>
            <p:cNvPr id="386" name="Rectangle"/>
            <p:cNvSpPr/>
            <p:nvPr/>
          </p:nvSpPr>
          <p:spPr>
            <a:xfrm>
              <a:off x="-1" y="0"/>
              <a:ext cx="9144002" cy="796925"/>
            </a:xfrm>
            <a:prstGeom prst="rect">
              <a:avLst/>
            </a:prstGeom>
            <a:solidFill>
              <a:srgbClr val="000000">
                <a:alpha val="36862"/>
              </a:srgbClr>
            </a:solidFill>
            <a:ln w="12700" cap="flat">
              <a:noFill/>
              <a:miter lim="400000"/>
            </a:ln>
            <a:effectLst/>
          </p:spPr>
          <p:txBody>
            <a:bodyPr wrap="square" lIns="0" tIns="0" rIns="0" bIns="0" numCol="1" anchor="ctr">
              <a:noAutofit/>
            </a:bodyPr>
            <a:lstStyle/>
            <a:p>
              <a:pPr algn="ctr">
                <a:lnSpc>
                  <a:spcPts val="3700"/>
                </a:lnSpc>
                <a:defRPr sz="3600">
                  <a:solidFill>
                    <a:srgbClr val="70FFFF"/>
                  </a:solidFill>
                  <a:effectLst>
                    <a:outerShdw blurRad="12700" dist="25400" dir="2700000" rotWithShape="0">
                      <a:srgbClr val="FFFFFF"/>
                    </a:outerShdw>
                  </a:effectLst>
                  <a:latin typeface="Bookman Old Style"/>
                  <a:ea typeface="Bookman Old Style"/>
                  <a:cs typeface="Bookman Old Style"/>
                  <a:sym typeface="Bookman Old Style"/>
                </a:defRPr>
              </a:pPr>
              <a:endParaRPr/>
            </a:p>
          </p:txBody>
        </p:sp>
        <p:sp>
          <p:nvSpPr>
            <p:cNvPr id="387" name="Impacts from Hiking on Trails"/>
            <p:cNvSpPr txBox="1"/>
            <p:nvPr/>
          </p:nvSpPr>
          <p:spPr>
            <a:xfrm>
              <a:off x="92074" y="157482"/>
              <a:ext cx="8959852" cy="4819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ts val="3700"/>
                </a:lnSpc>
                <a:defRPr sz="3600">
                  <a:solidFill>
                    <a:srgbClr val="FF0033"/>
                  </a:solidFill>
                  <a:effectLst>
                    <a:outerShdw blurRad="12700" dist="25400" dir="2700000" rotWithShape="0">
                      <a:srgbClr val="FFFFFF"/>
                    </a:outerShdw>
                  </a:effectLst>
                  <a:latin typeface="Bookman Old Style"/>
                  <a:ea typeface="Bookman Old Style"/>
                  <a:cs typeface="Bookman Old Style"/>
                  <a:sym typeface="Bookman Old Style"/>
                </a:defRPr>
              </a:lvl1pPr>
            </a:lstStyle>
            <a:p>
              <a:r>
                <a:t>Impacts from Hiking on Trails </a:t>
              </a:r>
            </a:p>
          </p:txBody>
        </p:sp>
      </p:grpSp>
      <p:sp>
        <p:nvSpPr>
          <p:cNvPr id="389" name="Problems:…"/>
          <p:cNvSpPr txBox="1"/>
          <p:nvPr/>
        </p:nvSpPr>
        <p:spPr>
          <a:xfrm>
            <a:off x="1164793" y="4740275"/>
            <a:ext cx="2304327" cy="1833880"/>
          </a:xfrm>
          <a:prstGeom prst="rect">
            <a:avLst/>
          </a:prstGeom>
          <a:solidFill>
            <a:srgbClr val="000000">
              <a:alpha val="38038"/>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lgn="ctr">
              <a:spcBef>
                <a:spcPts val="300"/>
              </a:spcBef>
              <a:defRPr sz="3200" b="0" u="sng">
                <a:solidFill>
                  <a:srgbClr val="FF3300"/>
                </a:solidFill>
                <a:effectLst>
                  <a:outerShdw blurRad="12700" dist="25400" dir="2700000" rotWithShape="0">
                    <a:srgbClr val="FFFFFF"/>
                  </a:outerShdw>
                </a:effectLst>
                <a:latin typeface="Arial Rounded MT Bold"/>
                <a:ea typeface="Arial Rounded MT Bold"/>
                <a:cs typeface="Arial Rounded MT Bold"/>
                <a:sym typeface="Arial Rounded MT Bold"/>
              </a:defRPr>
            </a:pPr>
            <a:r>
              <a:t>Problems:</a:t>
            </a:r>
          </a:p>
          <a:p>
            <a:pPr algn="ctr">
              <a:spcBef>
                <a:spcPts val="300"/>
              </a:spcBef>
              <a:defRPr b="0">
                <a:solidFill>
                  <a:srgbClr val="FFFF00"/>
                </a:solidFill>
                <a:effectLst>
                  <a:outerShdw blurRad="12700" dist="25400" dir="2700000" rotWithShape="0">
                    <a:srgbClr val="FFFFFF"/>
                  </a:outerShdw>
                </a:effectLst>
                <a:latin typeface="Arial Rounded MT Bold"/>
                <a:ea typeface="Arial Rounded MT Bold"/>
                <a:cs typeface="Arial Rounded MT Bold"/>
                <a:sym typeface="Arial Rounded MT Bold"/>
              </a:defRPr>
            </a:pPr>
            <a:r>
              <a:t>Soil Loss</a:t>
            </a:r>
          </a:p>
          <a:p>
            <a:pPr algn="ctr">
              <a:spcBef>
                <a:spcPts val="300"/>
              </a:spcBef>
              <a:defRPr b="0">
                <a:solidFill>
                  <a:srgbClr val="FFFF00"/>
                </a:solidFill>
                <a:effectLst>
                  <a:outerShdw blurRad="12700" dist="25400" dir="2700000" rotWithShape="0">
                    <a:srgbClr val="FFFFFF"/>
                  </a:outerShdw>
                </a:effectLst>
                <a:latin typeface="Arial Rounded MT Bold"/>
                <a:ea typeface="Arial Rounded MT Bold"/>
                <a:cs typeface="Arial Rounded MT Bold"/>
                <a:sym typeface="Arial Rounded MT Bold"/>
              </a:defRPr>
            </a:pPr>
            <a:r>
              <a:t>Trail Widening</a:t>
            </a:r>
          </a:p>
          <a:p>
            <a:pPr algn="ctr">
              <a:spcBef>
                <a:spcPts val="300"/>
              </a:spcBef>
              <a:defRPr b="0">
                <a:solidFill>
                  <a:srgbClr val="FFFF00"/>
                </a:solidFill>
                <a:effectLst>
                  <a:outerShdw blurRad="12700" dist="25400" dir="2700000" rotWithShape="0">
                    <a:srgbClr val="FFFFFF"/>
                  </a:outerShdw>
                </a:effectLst>
                <a:latin typeface="Arial Rounded MT Bold"/>
                <a:ea typeface="Arial Rounded MT Bold"/>
                <a:cs typeface="Arial Rounded MT Bold"/>
                <a:sym typeface="Arial Rounded MT Bold"/>
              </a:defRPr>
            </a:pPr>
            <a:r>
              <a:t>Muddiness</a:t>
            </a:r>
          </a:p>
        </p:txBody>
      </p:sp>
      <p:pic>
        <p:nvPicPr>
          <p:cNvPr id="390" name="A group of people hiking in the woodsDescription automatically generated with medium confidence" descr="A group of people hiking in the woodsDescription automatically generated with medium confidence"/>
          <p:cNvPicPr>
            <a:picLocks noChangeAspect="1"/>
          </p:cNvPicPr>
          <p:nvPr/>
        </p:nvPicPr>
        <p:blipFill>
          <a:blip r:embed="rId2"/>
          <a:stretch>
            <a:fillRect/>
          </a:stretch>
        </p:blipFill>
        <p:spPr>
          <a:xfrm>
            <a:off x="4595812" y="3703637"/>
            <a:ext cx="4548188" cy="3154363"/>
          </a:xfrm>
          <a:prstGeom prst="rect">
            <a:avLst/>
          </a:prstGeom>
          <a:ln w="12700">
            <a:miter lim="400000"/>
          </a:ln>
        </p:spPr>
      </p:pic>
      <p:pic>
        <p:nvPicPr>
          <p:cNvPr id="391" name="A person walking on a dirt pathDescription automatically generated with medium confidence" descr="A person walking on a dirt pathDescription automatically generated with medium confidence"/>
          <p:cNvPicPr>
            <a:picLocks noChangeAspect="1"/>
          </p:cNvPicPr>
          <p:nvPr/>
        </p:nvPicPr>
        <p:blipFill>
          <a:blip r:embed="rId3"/>
          <a:stretch>
            <a:fillRect/>
          </a:stretch>
        </p:blipFill>
        <p:spPr>
          <a:xfrm>
            <a:off x="5051425" y="1295400"/>
            <a:ext cx="3378200" cy="2246313"/>
          </a:xfrm>
          <a:prstGeom prst="rect">
            <a:avLst/>
          </a:prstGeom>
          <a:ln w="12700">
            <a:miter lim="400000"/>
          </a:ln>
        </p:spPr>
      </p:pic>
      <p:pic>
        <p:nvPicPr>
          <p:cNvPr id="392" name="A group of people hiking in the woodsDescription automatically generated" descr="A group of people hiking in the woodsDescription automatically generated"/>
          <p:cNvPicPr>
            <a:picLocks noChangeAspect="1"/>
          </p:cNvPicPr>
          <p:nvPr/>
        </p:nvPicPr>
        <p:blipFill>
          <a:blip r:embed="rId4"/>
          <a:stretch>
            <a:fillRect/>
          </a:stretch>
        </p:blipFill>
        <p:spPr>
          <a:xfrm>
            <a:off x="0" y="1363662"/>
            <a:ext cx="4092575" cy="32019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94" name="2.  Travel and Camp on  Durable Surfaces"/>
          <p:cNvSpPr txBox="1">
            <a:spLocks noGrp="1"/>
          </p:cNvSpPr>
          <p:nvPr>
            <p:ph type="title" idx="4294967295"/>
          </p:nvPr>
        </p:nvSpPr>
        <p:spPr>
          <a:xfrm>
            <a:off x="395287" y="360362"/>
            <a:ext cx="6064251" cy="744538"/>
          </a:xfrm>
          <a:prstGeom prst="rect">
            <a:avLst/>
          </a:prstGeom>
        </p:spPr>
        <p:txBody>
          <a:bodyPr lIns="49326" tIns="49326" rIns="49326" bIns="49326">
            <a:normAutofit fontScale="90000"/>
          </a:bodyPr>
          <a:lstStyle/>
          <a:p>
            <a:pPr algn="l" defTabSz="705945">
              <a:defRPr sz="2268">
                <a:effectLst>
                  <a:outerShdw blurRad="10287" dist="20574" dir="2700000" rotWithShape="0">
                    <a:srgbClr val="FFFFFF"/>
                  </a:outerShdw>
                </a:effectLst>
              </a:defRPr>
            </a:pPr>
            <a:r>
              <a:t>2.  Travel and Camp on </a:t>
            </a:r>
            <a:br/>
            <a:r>
              <a:t>Durable Surfaces</a:t>
            </a:r>
          </a:p>
        </p:txBody>
      </p:sp>
      <p:sp>
        <p:nvSpPr>
          <p:cNvPr id="395" name="Low  Impact  Practices:"/>
          <p:cNvSpPr txBox="1"/>
          <p:nvPr/>
        </p:nvSpPr>
        <p:spPr>
          <a:xfrm>
            <a:off x="632777" y="1587182"/>
            <a:ext cx="3320220"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12800">
              <a:defRPr sz="2300" b="0">
                <a:solidFill>
                  <a:srgbClr val="FFFFFF"/>
                </a:solidFill>
                <a:latin typeface="Arial Rounded MT Bold"/>
                <a:ea typeface="Arial Rounded MT Bold"/>
                <a:cs typeface="Arial Rounded MT Bold"/>
                <a:sym typeface="Arial Rounded MT Bold"/>
              </a:defRPr>
            </a:lvl1pPr>
          </a:lstStyle>
          <a:p>
            <a:r>
              <a:t>Low  Impact  Practices:</a:t>
            </a:r>
          </a:p>
        </p:txBody>
      </p:sp>
      <p:sp>
        <p:nvSpPr>
          <p:cNvPr id="396" name="Stay on formal trails when possible and do not cut switchbacks.  Walk single file in the center of the tread.  Disperse off-trail traffic to prevent creating new trails."/>
          <p:cNvSpPr txBox="1">
            <a:spLocks noGrp="1"/>
          </p:cNvSpPr>
          <p:nvPr>
            <p:ph type="body" sz="quarter" idx="4294967295"/>
          </p:nvPr>
        </p:nvSpPr>
        <p:spPr>
          <a:xfrm>
            <a:off x="541337" y="2092325"/>
            <a:ext cx="8128001" cy="1279525"/>
          </a:xfrm>
          <a:prstGeom prst="rect">
            <a:avLst/>
          </a:prstGeom>
        </p:spPr>
        <p:txBody>
          <a:bodyPr lIns="49326" tIns="49326" rIns="49326" bIns="49326">
            <a:normAutofit/>
          </a:bodyPr>
          <a:lstStyle>
            <a:lvl1pPr marL="325437" indent="-325437" defTabSz="871537">
              <a:spcBef>
                <a:spcPts val="0"/>
              </a:spcBef>
              <a:buFontTx/>
              <a:buChar char="➢"/>
              <a:defRPr sz="2100">
                <a:latin typeface="Arial Rounded MT Bold"/>
                <a:ea typeface="Arial Rounded MT Bold"/>
                <a:cs typeface="Arial Rounded MT Bold"/>
                <a:sym typeface="Arial Rounded MT Bold"/>
              </a:defRPr>
            </a:lvl1pPr>
          </a:lstStyle>
          <a:p>
            <a:r>
              <a:t>Stay on formal trails when possible and do not cut switchbacks.  Walk single file in the center of the tread.  Disperse off-trail traffic to prevent creating new trails.</a:t>
            </a:r>
          </a:p>
        </p:txBody>
      </p:sp>
      <p:pic>
        <p:nvPicPr>
          <p:cNvPr id="398" name="image.jpeg" descr="image.jpeg"/>
          <p:cNvPicPr>
            <a:picLocks noChangeAspect="1"/>
          </p:cNvPicPr>
          <p:nvPr/>
        </p:nvPicPr>
        <p:blipFill>
          <a:blip r:embed="rId2"/>
          <a:stretch>
            <a:fillRect/>
          </a:stretch>
        </p:blipFill>
        <p:spPr>
          <a:xfrm>
            <a:off x="596900" y="3502025"/>
            <a:ext cx="4325938" cy="2859088"/>
          </a:xfrm>
          <a:prstGeom prst="rect">
            <a:avLst/>
          </a:prstGeom>
          <a:ln w="12700">
            <a:miter lim="400000"/>
          </a:ln>
        </p:spPr>
      </p:pic>
      <p:pic>
        <p:nvPicPr>
          <p:cNvPr id="399" name="A group of people walking in a fieldDescription automatically generated with medium confidence" descr="A group of people walking in a fieldDescription automatically generated with medium confidence"/>
          <p:cNvPicPr>
            <a:picLocks noChangeAspect="1"/>
          </p:cNvPicPr>
          <p:nvPr/>
        </p:nvPicPr>
        <p:blipFill>
          <a:blip r:embed="rId3"/>
          <a:stretch>
            <a:fillRect/>
          </a:stretch>
        </p:blipFill>
        <p:spPr>
          <a:xfrm>
            <a:off x="5119687" y="3502025"/>
            <a:ext cx="3427413" cy="2859088"/>
          </a:xfrm>
          <a:prstGeom prst="rect">
            <a:avLst/>
          </a:prstGeom>
          <a:ln w="12700">
            <a:miter lim="400000"/>
          </a:ln>
        </p:spPr>
      </p:pic>
      <p:pic>
        <p:nvPicPr>
          <p:cNvPr id="9" name="Picture 8">
            <a:extLst>
              <a:ext uri="{FF2B5EF4-FFF2-40B4-BE49-F238E27FC236}">
                <a16:creationId xmlns:a16="http://schemas.microsoft.com/office/drawing/2014/main" id="{E57737A1-AC0D-47B3-9C28-9FF25F453E65}"/>
              </a:ext>
            </a:extLst>
          </p:cNvPr>
          <p:cNvPicPr>
            <a:picLocks noChangeAspect="1"/>
          </p:cNvPicPr>
          <p:nvPr/>
        </p:nvPicPr>
        <p:blipFill>
          <a:blip r:embed="rId4"/>
          <a:stretch>
            <a:fillRect/>
          </a:stretch>
        </p:blipFill>
        <p:spPr>
          <a:xfrm>
            <a:off x="6299199" y="312479"/>
            <a:ext cx="2537691" cy="7924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396">
                                            <p:bg/>
                                          </p:spTgt>
                                        </p:tgtEl>
                                        <p:attrNameLst>
                                          <p:attrName>style.visibility</p:attrName>
                                        </p:attrNameLst>
                                      </p:cBhvr>
                                      <p:to>
                                        <p:strVal val="visible"/>
                                      </p:to>
                                    </p:set>
                                    <p:anim calcmode="lin" valueType="num">
                                      <p:cBhvr>
                                        <p:cTn id="7" dur="500" fill="hold"/>
                                        <p:tgtEl>
                                          <p:spTgt spid="396">
                                            <p:bg/>
                                          </p:spTgt>
                                        </p:tgtEl>
                                        <p:attrNameLst>
                                          <p:attrName>ppt_x</p:attrName>
                                        </p:attrNameLst>
                                      </p:cBhvr>
                                      <p:tavLst>
                                        <p:tav tm="0">
                                          <p:val>
                                            <p:strVal val="0-#ppt_w/2"/>
                                          </p:val>
                                        </p:tav>
                                        <p:tav tm="100000">
                                          <p:val>
                                            <p:strVal val="#ppt_x"/>
                                          </p:val>
                                        </p:tav>
                                      </p:tavLst>
                                    </p:anim>
                                    <p:anim calcmode="lin" valueType="num">
                                      <p:cBhvr>
                                        <p:cTn id="8" dur="500" fill="hold"/>
                                        <p:tgtEl>
                                          <p:spTgt spid="396">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396">
                                            <p:txEl>
                                              <p:pRg st="0" end="0"/>
                                            </p:txEl>
                                          </p:spTgt>
                                        </p:tgtEl>
                                        <p:attrNameLst>
                                          <p:attrName>style.visibility</p:attrName>
                                        </p:attrNameLst>
                                      </p:cBhvr>
                                      <p:to>
                                        <p:strVal val="visible"/>
                                      </p:to>
                                    </p:set>
                                    <p:anim calcmode="lin" valueType="num">
                                      <p:cBhvr>
                                        <p:cTn id="11" dur="500" fill="hold"/>
                                        <p:tgtEl>
                                          <p:spTgt spid="396">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396">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fill="hold" grpId="2" nodeType="afterEffect">
                                  <p:stCondLst>
                                    <p:cond delay="250"/>
                                  </p:stCondLst>
                                  <p:iterate>
                                    <p:tmAbs val="0"/>
                                  </p:iterate>
                                  <p:childTnLst>
                                    <p:set>
                                      <p:cBhvr>
                                        <p:cTn id="15" fill="hold"/>
                                        <p:tgtEl>
                                          <p:spTgt spid="398"/>
                                        </p:tgtEl>
                                        <p:attrNameLst>
                                          <p:attrName>style.visibility</p:attrName>
                                        </p:attrNameLst>
                                      </p:cBhvr>
                                      <p:to>
                                        <p:strVal val="visible"/>
                                      </p:to>
                                    </p:set>
                                    <p:animEffect transition="in" filter="fade">
                                      <p:cBhvr>
                                        <p:cTn id="16" dur="5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 grpId="1" build="p" animBg="1" advAuto="0"/>
      <p:bldP spid="398"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01" name="2.  Travel and Camp on  Durable Surfaces"/>
          <p:cNvSpPr txBox="1">
            <a:spLocks noGrp="1"/>
          </p:cNvSpPr>
          <p:nvPr>
            <p:ph type="title" idx="4294967295"/>
          </p:nvPr>
        </p:nvSpPr>
        <p:spPr>
          <a:xfrm>
            <a:off x="395287" y="360362"/>
            <a:ext cx="6064251" cy="744538"/>
          </a:xfrm>
          <a:prstGeom prst="rect">
            <a:avLst/>
          </a:prstGeom>
        </p:spPr>
        <p:txBody>
          <a:bodyPr lIns="49326" tIns="49326" rIns="49326" bIns="49326">
            <a:normAutofit fontScale="90000"/>
          </a:bodyPr>
          <a:lstStyle/>
          <a:p>
            <a:pPr algn="l" defTabSz="705945">
              <a:defRPr sz="2268">
                <a:effectLst>
                  <a:outerShdw blurRad="10287" dist="20574" dir="2700000" rotWithShape="0">
                    <a:srgbClr val="FFFFFF"/>
                  </a:outerShdw>
                </a:effectLst>
              </a:defRPr>
            </a:pPr>
            <a:r>
              <a:t>2.  Travel and Camp on </a:t>
            </a:r>
            <a:br/>
            <a:r>
              <a:t>Durable Surfaces</a:t>
            </a:r>
          </a:p>
        </p:txBody>
      </p:sp>
      <p:sp>
        <p:nvSpPr>
          <p:cNvPr id="402" name="Low  Impact  Practices for cryptogamic soils:"/>
          <p:cNvSpPr txBox="1"/>
          <p:nvPr/>
        </p:nvSpPr>
        <p:spPr>
          <a:xfrm>
            <a:off x="632777" y="1587182"/>
            <a:ext cx="560782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defTabSz="812800">
              <a:defRPr sz="2300" b="0">
                <a:solidFill>
                  <a:srgbClr val="FFFFFF"/>
                </a:solidFill>
                <a:latin typeface="Arial Rounded MT Bold"/>
                <a:ea typeface="Arial Rounded MT Bold"/>
                <a:cs typeface="Arial Rounded MT Bold"/>
                <a:sym typeface="Arial Rounded MT Bold"/>
              </a:defRPr>
            </a:pPr>
            <a:r>
              <a:t>Low  Impact  Practices for </a:t>
            </a:r>
            <a:r>
              <a:rPr sz="1600"/>
              <a:t>cryptogamic soils</a:t>
            </a:r>
            <a:r>
              <a:t>:</a:t>
            </a:r>
          </a:p>
        </p:txBody>
      </p:sp>
      <p:sp>
        <p:nvSpPr>
          <p:cNvPr id="403" name="Concentrate traffic to a trail (high use areas) or to footsteps (low use areas)."/>
          <p:cNvSpPr txBox="1">
            <a:spLocks noGrp="1"/>
          </p:cNvSpPr>
          <p:nvPr>
            <p:ph type="body" sz="quarter" idx="4294967295"/>
          </p:nvPr>
        </p:nvSpPr>
        <p:spPr>
          <a:xfrm>
            <a:off x="541337" y="2092325"/>
            <a:ext cx="8128001" cy="1006475"/>
          </a:xfrm>
          <a:prstGeom prst="rect">
            <a:avLst/>
          </a:prstGeom>
        </p:spPr>
        <p:txBody>
          <a:bodyPr lIns="49326" tIns="49326" rIns="49326" bIns="49326">
            <a:normAutofit/>
          </a:bodyPr>
          <a:lstStyle>
            <a:lvl1pPr marL="325437" indent="-325437" defTabSz="871537">
              <a:lnSpc>
                <a:spcPts val="3000"/>
              </a:lnSpc>
              <a:spcBef>
                <a:spcPts val="0"/>
              </a:spcBef>
              <a:buFontTx/>
              <a:buChar char="➢"/>
              <a:defRPr sz="2100">
                <a:latin typeface="Arial Rounded MT Bold"/>
                <a:ea typeface="Arial Rounded MT Bold"/>
                <a:cs typeface="Arial Rounded MT Bold"/>
                <a:sym typeface="Arial Rounded MT Bold"/>
              </a:defRPr>
            </a:lvl1pPr>
          </a:lstStyle>
          <a:p>
            <a:r>
              <a:t>Concentrate traffic to a trail (high use areas) or to footsteps (low use areas).</a:t>
            </a:r>
          </a:p>
        </p:txBody>
      </p:sp>
      <p:pic>
        <p:nvPicPr>
          <p:cNvPr id="405" name="image.png" descr="image.png"/>
          <p:cNvPicPr>
            <a:picLocks noChangeAspect="1"/>
          </p:cNvPicPr>
          <p:nvPr/>
        </p:nvPicPr>
        <p:blipFill>
          <a:blip r:embed="rId2"/>
          <a:stretch>
            <a:fillRect/>
          </a:stretch>
        </p:blipFill>
        <p:spPr>
          <a:xfrm>
            <a:off x="1858962" y="3098800"/>
            <a:ext cx="2509838" cy="3338513"/>
          </a:xfrm>
          <a:prstGeom prst="rect">
            <a:avLst/>
          </a:prstGeom>
          <a:ln w="12700">
            <a:miter lim="400000"/>
          </a:ln>
        </p:spPr>
      </p:pic>
      <p:pic>
        <p:nvPicPr>
          <p:cNvPr id="406" name="image.png" descr="image.png"/>
          <p:cNvPicPr>
            <a:picLocks noChangeAspect="1"/>
          </p:cNvPicPr>
          <p:nvPr/>
        </p:nvPicPr>
        <p:blipFill>
          <a:blip r:embed="rId3"/>
          <a:stretch>
            <a:fillRect/>
          </a:stretch>
        </p:blipFill>
        <p:spPr>
          <a:xfrm>
            <a:off x="4957762" y="3098800"/>
            <a:ext cx="2382838" cy="3338513"/>
          </a:xfrm>
          <a:prstGeom prst="rect">
            <a:avLst/>
          </a:prstGeom>
          <a:ln w="12700">
            <a:miter lim="400000"/>
          </a:ln>
        </p:spPr>
      </p:pic>
      <p:pic>
        <p:nvPicPr>
          <p:cNvPr id="9" name="Picture 8">
            <a:extLst>
              <a:ext uri="{FF2B5EF4-FFF2-40B4-BE49-F238E27FC236}">
                <a16:creationId xmlns:a16="http://schemas.microsoft.com/office/drawing/2014/main" id="{C944EA0F-3C20-47F2-84FE-511475CD0019}"/>
              </a:ext>
            </a:extLst>
          </p:cNvPr>
          <p:cNvPicPr>
            <a:picLocks noChangeAspect="1"/>
          </p:cNvPicPr>
          <p:nvPr/>
        </p:nvPicPr>
        <p:blipFill>
          <a:blip r:embed="rId4"/>
          <a:stretch>
            <a:fillRect/>
          </a:stretch>
        </p:blipFill>
        <p:spPr>
          <a:xfrm>
            <a:off x="6308436" y="300120"/>
            <a:ext cx="2537691" cy="7924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403">
                                            <p:bg/>
                                          </p:spTgt>
                                        </p:tgtEl>
                                        <p:attrNameLst>
                                          <p:attrName>style.visibility</p:attrName>
                                        </p:attrNameLst>
                                      </p:cBhvr>
                                      <p:to>
                                        <p:strVal val="visible"/>
                                      </p:to>
                                    </p:set>
                                    <p:anim calcmode="lin" valueType="num">
                                      <p:cBhvr>
                                        <p:cTn id="7" dur="500" fill="hold"/>
                                        <p:tgtEl>
                                          <p:spTgt spid="403">
                                            <p:bg/>
                                          </p:spTgt>
                                        </p:tgtEl>
                                        <p:attrNameLst>
                                          <p:attrName>ppt_x</p:attrName>
                                        </p:attrNameLst>
                                      </p:cBhvr>
                                      <p:tavLst>
                                        <p:tav tm="0">
                                          <p:val>
                                            <p:strVal val="0-#ppt_w/2"/>
                                          </p:val>
                                        </p:tav>
                                        <p:tav tm="100000">
                                          <p:val>
                                            <p:strVal val="#ppt_x"/>
                                          </p:val>
                                        </p:tav>
                                      </p:tavLst>
                                    </p:anim>
                                    <p:anim calcmode="lin" valueType="num">
                                      <p:cBhvr>
                                        <p:cTn id="8" dur="500" fill="hold"/>
                                        <p:tgtEl>
                                          <p:spTgt spid="403">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403">
                                            <p:txEl>
                                              <p:pRg st="0" end="0"/>
                                            </p:txEl>
                                          </p:spTgt>
                                        </p:tgtEl>
                                        <p:attrNameLst>
                                          <p:attrName>style.visibility</p:attrName>
                                        </p:attrNameLst>
                                      </p:cBhvr>
                                      <p:to>
                                        <p:strVal val="visible"/>
                                      </p:to>
                                    </p:set>
                                    <p:anim calcmode="lin" valueType="num">
                                      <p:cBhvr>
                                        <p:cTn id="11" dur="500" fill="hold"/>
                                        <p:tgtEl>
                                          <p:spTgt spid="403">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40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1" build="p"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 name="image.png" descr="image.png"/>
          <p:cNvPicPr>
            <a:picLocks noChangeAspect="1"/>
          </p:cNvPicPr>
          <p:nvPr/>
        </p:nvPicPr>
        <p:blipFill>
          <a:blip r:embed="rId2"/>
          <a:stretch>
            <a:fillRect/>
          </a:stretch>
        </p:blipFill>
        <p:spPr>
          <a:xfrm>
            <a:off x="3975100" y="1636712"/>
            <a:ext cx="3022600" cy="1539876"/>
          </a:xfrm>
          <a:prstGeom prst="rect">
            <a:avLst/>
          </a:prstGeom>
          <a:ln w="12700">
            <a:miter lim="400000"/>
          </a:ln>
        </p:spPr>
      </p:pic>
      <p:pic>
        <p:nvPicPr>
          <p:cNvPr id="409" name="image.png" descr="image.png"/>
          <p:cNvPicPr>
            <a:picLocks noChangeAspect="1"/>
          </p:cNvPicPr>
          <p:nvPr/>
        </p:nvPicPr>
        <p:blipFill>
          <a:blip r:embed="rId3"/>
          <a:stretch>
            <a:fillRect/>
          </a:stretch>
        </p:blipFill>
        <p:spPr>
          <a:xfrm>
            <a:off x="2747962" y="3416300"/>
            <a:ext cx="3676651" cy="2322513"/>
          </a:xfrm>
          <a:prstGeom prst="rect">
            <a:avLst/>
          </a:prstGeom>
          <a:ln w="127000" cap="sq">
            <a:solidFill>
              <a:srgbClr val="000000"/>
            </a:solidFill>
          </a:ln>
          <a:effectLst>
            <a:outerShdw blurRad="63500" dist="50799" dir="2700000" rotWithShape="0">
              <a:srgbClr val="000000">
                <a:alpha val="39999"/>
              </a:srgbClr>
            </a:outerShdw>
          </a:effectLst>
        </p:spPr>
      </p:pic>
      <p:pic>
        <p:nvPicPr>
          <p:cNvPr id="410" name="image.jpeg" descr="image.jpeg"/>
          <p:cNvPicPr>
            <a:picLocks noChangeAspect="1"/>
          </p:cNvPicPr>
          <p:nvPr/>
        </p:nvPicPr>
        <p:blipFill>
          <a:blip r:embed="rId4"/>
          <a:stretch>
            <a:fillRect/>
          </a:stretch>
        </p:blipFill>
        <p:spPr>
          <a:xfrm>
            <a:off x="0" y="1649412"/>
            <a:ext cx="3597275" cy="2341563"/>
          </a:xfrm>
          <a:prstGeom prst="rect">
            <a:avLst/>
          </a:prstGeom>
          <a:ln w="12700">
            <a:miter lim="400000"/>
          </a:ln>
        </p:spPr>
      </p:pic>
      <p:sp>
        <p:nvSpPr>
          <p:cNvPr id="411" name="Line"/>
          <p:cNvSpPr/>
          <p:nvPr/>
        </p:nvSpPr>
        <p:spPr>
          <a:xfrm flipH="1" flipV="1">
            <a:off x="336550" y="3644899"/>
            <a:ext cx="2609850" cy="1614489"/>
          </a:xfrm>
          <a:prstGeom prst="line">
            <a:avLst/>
          </a:prstGeom>
          <a:ln w="38100">
            <a:solidFill>
              <a:srgbClr val="FF0033"/>
            </a:solidFill>
            <a:tailEnd type="triangle"/>
          </a:ln>
        </p:spPr>
        <p:txBody>
          <a:bodyPr lIns="45719" rIns="45719"/>
          <a:lstStyle/>
          <a:p>
            <a:pPr>
              <a:defRPr>
                <a:solidFill>
                  <a:srgbClr val="FFFF00"/>
                </a:solidFill>
              </a:defRPr>
            </a:pPr>
            <a:endParaRPr/>
          </a:p>
        </p:txBody>
      </p:sp>
      <p:grpSp>
        <p:nvGrpSpPr>
          <p:cNvPr id="414" name="Group"/>
          <p:cNvGrpSpPr/>
          <p:nvPr/>
        </p:nvGrpSpPr>
        <p:grpSpPr>
          <a:xfrm>
            <a:off x="-1" y="25400"/>
            <a:ext cx="9144002" cy="649288"/>
            <a:chOff x="0" y="0"/>
            <a:chExt cx="9144000" cy="649287"/>
          </a:xfrm>
        </p:grpSpPr>
        <p:sp>
          <p:nvSpPr>
            <p:cNvPr id="412" name="Rectangle"/>
            <p:cNvSpPr/>
            <p:nvPr/>
          </p:nvSpPr>
          <p:spPr>
            <a:xfrm>
              <a:off x="-1" y="0"/>
              <a:ext cx="9144002" cy="649288"/>
            </a:xfrm>
            <a:prstGeom prst="rect">
              <a:avLst/>
            </a:prstGeom>
            <a:solidFill>
              <a:srgbClr val="000000">
                <a:alpha val="36862"/>
              </a:srgbClr>
            </a:solidFill>
            <a:ln w="12700" cap="flat">
              <a:noFill/>
              <a:miter lim="400000"/>
            </a:ln>
            <a:effectLst/>
          </p:spPr>
          <p:txBody>
            <a:bodyPr wrap="square" lIns="0" tIns="0" rIns="0" bIns="0" numCol="1" anchor="ctr">
              <a:noAutofit/>
            </a:bodyPr>
            <a:lstStyle/>
            <a:p>
              <a:pPr algn="ctr">
                <a:lnSpc>
                  <a:spcPts val="3700"/>
                </a:lnSpc>
                <a:defRPr sz="3400">
                  <a:solidFill>
                    <a:srgbClr val="70FFFF"/>
                  </a:solidFill>
                  <a:effectLst>
                    <a:outerShdw blurRad="12700" dist="25400" dir="2700000" rotWithShape="0">
                      <a:srgbClr val="FFFFFF"/>
                    </a:outerShdw>
                  </a:effectLst>
                  <a:latin typeface="Bookman Old Style"/>
                  <a:ea typeface="Bookman Old Style"/>
                  <a:cs typeface="Bookman Old Style"/>
                  <a:sym typeface="Bookman Old Style"/>
                </a:defRPr>
              </a:pPr>
              <a:endParaRPr/>
            </a:p>
          </p:txBody>
        </p:sp>
        <p:sp>
          <p:nvSpPr>
            <p:cNvPr id="413" name="Impacts from Woods Tools"/>
            <p:cNvSpPr txBox="1"/>
            <p:nvPr/>
          </p:nvSpPr>
          <p:spPr>
            <a:xfrm>
              <a:off x="92074" y="83663"/>
              <a:ext cx="8959852" cy="4819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ts val="3700"/>
                </a:lnSpc>
                <a:defRPr sz="3600">
                  <a:solidFill>
                    <a:srgbClr val="FF0033"/>
                  </a:solidFill>
                  <a:effectLst>
                    <a:outerShdw blurRad="12700" dist="25400" dir="2700000" rotWithShape="0">
                      <a:srgbClr val="FFFFFF"/>
                    </a:outerShdw>
                  </a:effectLst>
                  <a:latin typeface="Bookman Old Style"/>
                  <a:ea typeface="Bookman Old Style"/>
                  <a:cs typeface="Bookman Old Style"/>
                  <a:sym typeface="Bookman Old Style"/>
                </a:defRPr>
              </a:lvl1pPr>
            </a:lstStyle>
            <a:p>
              <a:r>
                <a:t>Impacts from Woods Tools</a:t>
              </a:r>
            </a:p>
          </p:txBody>
        </p:sp>
      </p:grpSp>
      <p:sp>
        <p:nvSpPr>
          <p:cNvPr id="415" name="Problems:…"/>
          <p:cNvSpPr txBox="1"/>
          <p:nvPr/>
        </p:nvSpPr>
        <p:spPr>
          <a:xfrm>
            <a:off x="91048" y="5359400"/>
            <a:ext cx="5701179" cy="14401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lgn="ctr">
              <a:spcBef>
                <a:spcPts val="300"/>
              </a:spcBef>
              <a:defRPr sz="3200" b="0" u="sng">
                <a:solidFill>
                  <a:srgbClr val="FF3300"/>
                </a:solidFill>
                <a:effectLst>
                  <a:outerShdw blurRad="12700" dist="25400" dir="2700000" rotWithShape="0">
                    <a:srgbClr val="FFFFFF"/>
                  </a:outerShdw>
                </a:effectLst>
                <a:latin typeface="Arial Rounded MT Bold"/>
                <a:ea typeface="Arial Rounded MT Bold"/>
                <a:cs typeface="Arial Rounded MT Bold"/>
                <a:sym typeface="Arial Rounded MT Bold"/>
              </a:defRPr>
            </a:pPr>
            <a:r>
              <a:t>Problems:</a:t>
            </a:r>
          </a:p>
          <a:p>
            <a:pPr algn="ctr">
              <a:spcBef>
                <a:spcPts val="300"/>
              </a:spcBef>
              <a:defRPr b="0">
                <a:solidFill>
                  <a:srgbClr val="FFFF00"/>
                </a:solidFill>
                <a:effectLst>
                  <a:outerShdw blurRad="12700" dist="25400" dir="2700000" rotWithShape="0">
                    <a:srgbClr val="FFFFFF"/>
                  </a:outerShdw>
                </a:effectLst>
                <a:latin typeface="Arial Rounded MT Bold"/>
                <a:ea typeface="Arial Rounded MT Bold"/>
                <a:cs typeface="Arial Rounded MT Bold"/>
                <a:sym typeface="Arial Rounded MT Bold"/>
              </a:defRPr>
            </a:pPr>
            <a:r>
              <a:t>Damage to campsite trees</a:t>
            </a:r>
          </a:p>
          <a:p>
            <a:pPr algn="ctr">
              <a:spcBef>
                <a:spcPts val="300"/>
              </a:spcBef>
              <a:defRPr b="0">
                <a:solidFill>
                  <a:srgbClr val="FFFF00"/>
                </a:solidFill>
                <a:effectLst>
                  <a:outerShdw blurRad="12700" dist="25400" dir="2700000" rotWithShape="0">
                    <a:srgbClr val="FFFFFF"/>
                  </a:outerShdw>
                </a:effectLst>
                <a:latin typeface="Arial Rounded MT Bold"/>
                <a:ea typeface="Arial Rounded MT Bold"/>
                <a:cs typeface="Arial Rounded MT Bold"/>
                <a:sym typeface="Arial Rounded MT Bold"/>
              </a:defRPr>
            </a:pPr>
            <a:r>
              <a:t>Felling of campsite trees for firewood</a:t>
            </a:r>
          </a:p>
        </p:txBody>
      </p:sp>
      <p:sp>
        <p:nvSpPr>
          <p:cNvPr id="416" name="Boundary Waters Canoe Area Wilderness, Superior National Forest, Minnesota"/>
          <p:cNvSpPr/>
          <p:nvPr/>
        </p:nvSpPr>
        <p:spPr>
          <a:xfrm>
            <a:off x="1528762" y="611187"/>
            <a:ext cx="6115051" cy="716519"/>
          </a:xfrm>
          <a:prstGeom prst="rect">
            <a:avLst/>
          </a:prstGeom>
          <a:solidFill>
            <a:srgbClr val="000000">
              <a:alpha val="43136"/>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863600">
              <a:lnSpc>
                <a:spcPts val="2900"/>
              </a:lnSpc>
              <a:defRPr sz="2000" b="0">
                <a:solidFill>
                  <a:srgbClr val="FFFF00"/>
                </a:solidFill>
                <a:latin typeface="Arial Rounded MT Bold"/>
                <a:ea typeface="Arial Rounded MT Bold"/>
                <a:cs typeface="Arial Rounded MT Bold"/>
                <a:sym typeface="Arial Rounded MT Bold"/>
              </a:defRPr>
            </a:lvl1pPr>
          </a:lstStyle>
          <a:p>
            <a:r>
              <a:t>Boundary Waters Canoe Area Wilderness, Superior National Forest, Minnesota</a:t>
            </a:r>
          </a:p>
        </p:txBody>
      </p:sp>
      <p:pic>
        <p:nvPicPr>
          <p:cNvPr id="417" name="image.png" descr="image.png"/>
          <p:cNvPicPr>
            <a:picLocks noChangeAspect="1"/>
          </p:cNvPicPr>
          <p:nvPr/>
        </p:nvPicPr>
        <p:blipFill>
          <a:blip r:embed="rId5"/>
          <a:stretch>
            <a:fillRect/>
          </a:stretch>
        </p:blipFill>
        <p:spPr>
          <a:xfrm>
            <a:off x="7418387" y="1425575"/>
            <a:ext cx="1725613" cy="2552700"/>
          </a:xfrm>
          <a:prstGeom prst="rect">
            <a:avLst/>
          </a:prstGeom>
          <a:ln w="12700">
            <a:miter lim="400000"/>
          </a:ln>
        </p:spPr>
      </p:pic>
      <p:sp>
        <p:nvSpPr>
          <p:cNvPr id="418" name="1982"/>
          <p:cNvSpPr txBox="1"/>
          <p:nvPr/>
        </p:nvSpPr>
        <p:spPr>
          <a:xfrm>
            <a:off x="127106" y="1636712"/>
            <a:ext cx="617325" cy="345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863600">
              <a:defRPr sz="1700" b="0">
                <a:solidFill>
                  <a:srgbClr val="FFFF00"/>
                </a:solidFill>
                <a:latin typeface="Arial Rounded MT Bold"/>
                <a:ea typeface="Arial Rounded MT Bold"/>
                <a:cs typeface="Arial Rounded MT Bold"/>
                <a:sym typeface="Arial Rounded MT Bold"/>
              </a:defRPr>
            </a:lvl1pPr>
          </a:lstStyle>
          <a:p>
            <a:r>
              <a:t>1982</a:t>
            </a:r>
          </a:p>
        </p:txBody>
      </p:sp>
      <p:sp>
        <p:nvSpPr>
          <p:cNvPr id="419" name="2014"/>
          <p:cNvSpPr txBox="1"/>
          <p:nvPr/>
        </p:nvSpPr>
        <p:spPr>
          <a:xfrm>
            <a:off x="3791056" y="3414712"/>
            <a:ext cx="617325" cy="345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863600">
              <a:defRPr sz="1700" b="0">
                <a:solidFill>
                  <a:srgbClr val="FFFF00"/>
                </a:solidFill>
                <a:latin typeface="Arial Rounded MT Bold"/>
                <a:ea typeface="Arial Rounded MT Bold"/>
                <a:cs typeface="Arial Rounded MT Bold"/>
                <a:sym typeface="Arial Rounded MT Bold"/>
              </a:defRPr>
            </a:lvl1pPr>
          </a:lstStyle>
          <a:p>
            <a:r>
              <a:t>2014</a:t>
            </a:r>
          </a:p>
        </p:txBody>
      </p:sp>
      <p:pic>
        <p:nvPicPr>
          <p:cNvPr id="420" name="A person standing next to a treeDescription automatically generated" descr="A person standing next to a treeDescription automatically generated"/>
          <p:cNvPicPr>
            <a:picLocks noChangeAspect="1"/>
          </p:cNvPicPr>
          <p:nvPr/>
        </p:nvPicPr>
        <p:blipFill>
          <a:blip r:embed="rId6"/>
          <a:stretch>
            <a:fillRect/>
          </a:stretch>
        </p:blipFill>
        <p:spPr>
          <a:xfrm>
            <a:off x="7113587" y="4235450"/>
            <a:ext cx="2030413" cy="26225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22" name="Use a stove for cooking and a candle lantern for light.…"/>
          <p:cNvSpPr txBox="1">
            <a:spLocks noGrp="1"/>
          </p:cNvSpPr>
          <p:nvPr>
            <p:ph type="body" sz="half" idx="4294967295"/>
          </p:nvPr>
        </p:nvSpPr>
        <p:spPr>
          <a:xfrm>
            <a:off x="541337" y="1973262"/>
            <a:ext cx="8128001" cy="2068513"/>
          </a:xfrm>
          <a:prstGeom prst="rect">
            <a:avLst/>
          </a:prstGeom>
        </p:spPr>
        <p:txBody>
          <a:bodyPr lIns="49326" tIns="49326" rIns="49326" bIns="49326">
            <a:normAutofit/>
          </a:bodyPr>
          <a:lstStyle/>
          <a:p>
            <a:pPr marL="325437" indent="-325437" defTabSz="871537">
              <a:lnSpc>
                <a:spcPct val="110000"/>
              </a:lnSpc>
              <a:spcBef>
                <a:spcPts val="1100"/>
              </a:spcBef>
              <a:buFontTx/>
              <a:buChar char="➢"/>
              <a:defRPr sz="1900">
                <a:latin typeface="Arial Rounded MT Bold"/>
                <a:ea typeface="Arial Rounded MT Bold"/>
                <a:cs typeface="Arial Rounded MT Bold"/>
                <a:sym typeface="Arial Rounded MT Bold"/>
              </a:defRPr>
            </a:pPr>
            <a:r>
              <a:t>Use a stove for cooking and a candle lantern for light.  </a:t>
            </a:r>
          </a:p>
          <a:p>
            <a:pPr marL="325437" indent="-325437" defTabSz="871537">
              <a:lnSpc>
                <a:spcPct val="110000"/>
              </a:lnSpc>
              <a:spcBef>
                <a:spcPts val="1100"/>
              </a:spcBef>
              <a:buFontTx/>
              <a:buChar char="➢"/>
              <a:defRPr sz="1900">
                <a:latin typeface="Arial Rounded MT Bold"/>
                <a:ea typeface="Arial Rounded MT Bold"/>
                <a:cs typeface="Arial Rounded MT Bold"/>
                <a:sym typeface="Arial Rounded MT Bold"/>
              </a:defRPr>
            </a:pPr>
            <a:r>
              <a:t>Only build a campfire when permissible on existing fire sites, keep it small and burn for a short time</a:t>
            </a:r>
          </a:p>
          <a:p>
            <a:pPr marL="325437" indent="-325437" defTabSz="871537">
              <a:lnSpc>
                <a:spcPct val="110000"/>
              </a:lnSpc>
              <a:spcBef>
                <a:spcPts val="1200"/>
              </a:spcBef>
              <a:buFontTx/>
              <a:buChar char="➢"/>
              <a:defRPr sz="1900">
                <a:latin typeface="Arial Rounded MT Bold"/>
                <a:ea typeface="Arial Rounded MT Bold"/>
                <a:cs typeface="Arial Rounded MT Bold"/>
                <a:sym typeface="Arial Rounded MT Bold"/>
              </a:defRPr>
            </a:pPr>
            <a:r>
              <a:t>Use dead and downed wood that you can break by hand.  </a:t>
            </a:r>
            <a:r>
              <a:rPr sz="2000">
                <a:solidFill>
                  <a:srgbClr val="99FFFF"/>
                </a:solidFill>
              </a:rPr>
              <a:t>Leave woods tools at home. </a:t>
            </a:r>
          </a:p>
        </p:txBody>
      </p:sp>
      <p:sp>
        <p:nvSpPr>
          <p:cNvPr id="423" name="5.  Minimize Campfire Impacts"/>
          <p:cNvSpPr txBox="1">
            <a:spLocks noGrp="1"/>
          </p:cNvSpPr>
          <p:nvPr>
            <p:ph type="title" idx="4294967295"/>
          </p:nvPr>
        </p:nvSpPr>
        <p:spPr>
          <a:xfrm>
            <a:off x="576262" y="374650"/>
            <a:ext cx="7991476" cy="620713"/>
          </a:xfrm>
          <a:prstGeom prst="rect">
            <a:avLst/>
          </a:prstGeom>
          <a:solidFill>
            <a:srgbClr val="000000"/>
          </a:solidFill>
        </p:spPr>
        <p:txBody>
          <a:bodyPr lIns="49326" tIns="49326" rIns="49326" bIns="49326">
            <a:normAutofit/>
          </a:bodyPr>
          <a:lstStyle>
            <a:lvl1pPr algn="l" defTabSz="871537">
              <a:defRPr sz="2800">
                <a:effectLst>
                  <a:outerShdw blurRad="12700" dist="25400" dir="2700000" rotWithShape="0">
                    <a:srgbClr val="FFFFFF"/>
                  </a:outerShdw>
                </a:effectLst>
              </a:defRPr>
            </a:lvl1pPr>
          </a:lstStyle>
          <a:p>
            <a:r>
              <a:rPr dirty="0"/>
              <a:t>5.  Minimize Campfire Impacts</a:t>
            </a:r>
          </a:p>
        </p:txBody>
      </p:sp>
      <p:sp>
        <p:nvSpPr>
          <p:cNvPr id="424" name="Low  Impact  Practices:"/>
          <p:cNvSpPr txBox="1"/>
          <p:nvPr/>
        </p:nvSpPr>
        <p:spPr>
          <a:xfrm>
            <a:off x="667702" y="1544319"/>
            <a:ext cx="3320220"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12800">
              <a:defRPr sz="2300" b="0">
                <a:solidFill>
                  <a:srgbClr val="FFFFFF"/>
                </a:solidFill>
                <a:latin typeface="Arial Rounded MT Bold"/>
                <a:ea typeface="Arial Rounded MT Bold"/>
                <a:cs typeface="Arial Rounded MT Bold"/>
                <a:sym typeface="Arial Rounded MT Bold"/>
              </a:defRPr>
            </a:lvl1pPr>
          </a:lstStyle>
          <a:p>
            <a:r>
              <a:t>Low  Impact  Practices:</a:t>
            </a:r>
          </a:p>
        </p:txBody>
      </p:sp>
      <p:grpSp>
        <p:nvGrpSpPr>
          <p:cNvPr id="427" name="Group"/>
          <p:cNvGrpSpPr/>
          <p:nvPr/>
        </p:nvGrpSpPr>
        <p:grpSpPr>
          <a:xfrm>
            <a:off x="991165" y="4127817"/>
            <a:ext cx="2996757" cy="2291562"/>
            <a:chOff x="0" y="0"/>
            <a:chExt cx="2996756" cy="2291561"/>
          </a:xfrm>
        </p:grpSpPr>
        <p:pic>
          <p:nvPicPr>
            <p:cNvPr id="425" name="fire1" descr="fire1"/>
            <p:cNvPicPr>
              <a:picLocks noChangeAspect="1"/>
            </p:cNvPicPr>
            <p:nvPr/>
          </p:nvPicPr>
          <p:blipFill>
            <a:blip r:embed="rId2"/>
            <a:stretch>
              <a:fillRect/>
            </a:stretch>
          </p:blipFill>
          <p:spPr>
            <a:xfrm>
              <a:off x="738910" y="0"/>
              <a:ext cx="1642998" cy="1527377"/>
            </a:xfrm>
            <a:prstGeom prst="rect">
              <a:avLst/>
            </a:prstGeom>
            <a:ln w="12700" cap="flat">
              <a:noFill/>
              <a:miter lim="400000"/>
            </a:ln>
            <a:effectLst/>
          </p:spPr>
        </p:pic>
        <p:sp>
          <p:nvSpPr>
            <p:cNvPr id="426" name="An LNT “virtual” campfire!"/>
            <p:cNvSpPr txBox="1"/>
            <p:nvPr/>
          </p:nvSpPr>
          <p:spPr>
            <a:xfrm>
              <a:off x="0" y="1676008"/>
              <a:ext cx="2996756" cy="6155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defTabSz="812800">
                <a:defRPr sz="2000" b="0">
                  <a:solidFill>
                    <a:srgbClr val="FFFF00"/>
                  </a:solidFill>
                  <a:latin typeface="Arial Rounded MT Bold"/>
                  <a:ea typeface="Arial Rounded MT Bold"/>
                  <a:cs typeface="Arial Rounded MT Bold"/>
                  <a:sym typeface="Arial Rounded MT Bold"/>
                </a:defRPr>
              </a:lvl1pPr>
            </a:lstStyle>
            <a:p>
              <a:pPr algn="ctr"/>
              <a:r>
                <a:rPr dirty="0"/>
                <a:t>A </a:t>
              </a:r>
              <a:r>
                <a:rPr lang="en-US" dirty="0"/>
                <a:t>Leave No Trace</a:t>
              </a:r>
              <a:r>
                <a:rPr dirty="0"/>
                <a:t> </a:t>
              </a:r>
              <a:br>
                <a:rPr lang="en-US" dirty="0"/>
              </a:br>
              <a:r>
                <a:rPr dirty="0"/>
                <a:t>“virtual” campfire!</a:t>
              </a:r>
            </a:p>
          </p:txBody>
        </p:sp>
      </p:grpSp>
      <p:pic>
        <p:nvPicPr>
          <p:cNvPr id="429" name="image.jpeg" descr="image.jpeg"/>
          <p:cNvPicPr>
            <a:picLocks noChangeAspect="1"/>
          </p:cNvPicPr>
          <p:nvPr/>
        </p:nvPicPr>
        <p:blipFill>
          <a:blip r:embed="rId3"/>
          <a:stretch>
            <a:fillRect/>
          </a:stretch>
        </p:blipFill>
        <p:spPr>
          <a:xfrm>
            <a:off x="4787900" y="4041775"/>
            <a:ext cx="3813175" cy="2378075"/>
          </a:xfrm>
          <a:prstGeom prst="rect">
            <a:avLst/>
          </a:prstGeom>
          <a:ln w="12700">
            <a:miter lim="400000"/>
          </a:ln>
        </p:spPr>
      </p:pic>
      <p:pic>
        <p:nvPicPr>
          <p:cNvPr id="11" name="Picture 10">
            <a:extLst>
              <a:ext uri="{FF2B5EF4-FFF2-40B4-BE49-F238E27FC236}">
                <a16:creationId xmlns:a16="http://schemas.microsoft.com/office/drawing/2014/main" id="{B6FC52CF-4B49-4818-9587-DB0B7346A258}"/>
              </a:ext>
            </a:extLst>
          </p:cNvPr>
          <p:cNvPicPr>
            <a:picLocks noChangeAspect="1"/>
          </p:cNvPicPr>
          <p:nvPr/>
        </p:nvPicPr>
        <p:blipFill>
          <a:blip r:embed="rId4"/>
          <a:stretch>
            <a:fillRect/>
          </a:stretch>
        </p:blipFill>
        <p:spPr>
          <a:xfrm>
            <a:off x="6437745" y="202942"/>
            <a:ext cx="2537691" cy="7924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422">
                                            <p:bg/>
                                          </p:spTgt>
                                        </p:tgtEl>
                                        <p:attrNameLst>
                                          <p:attrName>style.visibility</p:attrName>
                                        </p:attrNameLst>
                                      </p:cBhvr>
                                      <p:to>
                                        <p:strVal val="visible"/>
                                      </p:to>
                                    </p:set>
                                    <p:anim calcmode="lin" valueType="num">
                                      <p:cBhvr>
                                        <p:cTn id="7" dur="500" fill="hold"/>
                                        <p:tgtEl>
                                          <p:spTgt spid="422">
                                            <p:bg/>
                                          </p:spTgt>
                                        </p:tgtEl>
                                        <p:attrNameLst>
                                          <p:attrName>ppt_x</p:attrName>
                                        </p:attrNameLst>
                                      </p:cBhvr>
                                      <p:tavLst>
                                        <p:tav tm="0">
                                          <p:val>
                                            <p:strVal val="0-#ppt_w/2"/>
                                          </p:val>
                                        </p:tav>
                                        <p:tav tm="100000">
                                          <p:val>
                                            <p:strVal val="#ppt_x"/>
                                          </p:val>
                                        </p:tav>
                                      </p:tavLst>
                                    </p:anim>
                                    <p:anim calcmode="lin" valueType="num">
                                      <p:cBhvr>
                                        <p:cTn id="8" dur="500" fill="hold"/>
                                        <p:tgtEl>
                                          <p:spTgt spid="422">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422">
                                            <p:txEl>
                                              <p:pRg st="0" end="0"/>
                                            </p:txEl>
                                          </p:spTgt>
                                        </p:tgtEl>
                                        <p:attrNameLst>
                                          <p:attrName>style.visibility</p:attrName>
                                        </p:attrNameLst>
                                      </p:cBhvr>
                                      <p:to>
                                        <p:strVal val="visible"/>
                                      </p:to>
                                    </p:set>
                                    <p:anim calcmode="lin" valueType="num">
                                      <p:cBhvr>
                                        <p:cTn id="11" dur="500" fill="hold"/>
                                        <p:tgtEl>
                                          <p:spTgt spid="422">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422">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422">
                                            <p:txEl>
                                              <p:pRg st="1" end="1"/>
                                            </p:txEl>
                                          </p:spTgt>
                                        </p:tgtEl>
                                        <p:attrNameLst>
                                          <p:attrName>style.visibility</p:attrName>
                                        </p:attrNameLst>
                                      </p:cBhvr>
                                      <p:to>
                                        <p:strVal val="visible"/>
                                      </p:to>
                                    </p:set>
                                    <p:anim calcmode="lin" valueType="num">
                                      <p:cBhvr>
                                        <p:cTn id="16" dur="500" fill="hold"/>
                                        <p:tgtEl>
                                          <p:spTgt spid="422">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422">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422">
                                            <p:txEl>
                                              <p:pRg st="2" end="2"/>
                                            </p:txEl>
                                          </p:spTgt>
                                        </p:tgtEl>
                                        <p:attrNameLst>
                                          <p:attrName>style.visibility</p:attrName>
                                        </p:attrNameLst>
                                      </p:cBhvr>
                                      <p:to>
                                        <p:strVal val="visible"/>
                                      </p:to>
                                    </p:set>
                                    <p:anim calcmode="lin" valueType="num">
                                      <p:cBhvr>
                                        <p:cTn id="21" dur="500" fill="hold"/>
                                        <p:tgtEl>
                                          <p:spTgt spid="422">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422">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10" presetClass="entr" fill="hold" grpId="2" nodeType="afterEffect">
                                  <p:stCondLst>
                                    <p:cond delay="250"/>
                                  </p:stCondLst>
                                  <p:iterate>
                                    <p:tmAbs val="0"/>
                                  </p:iterate>
                                  <p:childTnLst>
                                    <p:set>
                                      <p:cBhvr>
                                        <p:cTn id="25" fill="hold"/>
                                        <p:tgtEl>
                                          <p:spTgt spid="429"/>
                                        </p:tgtEl>
                                        <p:attrNameLst>
                                          <p:attrName>style.visibility</p:attrName>
                                        </p:attrNameLst>
                                      </p:cBhvr>
                                      <p:to>
                                        <p:strVal val="visible"/>
                                      </p:to>
                                    </p:set>
                                    <p:animEffect transition="in" filter="fade">
                                      <p:cBhvr>
                                        <p:cTn id="26" dur="500"/>
                                        <p:tgtEl>
                                          <p:spTgt spid="429"/>
                                        </p:tgtEl>
                                      </p:cBhvr>
                                    </p:animEffect>
                                  </p:childTnLst>
                                </p:cTn>
                              </p:par>
                            </p:childTnLst>
                          </p:cTn>
                        </p:par>
                        <p:par>
                          <p:cTn id="27" fill="hold">
                            <p:stCondLst>
                              <p:cond delay="2250"/>
                            </p:stCondLst>
                            <p:childTnLst>
                              <p:par>
                                <p:cTn id="28" presetID="10" presetClass="entr" fill="hold" grpId="3" nodeType="afterEffect">
                                  <p:stCondLst>
                                    <p:cond delay="0"/>
                                  </p:stCondLst>
                                  <p:iterate>
                                    <p:tmAbs val="0"/>
                                  </p:iterate>
                                  <p:childTnLst>
                                    <p:set>
                                      <p:cBhvr>
                                        <p:cTn id="29" fill="hold"/>
                                        <p:tgtEl>
                                          <p:spTgt spid="427"/>
                                        </p:tgtEl>
                                        <p:attrNameLst>
                                          <p:attrName>style.visibility</p:attrName>
                                        </p:attrNameLst>
                                      </p:cBhvr>
                                      <p:to>
                                        <p:strVal val="visible"/>
                                      </p:to>
                                    </p:set>
                                    <p:animEffect transition="in" filter="fade">
                                      <p:cBhvr>
                                        <p:cTn id="30" dur="500"/>
                                        <p:tgtEl>
                                          <p:spTgt spid="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 grpId="1" build="p" animBg="1" advAuto="0"/>
      <p:bldP spid="427" grpId="3" animBg="1" advAuto="0"/>
      <p:bldP spid="429" grpId="2"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Hammock Strap Tree Impact Study"/>
          <p:cNvSpPr txBox="1">
            <a:spLocks noGrp="1"/>
          </p:cNvSpPr>
          <p:nvPr>
            <p:ph type="title" idx="4294967295"/>
          </p:nvPr>
        </p:nvSpPr>
        <p:spPr>
          <a:xfrm>
            <a:off x="3206750" y="590550"/>
            <a:ext cx="5289550" cy="893763"/>
          </a:xfrm>
          <a:prstGeom prst="rect">
            <a:avLst/>
          </a:prstGeom>
        </p:spPr>
        <p:txBody>
          <a:bodyPr lIns="49326" tIns="49326" rIns="49326" bIns="49326">
            <a:normAutofit fontScale="90000"/>
          </a:bodyPr>
          <a:lstStyle>
            <a:lvl1pPr defTabSz="732091">
              <a:defRPr sz="2688">
                <a:effectLst>
                  <a:outerShdw blurRad="10668" dist="21336" dir="2700000" rotWithShape="0">
                    <a:srgbClr val="FFFFFF"/>
                  </a:outerShdw>
                </a:effectLst>
              </a:defRPr>
            </a:lvl1pPr>
          </a:lstStyle>
          <a:p>
            <a:r>
              <a:t>Hammock Strap Tree Impact Study</a:t>
            </a:r>
          </a:p>
        </p:txBody>
      </p:sp>
      <p:sp>
        <p:nvSpPr>
          <p:cNvPr id="432" name="Study done by Venture Crew youth Shayla Utzinger for an AP High School research class.…"/>
          <p:cNvSpPr txBox="1"/>
          <p:nvPr/>
        </p:nvSpPr>
        <p:spPr>
          <a:xfrm>
            <a:off x="2740136" y="2312987"/>
            <a:ext cx="6222778" cy="3687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326" tIns="49326" rIns="49326" bIns="49326">
            <a:spAutoFit/>
          </a:bodyPr>
          <a:lstStyle/>
          <a:p>
            <a:pPr indent="182562" defTabSz="871537">
              <a:lnSpc>
                <a:spcPct val="110000"/>
              </a:lnSpc>
              <a:spcBef>
                <a:spcPts val="1200"/>
              </a:spcBef>
              <a:defRPr sz="2000" b="0">
                <a:solidFill>
                  <a:srgbClr val="FFFF00"/>
                </a:solidFill>
                <a:latin typeface="Arial Rounded MT Bold"/>
                <a:ea typeface="Arial Rounded MT Bold"/>
                <a:cs typeface="Arial Rounded MT Bold"/>
                <a:sym typeface="Arial Rounded MT Bold"/>
              </a:defRPr>
            </a:pPr>
            <a:r>
              <a:t>Study done by Venture Crew youth Shayla Utzinger for an AP High School research class. </a:t>
            </a:r>
            <a:endParaRPr sz="1800">
              <a:solidFill>
                <a:srgbClr val="33CCFF"/>
              </a:solidFill>
            </a:endParaRPr>
          </a:p>
          <a:p>
            <a:pPr marL="708025" lvl="1" indent="-325437" defTabSz="871537">
              <a:lnSpc>
                <a:spcPct val="110000"/>
              </a:lnSpc>
              <a:spcBef>
                <a:spcPts val="600"/>
              </a:spcBef>
              <a:buClr>
                <a:srgbClr val="FF0033"/>
              </a:buClr>
              <a:buSzPct val="100000"/>
              <a:buChar char="➢"/>
              <a:defRPr sz="1700" b="0">
                <a:solidFill>
                  <a:srgbClr val="99FFFF"/>
                </a:solidFill>
                <a:latin typeface="Arial Rounded MT Bold"/>
                <a:ea typeface="Arial Rounded MT Bold"/>
                <a:cs typeface="Arial Rounded MT Bold"/>
                <a:sym typeface="Arial Rounded MT Bold"/>
              </a:defRPr>
            </a:pPr>
            <a:r>
              <a:t>Tested paracord (.16”), 1”, and 2” Eno straps.</a:t>
            </a:r>
          </a:p>
          <a:p>
            <a:pPr marL="708025" lvl="1" indent="-325437" defTabSz="871537">
              <a:lnSpc>
                <a:spcPct val="110000"/>
              </a:lnSpc>
              <a:spcBef>
                <a:spcPts val="600"/>
              </a:spcBef>
              <a:buClr>
                <a:srgbClr val="FF0033"/>
              </a:buClr>
              <a:buSzPct val="100000"/>
              <a:buChar char="➢"/>
              <a:defRPr sz="1700" b="0">
                <a:solidFill>
                  <a:srgbClr val="99FFFF"/>
                </a:solidFill>
                <a:latin typeface="Arial Rounded MT Bold"/>
                <a:ea typeface="Arial Rounded MT Bold"/>
                <a:cs typeface="Arial Rounded MT Bold"/>
                <a:sym typeface="Arial Rounded MT Bold"/>
              </a:defRPr>
            </a:pPr>
            <a:r>
              <a:t>Tested a tight hang (20</a:t>
            </a:r>
            <a:r>
              <a:rPr baseline="30000"/>
              <a:t>o</a:t>
            </a:r>
            <a:r>
              <a:t>) and a loose hang (47</a:t>
            </a:r>
            <a:r>
              <a:rPr baseline="30000"/>
              <a:t>o</a:t>
            </a:r>
            <a:r>
              <a:t>).</a:t>
            </a:r>
          </a:p>
          <a:p>
            <a:pPr marL="708025" lvl="1" indent="-325437" defTabSz="871537">
              <a:lnSpc>
                <a:spcPct val="110000"/>
              </a:lnSpc>
              <a:spcBef>
                <a:spcPts val="600"/>
              </a:spcBef>
              <a:buClr>
                <a:srgbClr val="FF0033"/>
              </a:buClr>
              <a:buSzPct val="100000"/>
              <a:buChar char="➢"/>
              <a:defRPr sz="1700" b="0">
                <a:solidFill>
                  <a:srgbClr val="99FFFF"/>
                </a:solidFill>
                <a:latin typeface="Arial Rounded MT Bold"/>
                <a:ea typeface="Arial Rounded MT Bold"/>
                <a:cs typeface="Arial Rounded MT Bold"/>
                <a:sym typeface="Arial Rounded MT Bold"/>
              </a:defRPr>
            </a:pPr>
            <a:r>
              <a:t>For an avg U.S. male of 198 lbs the force exerted on a tree from the loose hang is 135 lbs and from a tight hang is 298 lbs  (i.e., more than double!). </a:t>
            </a:r>
          </a:p>
          <a:p>
            <a:pPr marL="708025" lvl="1" indent="-325437" defTabSz="871537">
              <a:lnSpc>
                <a:spcPct val="110000"/>
              </a:lnSpc>
              <a:spcBef>
                <a:spcPts val="600"/>
              </a:spcBef>
              <a:buClr>
                <a:srgbClr val="FF0033"/>
              </a:buClr>
              <a:buSzPct val="100000"/>
              <a:buChar char="➢"/>
              <a:defRPr sz="1700" b="0">
                <a:solidFill>
                  <a:srgbClr val="99FFFF"/>
                </a:solidFill>
                <a:latin typeface="Arial Rounded MT Bold"/>
                <a:ea typeface="Arial Rounded MT Bold"/>
                <a:cs typeface="Arial Rounded MT Bold"/>
                <a:sym typeface="Arial Rounded MT Bold"/>
              </a:defRPr>
            </a:pPr>
            <a:r>
              <a:t>Depth of indentation into the foam was measured with a caliper in millimeters for each foam block.</a:t>
            </a:r>
          </a:p>
          <a:p>
            <a:pPr marL="708025" lvl="1" indent="-325437" defTabSz="871537">
              <a:lnSpc>
                <a:spcPct val="110000"/>
              </a:lnSpc>
              <a:buClr>
                <a:srgbClr val="FF0033"/>
              </a:buClr>
              <a:buSzPct val="100000"/>
              <a:buChar char="➢"/>
              <a:defRPr sz="1700" b="0">
                <a:solidFill>
                  <a:srgbClr val="33CCFF"/>
                </a:solidFill>
                <a:latin typeface="Arial Rounded MT Bold"/>
                <a:ea typeface="Arial Rounded MT Bold"/>
                <a:cs typeface="Arial Rounded MT Bold"/>
                <a:sym typeface="Arial Rounded MT Bold"/>
              </a:defRPr>
            </a:pPr>
            <a:endParaRPr/>
          </a:p>
        </p:txBody>
      </p:sp>
      <p:pic>
        <p:nvPicPr>
          <p:cNvPr id="433" name="image.jpeg" descr="image.jpeg"/>
          <p:cNvPicPr>
            <a:picLocks noChangeAspect="1"/>
          </p:cNvPicPr>
          <p:nvPr/>
        </p:nvPicPr>
        <p:blipFill>
          <a:blip r:embed="rId2"/>
          <a:stretch>
            <a:fillRect/>
          </a:stretch>
        </p:blipFill>
        <p:spPr>
          <a:xfrm>
            <a:off x="0" y="344487"/>
            <a:ext cx="2690813" cy="2874963"/>
          </a:xfrm>
          <a:prstGeom prst="rect">
            <a:avLst/>
          </a:prstGeom>
          <a:ln w="12700">
            <a:miter lim="400000"/>
          </a:ln>
        </p:spPr>
      </p:pic>
      <p:pic>
        <p:nvPicPr>
          <p:cNvPr id="434" name="A person sitting on a rocky surface with mountains in the backgroundDescription automatically generated with medium confidence" descr="A person sitting on a rocky surface with mountains in the backgroundDescription automatically generated with medium confidence"/>
          <p:cNvPicPr>
            <a:picLocks noChangeAspect="1"/>
          </p:cNvPicPr>
          <p:nvPr/>
        </p:nvPicPr>
        <p:blipFill>
          <a:blip r:embed="rId3"/>
          <a:stretch>
            <a:fillRect/>
          </a:stretch>
        </p:blipFill>
        <p:spPr>
          <a:xfrm>
            <a:off x="0" y="3386137"/>
            <a:ext cx="2690813" cy="347186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1" nodeType="afterEffect">
                                  <p:stCondLst>
                                    <p:cond delay="0"/>
                                  </p:stCondLst>
                                  <p:iterate>
                                    <p:tmAbs val="0"/>
                                  </p:iterate>
                                  <p:childTnLst>
                                    <p:set>
                                      <p:cBhvr>
                                        <p:cTn id="6" fill="hold"/>
                                        <p:tgtEl>
                                          <p:spTgt spid="432">
                                            <p:bg/>
                                          </p:spTgt>
                                        </p:tgtEl>
                                        <p:attrNameLst>
                                          <p:attrName>style.visibility</p:attrName>
                                        </p:attrNameLst>
                                      </p:cBhvr>
                                      <p:to>
                                        <p:strVal val="visible"/>
                                      </p:to>
                                    </p:set>
                                    <p:anim calcmode="lin" valueType="num">
                                      <p:cBhvr>
                                        <p:cTn id="7" dur="500" fill="hold"/>
                                        <p:tgtEl>
                                          <p:spTgt spid="432">
                                            <p:bg/>
                                          </p:spTgt>
                                        </p:tgtEl>
                                        <p:attrNameLst>
                                          <p:attrName>ppt_x</p:attrName>
                                        </p:attrNameLst>
                                      </p:cBhvr>
                                      <p:tavLst>
                                        <p:tav tm="0">
                                          <p:val>
                                            <p:strVal val="1+#ppt_w/2"/>
                                          </p:val>
                                        </p:tav>
                                        <p:tav tm="100000">
                                          <p:val>
                                            <p:strVal val="#ppt_x"/>
                                          </p:val>
                                        </p:tav>
                                      </p:tavLst>
                                    </p:anim>
                                    <p:anim calcmode="lin" valueType="num">
                                      <p:cBhvr>
                                        <p:cTn id="8" dur="500" fill="hold"/>
                                        <p:tgtEl>
                                          <p:spTgt spid="432">
                                            <p:bg/>
                                          </p:spTgt>
                                        </p:tgtEl>
                                        <p:attrNameLst>
                                          <p:attrName>ppt_y</p:attrName>
                                        </p:attrNameLst>
                                      </p:cBhvr>
                                      <p:tavLst>
                                        <p:tav tm="0">
                                          <p:val>
                                            <p:strVal val="1+#ppt_h/2"/>
                                          </p:val>
                                        </p:tav>
                                        <p:tav tm="100000">
                                          <p:val>
                                            <p:strVal val="#ppt_y"/>
                                          </p:val>
                                        </p:tav>
                                      </p:tavLst>
                                    </p:anim>
                                  </p:childTnLst>
                                </p:cTn>
                              </p:par>
                              <p:par>
                                <p:cTn id="9" presetID="2" presetClass="entr" presetSubtype="6" fill="hold" grpId="1" nodeType="withEffect">
                                  <p:stCondLst>
                                    <p:cond delay="0"/>
                                  </p:stCondLst>
                                  <p:iterate>
                                    <p:tmAbs val="0"/>
                                  </p:iterate>
                                  <p:childTnLst>
                                    <p:set>
                                      <p:cBhvr>
                                        <p:cTn id="10" fill="hold"/>
                                        <p:tgtEl>
                                          <p:spTgt spid="432">
                                            <p:txEl>
                                              <p:pRg st="0" end="0"/>
                                            </p:txEl>
                                          </p:spTgt>
                                        </p:tgtEl>
                                        <p:attrNameLst>
                                          <p:attrName>style.visibility</p:attrName>
                                        </p:attrNameLst>
                                      </p:cBhvr>
                                      <p:to>
                                        <p:strVal val="visible"/>
                                      </p:to>
                                    </p:set>
                                    <p:anim calcmode="lin" valueType="num">
                                      <p:cBhvr>
                                        <p:cTn id="11" dur="500" fill="hold"/>
                                        <p:tgtEl>
                                          <p:spTgt spid="432">
                                            <p:txEl>
                                              <p:pRg st="0" end="0"/>
                                            </p:txEl>
                                          </p:spTgt>
                                        </p:tgtEl>
                                        <p:attrNameLst>
                                          <p:attrName>ppt_x</p:attrName>
                                        </p:attrNameLst>
                                      </p:cBhvr>
                                      <p:tavLst>
                                        <p:tav tm="0">
                                          <p:val>
                                            <p:strVal val="1+#ppt_w/2"/>
                                          </p:val>
                                        </p:tav>
                                        <p:tav tm="100000">
                                          <p:val>
                                            <p:strVal val="#ppt_x"/>
                                          </p:val>
                                        </p:tav>
                                      </p:tavLst>
                                    </p:anim>
                                    <p:anim calcmode="lin" valueType="num">
                                      <p:cBhvr>
                                        <p:cTn id="12" dur="500" fill="hold"/>
                                        <p:tgtEl>
                                          <p:spTgt spid="432">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6" fill="hold" grpId="1" nodeType="afterEffect">
                                  <p:stCondLst>
                                    <p:cond delay="0"/>
                                  </p:stCondLst>
                                  <p:iterate>
                                    <p:tmAbs val="0"/>
                                  </p:iterate>
                                  <p:childTnLst>
                                    <p:set>
                                      <p:cBhvr>
                                        <p:cTn id="15" fill="hold"/>
                                        <p:tgtEl>
                                          <p:spTgt spid="432">
                                            <p:txEl>
                                              <p:pRg st="1" end="1"/>
                                            </p:txEl>
                                          </p:spTgt>
                                        </p:tgtEl>
                                        <p:attrNameLst>
                                          <p:attrName>style.visibility</p:attrName>
                                        </p:attrNameLst>
                                      </p:cBhvr>
                                      <p:to>
                                        <p:strVal val="visible"/>
                                      </p:to>
                                    </p:set>
                                    <p:anim calcmode="lin" valueType="num">
                                      <p:cBhvr>
                                        <p:cTn id="16" dur="500" fill="hold"/>
                                        <p:tgtEl>
                                          <p:spTgt spid="432">
                                            <p:txEl>
                                              <p:pRg st="1" end="1"/>
                                            </p:txEl>
                                          </p:spTgt>
                                        </p:tgtEl>
                                        <p:attrNameLst>
                                          <p:attrName>ppt_x</p:attrName>
                                        </p:attrNameLst>
                                      </p:cBhvr>
                                      <p:tavLst>
                                        <p:tav tm="0">
                                          <p:val>
                                            <p:strVal val="1+#ppt_w/2"/>
                                          </p:val>
                                        </p:tav>
                                        <p:tav tm="100000">
                                          <p:val>
                                            <p:strVal val="#ppt_x"/>
                                          </p:val>
                                        </p:tav>
                                      </p:tavLst>
                                    </p:anim>
                                    <p:anim calcmode="lin" valueType="num">
                                      <p:cBhvr>
                                        <p:cTn id="17" dur="500" fill="hold"/>
                                        <p:tgtEl>
                                          <p:spTgt spid="4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grpId="1" nodeType="clickEffect">
                                  <p:stCondLst>
                                    <p:cond delay="0"/>
                                  </p:stCondLst>
                                  <p:iterate>
                                    <p:tmAbs val="0"/>
                                  </p:iterate>
                                  <p:childTnLst>
                                    <p:set>
                                      <p:cBhvr>
                                        <p:cTn id="21" fill="hold"/>
                                        <p:tgtEl>
                                          <p:spTgt spid="432">
                                            <p:txEl>
                                              <p:pRg st="2" end="2"/>
                                            </p:txEl>
                                          </p:spTgt>
                                        </p:tgtEl>
                                        <p:attrNameLst>
                                          <p:attrName>style.visibility</p:attrName>
                                        </p:attrNameLst>
                                      </p:cBhvr>
                                      <p:to>
                                        <p:strVal val="visible"/>
                                      </p:to>
                                    </p:set>
                                    <p:anim calcmode="lin" valueType="num">
                                      <p:cBhvr>
                                        <p:cTn id="22" dur="500" fill="hold"/>
                                        <p:tgtEl>
                                          <p:spTgt spid="432">
                                            <p:txEl>
                                              <p:pRg st="2" end="2"/>
                                            </p:txEl>
                                          </p:spTgt>
                                        </p:tgtEl>
                                        <p:attrNameLst>
                                          <p:attrName>ppt_x</p:attrName>
                                        </p:attrNameLst>
                                      </p:cBhvr>
                                      <p:tavLst>
                                        <p:tav tm="0">
                                          <p:val>
                                            <p:strVal val="1+#ppt_w/2"/>
                                          </p:val>
                                        </p:tav>
                                        <p:tav tm="100000">
                                          <p:val>
                                            <p:strVal val="#ppt_x"/>
                                          </p:val>
                                        </p:tav>
                                      </p:tavLst>
                                    </p:anim>
                                    <p:anim calcmode="lin" valueType="num">
                                      <p:cBhvr>
                                        <p:cTn id="23" dur="500" fill="hold"/>
                                        <p:tgtEl>
                                          <p:spTgt spid="4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6" fill="hold" grpId="1" nodeType="clickEffect">
                                  <p:stCondLst>
                                    <p:cond delay="0"/>
                                  </p:stCondLst>
                                  <p:iterate>
                                    <p:tmAbs val="0"/>
                                  </p:iterate>
                                  <p:childTnLst>
                                    <p:set>
                                      <p:cBhvr>
                                        <p:cTn id="27" fill="hold"/>
                                        <p:tgtEl>
                                          <p:spTgt spid="432">
                                            <p:txEl>
                                              <p:pRg st="3" end="3"/>
                                            </p:txEl>
                                          </p:spTgt>
                                        </p:tgtEl>
                                        <p:attrNameLst>
                                          <p:attrName>style.visibility</p:attrName>
                                        </p:attrNameLst>
                                      </p:cBhvr>
                                      <p:to>
                                        <p:strVal val="visible"/>
                                      </p:to>
                                    </p:set>
                                    <p:anim calcmode="lin" valueType="num">
                                      <p:cBhvr>
                                        <p:cTn id="28" dur="500" fill="hold"/>
                                        <p:tgtEl>
                                          <p:spTgt spid="432">
                                            <p:txEl>
                                              <p:pRg st="3" end="3"/>
                                            </p:txEl>
                                          </p:spTgt>
                                        </p:tgtEl>
                                        <p:attrNameLst>
                                          <p:attrName>ppt_x</p:attrName>
                                        </p:attrNameLst>
                                      </p:cBhvr>
                                      <p:tavLst>
                                        <p:tav tm="0">
                                          <p:val>
                                            <p:strVal val="1+#ppt_w/2"/>
                                          </p:val>
                                        </p:tav>
                                        <p:tav tm="100000">
                                          <p:val>
                                            <p:strVal val="#ppt_x"/>
                                          </p:val>
                                        </p:tav>
                                      </p:tavLst>
                                    </p:anim>
                                    <p:anim calcmode="lin" valueType="num">
                                      <p:cBhvr>
                                        <p:cTn id="29" dur="500" fill="hold"/>
                                        <p:tgtEl>
                                          <p:spTgt spid="43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grpId="1" nodeType="clickEffect">
                                  <p:stCondLst>
                                    <p:cond delay="0"/>
                                  </p:stCondLst>
                                  <p:iterate>
                                    <p:tmAbs val="0"/>
                                  </p:iterate>
                                  <p:childTnLst>
                                    <p:set>
                                      <p:cBhvr>
                                        <p:cTn id="33" fill="hold"/>
                                        <p:tgtEl>
                                          <p:spTgt spid="432">
                                            <p:txEl>
                                              <p:pRg st="4" end="4"/>
                                            </p:txEl>
                                          </p:spTgt>
                                        </p:tgtEl>
                                        <p:attrNameLst>
                                          <p:attrName>style.visibility</p:attrName>
                                        </p:attrNameLst>
                                      </p:cBhvr>
                                      <p:to>
                                        <p:strVal val="visible"/>
                                      </p:to>
                                    </p:set>
                                    <p:anim calcmode="lin" valueType="num">
                                      <p:cBhvr>
                                        <p:cTn id="34" dur="500" fill="hold"/>
                                        <p:tgtEl>
                                          <p:spTgt spid="432">
                                            <p:txEl>
                                              <p:pRg st="4" end="4"/>
                                            </p:txEl>
                                          </p:spTgt>
                                        </p:tgtEl>
                                        <p:attrNameLst>
                                          <p:attrName>ppt_x</p:attrName>
                                        </p:attrNameLst>
                                      </p:cBhvr>
                                      <p:tavLst>
                                        <p:tav tm="0">
                                          <p:val>
                                            <p:strVal val="1+#ppt_w/2"/>
                                          </p:val>
                                        </p:tav>
                                        <p:tav tm="100000">
                                          <p:val>
                                            <p:strVal val="#ppt_x"/>
                                          </p:val>
                                        </p:tav>
                                      </p:tavLst>
                                    </p:anim>
                                    <p:anim calcmode="lin" valueType="num">
                                      <p:cBhvr>
                                        <p:cTn id="35" dur="500" fill="hold"/>
                                        <p:tgtEl>
                                          <p:spTgt spid="432">
                                            <p:txEl>
                                              <p:pRg st="4" end="4"/>
                                            </p:txEl>
                                          </p:spTgt>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6" fill="hold" grpId="1" nodeType="afterEffect">
                                  <p:stCondLst>
                                    <p:cond delay="0"/>
                                  </p:stCondLst>
                                  <p:iterate>
                                    <p:tmAbs val="0"/>
                                  </p:iterate>
                                  <p:childTnLst>
                                    <p:set>
                                      <p:cBhvr>
                                        <p:cTn id="38" fill="hold"/>
                                        <p:tgtEl>
                                          <p:spTgt spid="432">
                                            <p:txEl>
                                              <p:pRg st="5" end="5"/>
                                            </p:txEl>
                                          </p:spTgt>
                                        </p:tgtEl>
                                        <p:attrNameLst>
                                          <p:attrName>style.visibility</p:attrName>
                                        </p:attrNameLst>
                                      </p:cBhvr>
                                      <p:to>
                                        <p:strVal val="visible"/>
                                      </p:to>
                                    </p:set>
                                    <p:anim calcmode="lin" valueType="num">
                                      <p:cBhvr>
                                        <p:cTn id="39" dur="500" fill="hold"/>
                                        <p:tgtEl>
                                          <p:spTgt spid="432">
                                            <p:txEl>
                                              <p:pRg st="5" end="5"/>
                                            </p:txEl>
                                          </p:spTgt>
                                        </p:tgtEl>
                                        <p:attrNameLst>
                                          <p:attrName>ppt_x</p:attrName>
                                        </p:attrNameLst>
                                      </p:cBhvr>
                                      <p:tavLst>
                                        <p:tav tm="0">
                                          <p:val>
                                            <p:strVal val="1+#ppt_w/2"/>
                                          </p:val>
                                        </p:tav>
                                        <p:tav tm="100000">
                                          <p:val>
                                            <p:strVal val="#ppt_x"/>
                                          </p:val>
                                        </p:tav>
                                      </p:tavLst>
                                    </p:anim>
                                    <p:anim calcmode="lin" valueType="num">
                                      <p:cBhvr>
                                        <p:cTn id="40" dur="500" fill="hold"/>
                                        <p:tgtEl>
                                          <p:spTgt spid="432">
                                            <p:txEl>
                                              <p:pRg st="5" end="5"/>
                                            </p:txEl>
                                          </p:spTgt>
                                        </p:tgtEl>
                                        <p:attrNameLst>
                                          <p:attrName>ppt_y</p:attrName>
                                        </p:attrNameLst>
                                      </p:cBhvr>
                                      <p:tavLst>
                                        <p:tav tm="0">
                                          <p:val>
                                            <p:strVal val="1+#ppt_h/2"/>
                                          </p:val>
                                        </p:tav>
                                        <p:tav tm="100000">
                                          <p:val>
                                            <p:strVal val="#ppt_y"/>
                                          </p:val>
                                        </p:tav>
                                      </p:tavLst>
                                    </p:anim>
                                  </p:childTnLst>
                                </p:cTn>
                              </p:par>
                            </p:childTnLst>
                          </p:cTn>
                        </p:par>
                        <p:par>
                          <p:cTn id="41" fill="hold">
                            <p:stCondLst>
                              <p:cond delay="1000"/>
                            </p:stCondLst>
                            <p:childTnLst>
                              <p:par>
                                <p:cTn id="42" presetID="2" presetClass="entr" presetSubtype="6" fill="hold" grpId="1" nodeType="afterEffect">
                                  <p:stCondLst>
                                    <p:cond delay="0"/>
                                  </p:stCondLst>
                                  <p:iterate>
                                    <p:tmAbs val="0"/>
                                  </p:iterate>
                                  <p:childTnLst>
                                    <p:set>
                                      <p:cBhvr>
                                        <p:cTn id="43" fill="hold"/>
                                        <p:tgtEl>
                                          <p:spTgt spid="432">
                                            <p:txEl>
                                              <p:pRg st="6" end="6"/>
                                            </p:txEl>
                                          </p:spTgt>
                                        </p:tgtEl>
                                        <p:attrNameLst>
                                          <p:attrName>style.visibility</p:attrName>
                                        </p:attrNameLst>
                                      </p:cBhvr>
                                      <p:to>
                                        <p:strVal val="visible"/>
                                      </p:to>
                                    </p:set>
                                    <p:anim calcmode="lin" valueType="num">
                                      <p:cBhvr>
                                        <p:cTn id="44" dur="500" fill="hold"/>
                                        <p:tgtEl>
                                          <p:spTgt spid="432">
                                            <p:txEl>
                                              <p:pRg st="6" end="6"/>
                                            </p:txEl>
                                          </p:spTgt>
                                        </p:tgtEl>
                                        <p:attrNameLst>
                                          <p:attrName>ppt_x</p:attrName>
                                        </p:attrNameLst>
                                      </p:cBhvr>
                                      <p:tavLst>
                                        <p:tav tm="0">
                                          <p:val>
                                            <p:strVal val="1+#ppt_w/2"/>
                                          </p:val>
                                        </p:tav>
                                        <p:tav tm="100000">
                                          <p:val>
                                            <p:strVal val="#ppt_x"/>
                                          </p:val>
                                        </p:tav>
                                      </p:tavLst>
                                    </p:anim>
                                    <p:anim calcmode="lin" valueType="num">
                                      <p:cBhvr>
                                        <p:cTn id="45" dur="500" fill="hold"/>
                                        <p:tgtEl>
                                          <p:spTgt spid="43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1"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2" name="Presentation Objectives"/>
          <p:cNvSpPr txBox="1">
            <a:spLocks noGrp="1"/>
          </p:cNvSpPr>
          <p:nvPr>
            <p:ph type="title" idx="4294967295"/>
          </p:nvPr>
        </p:nvSpPr>
        <p:spPr>
          <a:xfrm>
            <a:off x="609600" y="381000"/>
            <a:ext cx="7993063" cy="762000"/>
          </a:xfrm>
          <a:prstGeom prst="rect">
            <a:avLst/>
          </a:prstGeom>
          <a:solidFill>
            <a:srgbClr val="000000"/>
          </a:solidFill>
        </p:spPr>
        <p:txBody>
          <a:bodyPr lIns="49326" tIns="49326" rIns="49326" bIns="49326">
            <a:normAutofit/>
          </a:bodyPr>
          <a:lstStyle>
            <a:lvl1pPr defTabSz="871537">
              <a:defRPr sz="3200">
                <a:effectLst>
                  <a:outerShdw blurRad="12700" dist="25400" dir="2700000" rotWithShape="0">
                    <a:srgbClr val="FFFFFF"/>
                  </a:outerShdw>
                </a:effectLst>
              </a:defRPr>
            </a:lvl1pPr>
          </a:lstStyle>
          <a:p>
            <a:r>
              <a:t>Presentation Objectives</a:t>
            </a:r>
          </a:p>
        </p:txBody>
      </p:sp>
      <p:sp>
        <p:nvSpPr>
          <p:cNvPr id="283" name="Describe possible recreation impacts related to Scout outings.…"/>
          <p:cNvSpPr txBox="1">
            <a:spLocks noGrp="1"/>
          </p:cNvSpPr>
          <p:nvPr>
            <p:ph type="body" sz="half" idx="4294967295"/>
          </p:nvPr>
        </p:nvSpPr>
        <p:spPr>
          <a:xfrm>
            <a:off x="541337" y="1554162"/>
            <a:ext cx="8061326" cy="2662238"/>
          </a:xfrm>
          <a:prstGeom prst="rect">
            <a:avLst/>
          </a:prstGeom>
        </p:spPr>
        <p:txBody>
          <a:bodyPr lIns="49326" tIns="49326" rIns="49326" bIns="49326">
            <a:normAutofit/>
          </a:bodyPr>
          <a:lstStyle/>
          <a:p>
            <a:pPr marL="325437" indent="-325437" defTabSz="871537">
              <a:lnSpc>
                <a:spcPct val="110000"/>
              </a:lnSpc>
              <a:spcBef>
                <a:spcPts val="1200"/>
              </a:spcBef>
              <a:buFontTx/>
              <a:buChar char="➢"/>
              <a:defRPr sz="2500">
                <a:latin typeface="Arial Rounded MT Bold"/>
                <a:ea typeface="Arial Rounded MT Bold"/>
                <a:cs typeface="Arial Rounded MT Bold"/>
                <a:sym typeface="Arial Rounded MT Bold"/>
              </a:defRPr>
            </a:pPr>
            <a:r>
              <a:t>Describe possible recreation impacts related to Scout outings. </a:t>
            </a:r>
          </a:p>
          <a:p>
            <a:pPr marL="325437" indent="-325437" defTabSz="871537">
              <a:lnSpc>
                <a:spcPct val="110000"/>
              </a:lnSpc>
              <a:spcBef>
                <a:spcPts val="1200"/>
              </a:spcBef>
              <a:buFontTx/>
              <a:buChar char="➢"/>
              <a:defRPr sz="2500">
                <a:latin typeface="Arial Rounded MT Bold"/>
                <a:ea typeface="Arial Rounded MT Bold"/>
                <a:cs typeface="Arial Rounded MT Bold"/>
                <a:sym typeface="Arial Rounded MT Bold"/>
              </a:defRPr>
            </a:pPr>
            <a:r>
              <a:t>Describe recreation ecology science and how it informs Leave No Trace practices that avoid or reduce recreation impacts.</a:t>
            </a:r>
          </a:p>
        </p:txBody>
      </p:sp>
      <p:grpSp>
        <p:nvGrpSpPr>
          <p:cNvPr id="286" name="SPOHI011"/>
          <p:cNvGrpSpPr/>
          <p:nvPr/>
        </p:nvGrpSpPr>
        <p:grpSpPr>
          <a:xfrm>
            <a:off x="200025" y="203200"/>
            <a:ext cx="677863" cy="879475"/>
            <a:chOff x="0" y="0"/>
            <a:chExt cx="677862" cy="879475"/>
          </a:xfrm>
        </p:grpSpPr>
        <p:sp>
          <p:nvSpPr>
            <p:cNvPr id="284" name="Rectangle"/>
            <p:cNvSpPr/>
            <p:nvPr/>
          </p:nvSpPr>
          <p:spPr>
            <a:xfrm>
              <a:off x="0" y="0"/>
              <a:ext cx="677863" cy="879475"/>
            </a:xfrm>
            <a:prstGeom prst="rect">
              <a:avLst/>
            </a:prstGeom>
            <a:solidFill>
              <a:srgbClr val="FFFFFF"/>
            </a:solidFill>
            <a:ln w="12700" cap="flat">
              <a:noFill/>
              <a:miter lim="400000"/>
            </a:ln>
            <a:effectLst/>
          </p:spPr>
          <p:txBody>
            <a:bodyPr wrap="square" lIns="0" tIns="0" rIns="0" bIns="0" numCol="1" anchor="t">
              <a:noAutofit/>
            </a:bodyPr>
            <a:lstStyle/>
            <a:p>
              <a:endParaRPr/>
            </a:p>
          </p:txBody>
        </p:sp>
        <p:pic>
          <p:nvPicPr>
            <p:cNvPr id="285" name="SPOHI011.pdf" descr="SPOHI011.pdf"/>
            <p:cNvPicPr>
              <a:picLocks noChangeAspect="1"/>
            </p:cNvPicPr>
            <p:nvPr/>
          </p:nvPicPr>
          <p:blipFill>
            <a:blip r:embed="rId2"/>
            <a:stretch>
              <a:fillRect/>
            </a:stretch>
          </p:blipFill>
          <p:spPr>
            <a:xfrm>
              <a:off x="0" y="0"/>
              <a:ext cx="677863" cy="879475"/>
            </a:xfrm>
            <a:prstGeom prst="rect">
              <a:avLst/>
            </a:prstGeom>
            <a:ln w="25400" cap="flat">
              <a:solidFill>
                <a:srgbClr val="FF0000"/>
              </a:solidFill>
              <a:prstDash val="solid"/>
              <a:round/>
            </a:ln>
            <a:effectLst/>
          </p:spPr>
        </p:pic>
      </p:grpSp>
      <p:grpSp>
        <p:nvGrpSpPr>
          <p:cNvPr id="289" name="ANMWI032"/>
          <p:cNvGrpSpPr/>
          <p:nvPr/>
        </p:nvGrpSpPr>
        <p:grpSpPr>
          <a:xfrm>
            <a:off x="8224837" y="220662"/>
            <a:ext cx="676276" cy="862013"/>
            <a:chOff x="0" y="0"/>
            <a:chExt cx="676275" cy="862012"/>
          </a:xfrm>
        </p:grpSpPr>
        <p:sp>
          <p:nvSpPr>
            <p:cNvPr id="287" name="Rectangle"/>
            <p:cNvSpPr/>
            <p:nvPr/>
          </p:nvSpPr>
          <p:spPr>
            <a:xfrm>
              <a:off x="0" y="0"/>
              <a:ext cx="676275" cy="862013"/>
            </a:xfrm>
            <a:prstGeom prst="rect">
              <a:avLst/>
            </a:prstGeom>
            <a:solidFill>
              <a:srgbClr val="FFFFFF"/>
            </a:solidFill>
            <a:ln w="12700" cap="flat">
              <a:noFill/>
              <a:miter lim="400000"/>
            </a:ln>
            <a:effectLst/>
          </p:spPr>
          <p:txBody>
            <a:bodyPr wrap="square" lIns="0" tIns="0" rIns="0" bIns="0" numCol="1" anchor="t">
              <a:noAutofit/>
            </a:bodyPr>
            <a:lstStyle/>
            <a:p>
              <a:endParaRPr/>
            </a:p>
          </p:txBody>
        </p:sp>
        <p:pic>
          <p:nvPicPr>
            <p:cNvPr id="288" name="ANMWI032.pdf" descr="ANMWI032.pdf"/>
            <p:cNvPicPr>
              <a:picLocks noChangeAspect="1"/>
            </p:cNvPicPr>
            <p:nvPr/>
          </p:nvPicPr>
          <p:blipFill>
            <a:blip r:embed="rId3"/>
            <a:stretch>
              <a:fillRect/>
            </a:stretch>
          </p:blipFill>
          <p:spPr>
            <a:xfrm>
              <a:off x="0" y="0"/>
              <a:ext cx="676275" cy="862013"/>
            </a:xfrm>
            <a:prstGeom prst="rect">
              <a:avLst/>
            </a:prstGeom>
            <a:ln w="25400" cap="flat">
              <a:solidFill>
                <a:srgbClr val="FF0000"/>
              </a:solidFill>
              <a:prstDash val="solid"/>
              <a:round/>
            </a:ln>
            <a:effectLst/>
          </p:spPr>
        </p:pic>
      </p:grpSp>
      <p:pic>
        <p:nvPicPr>
          <p:cNvPr id="290" name="image.png" descr="image.png"/>
          <p:cNvPicPr>
            <a:picLocks noChangeAspect="1"/>
          </p:cNvPicPr>
          <p:nvPr/>
        </p:nvPicPr>
        <p:blipFill>
          <a:blip r:embed="rId4"/>
          <a:stretch>
            <a:fillRect/>
          </a:stretch>
        </p:blipFill>
        <p:spPr>
          <a:xfrm>
            <a:off x="5576887" y="4151312"/>
            <a:ext cx="3044826" cy="2281238"/>
          </a:xfrm>
          <a:prstGeom prst="rect">
            <a:avLst/>
          </a:prstGeom>
          <a:ln w="12700">
            <a:miter lim="400000"/>
          </a:ln>
        </p:spPr>
      </p:pic>
      <p:sp>
        <p:nvSpPr>
          <p:cNvPr id="291" name="Note:…"/>
          <p:cNvSpPr txBox="1"/>
          <p:nvPr/>
        </p:nvSpPr>
        <p:spPr>
          <a:xfrm>
            <a:off x="923607" y="4541837"/>
            <a:ext cx="4399598" cy="1668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871537">
              <a:lnSpc>
                <a:spcPct val="110000"/>
              </a:lnSpc>
              <a:defRPr sz="2000" b="0">
                <a:solidFill>
                  <a:srgbClr val="FFFF00"/>
                </a:solidFill>
                <a:latin typeface="Arial Rounded MT Bold"/>
                <a:ea typeface="Arial Rounded MT Bold"/>
                <a:cs typeface="Arial Rounded MT Bold"/>
                <a:sym typeface="Arial Rounded MT Bold"/>
              </a:defRPr>
            </a:pPr>
            <a:r>
              <a:t>Note:  </a:t>
            </a:r>
          </a:p>
          <a:p>
            <a:pPr defTabSz="871537">
              <a:lnSpc>
                <a:spcPct val="110000"/>
              </a:lnSpc>
              <a:defRPr sz="2000" b="0">
                <a:solidFill>
                  <a:srgbClr val="99FFFF"/>
                </a:solidFill>
                <a:latin typeface="Arial Rounded MT Bold"/>
                <a:ea typeface="Arial Rounded MT Bold"/>
                <a:cs typeface="Arial Rounded MT Bold"/>
                <a:sym typeface="Arial Rounded MT Bold"/>
              </a:defRPr>
            </a:pPr>
            <a:r>
              <a:t>All photos are from Jeff Marion’s Troop or Venture Crew outings, including Crew youth assisting in recreation ecology research.</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1" nodeType="afterEffect">
                                  <p:stCondLst>
                                    <p:cond delay="0"/>
                                  </p:stCondLst>
                                  <p:iterate>
                                    <p:tmAbs val="0"/>
                                  </p:iterate>
                                  <p:childTnLst>
                                    <p:set>
                                      <p:cBhvr>
                                        <p:cTn id="6" fill="hold"/>
                                        <p:tgtEl>
                                          <p:spTgt spid="283">
                                            <p:bg/>
                                          </p:spTgt>
                                        </p:tgtEl>
                                        <p:attrNameLst>
                                          <p:attrName>style.visibility</p:attrName>
                                        </p:attrNameLst>
                                      </p:cBhvr>
                                      <p:to>
                                        <p:strVal val="visible"/>
                                      </p:to>
                                    </p:set>
                                    <p:anim calcmode="lin" valueType="num">
                                      <p:cBhvr>
                                        <p:cTn id="7" dur="500" fill="hold"/>
                                        <p:tgtEl>
                                          <p:spTgt spid="283">
                                            <p:bg/>
                                          </p:spTgt>
                                        </p:tgtEl>
                                        <p:attrNameLst>
                                          <p:attrName>ppt_x</p:attrName>
                                        </p:attrNameLst>
                                      </p:cBhvr>
                                      <p:tavLst>
                                        <p:tav tm="0">
                                          <p:val>
                                            <p:strVal val="1+#ppt_w/2"/>
                                          </p:val>
                                        </p:tav>
                                        <p:tav tm="100000">
                                          <p:val>
                                            <p:strVal val="#ppt_x"/>
                                          </p:val>
                                        </p:tav>
                                      </p:tavLst>
                                    </p:anim>
                                    <p:anim calcmode="lin" valueType="num">
                                      <p:cBhvr>
                                        <p:cTn id="8" dur="500" fill="hold"/>
                                        <p:tgtEl>
                                          <p:spTgt spid="283">
                                            <p:bg/>
                                          </p:spTgt>
                                        </p:tgtEl>
                                        <p:attrNameLst>
                                          <p:attrName>ppt_y</p:attrName>
                                        </p:attrNameLst>
                                      </p:cBhvr>
                                      <p:tavLst>
                                        <p:tav tm="0">
                                          <p:val>
                                            <p:strVal val="1+#ppt_h/2"/>
                                          </p:val>
                                        </p:tav>
                                        <p:tav tm="100000">
                                          <p:val>
                                            <p:strVal val="#ppt_y"/>
                                          </p:val>
                                        </p:tav>
                                      </p:tavLst>
                                    </p:anim>
                                  </p:childTnLst>
                                </p:cTn>
                              </p:par>
                              <p:par>
                                <p:cTn id="9" presetID="2" presetClass="entr" presetSubtype="6" fill="hold" grpId="1" nodeType="withEffect">
                                  <p:stCondLst>
                                    <p:cond delay="0"/>
                                  </p:stCondLst>
                                  <p:iterate>
                                    <p:tmAbs val="0"/>
                                  </p:iterate>
                                  <p:childTnLst>
                                    <p:set>
                                      <p:cBhvr>
                                        <p:cTn id="10" fill="hold"/>
                                        <p:tgtEl>
                                          <p:spTgt spid="283">
                                            <p:txEl>
                                              <p:pRg st="0" end="0"/>
                                            </p:txEl>
                                          </p:spTgt>
                                        </p:tgtEl>
                                        <p:attrNameLst>
                                          <p:attrName>style.visibility</p:attrName>
                                        </p:attrNameLst>
                                      </p:cBhvr>
                                      <p:to>
                                        <p:strVal val="visible"/>
                                      </p:to>
                                    </p:set>
                                    <p:anim calcmode="lin" valueType="num">
                                      <p:cBhvr>
                                        <p:cTn id="11" dur="500" fill="hold"/>
                                        <p:tgtEl>
                                          <p:spTgt spid="283">
                                            <p:txEl>
                                              <p:pRg st="0" end="0"/>
                                            </p:txEl>
                                          </p:spTgt>
                                        </p:tgtEl>
                                        <p:attrNameLst>
                                          <p:attrName>ppt_x</p:attrName>
                                        </p:attrNameLst>
                                      </p:cBhvr>
                                      <p:tavLst>
                                        <p:tav tm="0">
                                          <p:val>
                                            <p:strVal val="1+#ppt_w/2"/>
                                          </p:val>
                                        </p:tav>
                                        <p:tav tm="100000">
                                          <p:val>
                                            <p:strVal val="#ppt_x"/>
                                          </p:val>
                                        </p:tav>
                                      </p:tavLst>
                                    </p:anim>
                                    <p:anim calcmode="lin" valueType="num">
                                      <p:cBhvr>
                                        <p:cTn id="12" dur="500" fill="hold"/>
                                        <p:tgtEl>
                                          <p:spTgt spid="28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6" fill="hold" grpId="1" nodeType="afterEffect">
                                  <p:stCondLst>
                                    <p:cond delay="0"/>
                                  </p:stCondLst>
                                  <p:iterate>
                                    <p:tmAbs val="0"/>
                                  </p:iterate>
                                  <p:childTnLst>
                                    <p:set>
                                      <p:cBhvr>
                                        <p:cTn id="15" fill="hold"/>
                                        <p:tgtEl>
                                          <p:spTgt spid="283">
                                            <p:txEl>
                                              <p:pRg st="1" end="1"/>
                                            </p:txEl>
                                          </p:spTgt>
                                        </p:tgtEl>
                                        <p:attrNameLst>
                                          <p:attrName>style.visibility</p:attrName>
                                        </p:attrNameLst>
                                      </p:cBhvr>
                                      <p:to>
                                        <p:strVal val="visible"/>
                                      </p:to>
                                    </p:set>
                                    <p:anim calcmode="lin" valueType="num">
                                      <p:cBhvr>
                                        <p:cTn id="16" dur="500" fill="hold"/>
                                        <p:tgtEl>
                                          <p:spTgt spid="283">
                                            <p:txEl>
                                              <p:pRg st="1" end="1"/>
                                            </p:txEl>
                                          </p:spTgt>
                                        </p:tgtEl>
                                        <p:attrNameLst>
                                          <p:attrName>ppt_x</p:attrName>
                                        </p:attrNameLst>
                                      </p:cBhvr>
                                      <p:tavLst>
                                        <p:tav tm="0">
                                          <p:val>
                                            <p:strVal val="1+#ppt_w/2"/>
                                          </p:val>
                                        </p:tav>
                                        <p:tav tm="100000">
                                          <p:val>
                                            <p:strVal val="#ppt_x"/>
                                          </p:val>
                                        </p:tav>
                                      </p:tavLst>
                                    </p:anim>
                                    <p:anim calcmode="lin" valueType="num">
                                      <p:cBhvr>
                                        <p:cTn id="17" dur="500" fill="hold"/>
                                        <p:tgtEl>
                                          <p:spTgt spid="28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1" build="p"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Hammock Strap Tree Impact Study"/>
          <p:cNvSpPr txBox="1">
            <a:spLocks noGrp="1"/>
          </p:cNvSpPr>
          <p:nvPr>
            <p:ph type="title" idx="4294967295"/>
          </p:nvPr>
        </p:nvSpPr>
        <p:spPr>
          <a:xfrm>
            <a:off x="609600" y="0"/>
            <a:ext cx="7993063" cy="762000"/>
          </a:xfrm>
          <a:prstGeom prst="rect">
            <a:avLst/>
          </a:prstGeom>
        </p:spPr>
        <p:txBody>
          <a:bodyPr lIns="49326" tIns="49326" rIns="49326" bIns="49326">
            <a:normAutofit/>
          </a:bodyPr>
          <a:lstStyle>
            <a:lvl1pPr defTabSz="871537">
              <a:defRPr sz="2800">
                <a:effectLst>
                  <a:outerShdw blurRad="12700" dist="25400" dir="2700000" rotWithShape="0">
                    <a:srgbClr val="FFFFFF"/>
                  </a:outerShdw>
                </a:effectLst>
              </a:defRPr>
            </a:lvl1pPr>
          </a:lstStyle>
          <a:p>
            <a:r>
              <a:t>Hammock Strap Tree Impact Study</a:t>
            </a:r>
          </a:p>
        </p:txBody>
      </p:sp>
      <p:pic>
        <p:nvPicPr>
          <p:cNvPr id="437" name="image.png" descr="image.png"/>
          <p:cNvPicPr>
            <a:picLocks noChangeAspect="1"/>
          </p:cNvPicPr>
          <p:nvPr/>
        </p:nvPicPr>
        <p:blipFill>
          <a:blip r:embed="rId2"/>
          <a:stretch>
            <a:fillRect/>
          </a:stretch>
        </p:blipFill>
        <p:spPr>
          <a:xfrm>
            <a:off x="544512" y="822325"/>
            <a:ext cx="8599488" cy="5616575"/>
          </a:xfrm>
          <a:prstGeom prst="rect">
            <a:avLst/>
          </a:prstGeom>
          <a:ln w="12700">
            <a:miter lim="400000"/>
          </a:ln>
        </p:spPr>
      </p:pic>
      <p:sp>
        <p:nvSpPr>
          <p:cNvPr id="438" name="Foam Indentation (mm)"/>
          <p:cNvSpPr txBox="1"/>
          <p:nvPr/>
        </p:nvSpPr>
        <p:spPr>
          <a:xfrm rot="16200000">
            <a:off x="-1611154" y="3625373"/>
            <a:ext cx="3516948" cy="32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812800">
              <a:defRPr sz="1600" b="0">
                <a:solidFill>
                  <a:srgbClr val="FFFF00"/>
                </a:solidFill>
                <a:latin typeface="Arial Rounded MT Bold"/>
                <a:ea typeface="Arial Rounded MT Bold"/>
                <a:cs typeface="Arial Rounded MT Bold"/>
                <a:sym typeface="Arial Rounded MT Bold"/>
              </a:defRPr>
            </a:lvl1pPr>
          </a:lstStyle>
          <a:p>
            <a:r>
              <a:t>Foam Indentation (mm)</a:t>
            </a:r>
          </a:p>
        </p:txBody>
      </p:sp>
      <p:sp>
        <p:nvSpPr>
          <p:cNvPr id="439" name="Taut Paracord"/>
          <p:cNvSpPr txBox="1"/>
          <p:nvPr/>
        </p:nvSpPr>
        <p:spPr>
          <a:xfrm>
            <a:off x="2346007" y="1103312"/>
            <a:ext cx="2221549" cy="32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812800">
              <a:defRPr sz="1600" b="0">
                <a:solidFill>
                  <a:srgbClr val="6666FF"/>
                </a:solidFill>
                <a:effectLst>
                  <a:outerShdw blurRad="12700" dist="25400" dir="2700000" rotWithShape="0">
                    <a:srgbClr val="FFFFFF"/>
                  </a:outerShdw>
                </a:effectLst>
                <a:latin typeface="Arial Rounded MT Bold"/>
                <a:ea typeface="Arial Rounded MT Bold"/>
                <a:cs typeface="Arial Rounded MT Bold"/>
                <a:sym typeface="Arial Rounded MT Bold"/>
              </a:defRPr>
            </a:lvl1pPr>
          </a:lstStyle>
          <a:p>
            <a:r>
              <a:t>Taut Paracord</a:t>
            </a:r>
          </a:p>
        </p:txBody>
      </p:sp>
      <p:sp>
        <p:nvSpPr>
          <p:cNvPr id="440" name="Loose Paracord"/>
          <p:cNvSpPr txBox="1"/>
          <p:nvPr/>
        </p:nvSpPr>
        <p:spPr>
          <a:xfrm>
            <a:off x="2346007" y="3910012"/>
            <a:ext cx="2540636" cy="32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812800">
              <a:defRPr sz="1600" b="0">
                <a:solidFill>
                  <a:srgbClr val="6666FF"/>
                </a:solidFill>
                <a:effectLst>
                  <a:outerShdw blurRad="12700" dist="25400" dir="2700000" rotWithShape="0">
                    <a:srgbClr val="FFFFFF"/>
                  </a:outerShdw>
                </a:effectLst>
                <a:latin typeface="Arial Rounded MT Bold"/>
                <a:ea typeface="Arial Rounded MT Bold"/>
                <a:cs typeface="Arial Rounded MT Bold"/>
                <a:sym typeface="Arial Rounded MT Bold"/>
              </a:defRPr>
            </a:lvl1pPr>
          </a:lstStyle>
          <a:p>
            <a:r>
              <a:t>Loose Paracord</a:t>
            </a:r>
          </a:p>
        </p:txBody>
      </p:sp>
      <p:sp>
        <p:nvSpPr>
          <p:cNvPr id="441" name="Taut 1” Strap"/>
          <p:cNvSpPr txBox="1"/>
          <p:nvPr/>
        </p:nvSpPr>
        <p:spPr>
          <a:xfrm>
            <a:off x="2346007" y="5100637"/>
            <a:ext cx="2221549" cy="32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812800">
              <a:defRPr sz="1600" b="0">
                <a:solidFill>
                  <a:srgbClr val="C51612"/>
                </a:solidFill>
                <a:effectLst>
                  <a:outerShdw blurRad="12700" dist="25400" dir="2700000" rotWithShape="0">
                    <a:srgbClr val="FFFFFF"/>
                  </a:outerShdw>
                </a:effectLst>
                <a:latin typeface="Arial Rounded MT Bold"/>
                <a:ea typeface="Arial Rounded MT Bold"/>
                <a:cs typeface="Arial Rounded MT Bold"/>
                <a:sym typeface="Arial Rounded MT Bold"/>
              </a:defRPr>
            </a:lvl1pPr>
          </a:lstStyle>
          <a:p>
            <a:r>
              <a:t>Taut 1” Strap</a:t>
            </a:r>
          </a:p>
        </p:txBody>
      </p:sp>
      <p:sp>
        <p:nvSpPr>
          <p:cNvPr id="442" name="Loose 1” Strap"/>
          <p:cNvSpPr txBox="1"/>
          <p:nvPr/>
        </p:nvSpPr>
        <p:spPr>
          <a:xfrm>
            <a:off x="139382" y="6392862"/>
            <a:ext cx="2540636" cy="32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812800">
              <a:defRPr sz="1600" b="0">
                <a:solidFill>
                  <a:srgbClr val="C00000"/>
                </a:solidFill>
                <a:latin typeface="Arial Rounded MT Bold"/>
                <a:ea typeface="Arial Rounded MT Bold"/>
                <a:cs typeface="Arial Rounded MT Bold"/>
                <a:sym typeface="Arial Rounded MT Bold"/>
              </a:defRPr>
            </a:lvl1pPr>
          </a:lstStyle>
          <a:p>
            <a:r>
              <a:t>Loose 1” Strap</a:t>
            </a:r>
          </a:p>
        </p:txBody>
      </p:sp>
      <p:sp>
        <p:nvSpPr>
          <p:cNvPr id="443" name="Line"/>
          <p:cNvSpPr/>
          <p:nvPr/>
        </p:nvSpPr>
        <p:spPr>
          <a:xfrm flipV="1">
            <a:off x="2459037" y="6165850"/>
            <a:ext cx="115889" cy="490538"/>
          </a:xfrm>
          <a:prstGeom prst="line">
            <a:avLst/>
          </a:prstGeom>
          <a:ln w="31750">
            <a:solidFill>
              <a:srgbClr val="C00000"/>
            </a:solidFill>
            <a:tailEnd type="triangle"/>
          </a:ln>
          <a:effectLst>
            <a:outerShdw blurRad="38100" dist="20000" dir="5400000" rotWithShape="0">
              <a:srgbClr val="000000">
                <a:alpha val="37998"/>
              </a:srgbClr>
            </a:outerShdw>
          </a:effectLst>
        </p:spPr>
        <p:txBody>
          <a:bodyPr lIns="45719" rIns="45719"/>
          <a:lstStyle/>
          <a:p>
            <a:pPr>
              <a:defRPr>
                <a:solidFill>
                  <a:srgbClr val="FFFF00"/>
                </a:solidFill>
              </a:defRPr>
            </a:pPr>
            <a:endParaRPr/>
          </a:p>
        </p:txBody>
      </p:sp>
      <p:sp>
        <p:nvSpPr>
          <p:cNvPr id="444" name="Taut 2” Strap"/>
          <p:cNvSpPr txBox="1"/>
          <p:nvPr/>
        </p:nvSpPr>
        <p:spPr>
          <a:xfrm>
            <a:off x="6560819" y="5357812"/>
            <a:ext cx="2221549" cy="32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812800">
              <a:defRPr sz="1600" b="0">
                <a:solidFill>
                  <a:schemeClr val="accent2"/>
                </a:solidFill>
                <a:effectLst>
                  <a:outerShdw blurRad="12700" dist="25400" dir="2700000" rotWithShape="0">
                    <a:srgbClr val="FFFFFF"/>
                  </a:outerShdw>
                </a:effectLst>
                <a:latin typeface="Arial Rounded MT Bold"/>
                <a:ea typeface="Arial Rounded MT Bold"/>
                <a:cs typeface="Arial Rounded MT Bold"/>
                <a:sym typeface="Arial Rounded MT Bold"/>
              </a:defRPr>
            </a:lvl1pPr>
          </a:lstStyle>
          <a:p>
            <a:r>
              <a:t>Taut 2” Strap</a:t>
            </a:r>
          </a:p>
        </p:txBody>
      </p:sp>
      <p:sp>
        <p:nvSpPr>
          <p:cNvPr id="445" name="Line"/>
          <p:cNvSpPr/>
          <p:nvPr/>
        </p:nvSpPr>
        <p:spPr>
          <a:xfrm>
            <a:off x="8602662" y="5608637"/>
            <a:ext cx="1" cy="422276"/>
          </a:xfrm>
          <a:prstGeom prst="line">
            <a:avLst/>
          </a:prstGeom>
          <a:ln w="31750">
            <a:solidFill>
              <a:schemeClr val="accent2"/>
            </a:solidFill>
            <a:tailEnd type="triangle"/>
          </a:ln>
          <a:effectLst>
            <a:outerShdw blurRad="38100" dist="20000" dir="5400000" rotWithShape="0">
              <a:srgbClr val="000000">
                <a:alpha val="37998"/>
              </a:srgbClr>
            </a:outerShdw>
          </a:effectLst>
        </p:spPr>
        <p:txBody>
          <a:bodyPr lIns="45719" rIns="45719"/>
          <a:lstStyle/>
          <a:p>
            <a:pPr>
              <a:defRPr>
                <a:solidFill>
                  <a:srgbClr val="FFFF00"/>
                </a:solidFill>
              </a:defRPr>
            </a:pPr>
            <a:endParaRPr/>
          </a:p>
        </p:txBody>
      </p:sp>
      <p:sp>
        <p:nvSpPr>
          <p:cNvPr id="446" name="Loose 2” Strap"/>
          <p:cNvSpPr txBox="1"/>
          <p:nvPr/>
        </p:nvSpPr>
        <p:spPr>
          <a:xfrm>
            <a:off x="6241732" y="6448425"/>
            <a:ext cx="2540636" cy="320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812800">
              <a:defRPr sz="1600" b="0">
                <a:solidFill>
                  <a:schemeClr val="accent2"/>
                </a:solidFill>
                <a:latin typeface="Arial Rounded MT Bold"/>
                <a:ea typeface="Arial Rounded MT Bold"/>
                <a:cs typeface="Arial Rounded MT Bold"/>
                <a:sym typeface="Arial Rounded MT Bold"/>
              </a:defRPr>
            </a:lvl1pPr>
          </a:lstStyle>
          <a:p>
            <a:r>
              <a:t>Loose 2” Strap</a:t>
            </a:r>
          </a:p>
        </p:txBody>
      </p:sp>
      <p:sp>
        <p:nvSpPr>
          <p:cNvPr id="447" name="Line"/>
          <p:cNvSpPr/>
          <p:nvPr/>
        </p:nvSpPr>
        <p:spPr>
          <a:xfrm flipV="1">
            <a:off x="7640637" y="6238875"/>
            <a:ext cx="1" cy="374650"/>
          </a:xfrm>
          <a:prstGeom prst="line">
            <a:avLst/>
          </a:prstGeom>
          <a:ln w="31750">
            <a:solidFill>
              <a:schemeClr val="accent2"/>
            </a:solidFill>
            <a:tailEnd type="triangle"/>
          </a:ln>
          <a:effectLst>
            <a:outerShdw blurRad="38100" dist="20000" dir="5400000" rotWithShape="0">
              <a:srgbClr val="000000">
                <a:alpha val="37998"/>
              </a:srgbClr>
            </a:outerShdw>
          </a:effectLst>
        </p:spPr>
        <p:txBody>
          <a:bodyPr lIns="45719" rIns="45719"/>
          <a:lstStyle/>
          <a:p>
            <a:pPr>
              <a:defRPr>
                <a:solidFill>
                  <a:srgbClr val="FFFF00"/>
                </a:solidFill>
              </a:defRPr>
            </a:pPr>
            <a:endParaRPr/>
          </a:p>
        </p:txBody>
      </p:sp>
      <p:pic>
        <p:nvPicPr>
          <p:cNvPr id="448" name="image.png" descr="image.png"/>
          <p:cNvPicPr>
            <a:picLocks noChangeAspect="1"/>
          </p:cNvPicPr>
          <p:nvPr/>
        </p:nvPicPr>
        <p:blipFill>
          <a:blip r:embed="rId3"/>
          <a:srcRect t="2125" b="25631"/>
          <a:stretch>
            <a:fillRect/>
          </a:stretch>
        </p:blipFill>
        <p:spPr>
          <a:xfrm>
            <a:off x="6959600" y="822324"/>
            <a:ext cx="2120900" cy="2884489"/>
          </a:xfrm>
          <a:prstGeom prst="rect">
            <a:avLst/>
          </a:prstGeom>
          <a:ln w="12700">
            <a:solidFill>
              <a:srgbClr val="00003F"/>
            </a:solidFill>
          </a:ln>
        </p:spPr>
      </p:pic>
      <p:sp>
        <p:nvSpPr>
          <p:cNvPr id="449" name="Foam Axis"/>
          <p:cNvSpPr txBox="1"/>
          <p:nvPr/>
        </p:nvSpPr>
        <p:spPr>
          <a:xfrm>
            <a:off x="7249794" y="3287712"/>
            <a:ext cx="1770699" cy="32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812800">
              <a:defRPr sz="1600" b="0">
                <a:solidFill>
                  <a:srgbClr val="33CCFF"/>
                </a:solidFill>
                <a:effectLst>
                  <a:outerShdw blurRad="12700" dist="25400" dir="2700000" rotWithShape="0">
                    <a:srgbClr val="FFFFFF"/>
                  </a:outerShdw>
                </a:effectLst>
                <a:latin typeface="Arial Rounded MT Bold"/>
                <a:ea typeface="Arial Rounded MT Bold"/>
                <a:cs typeface="Arial Rounded MT Bold"/>
                <a:sym typeface="Arial Rounded MT Bold"/>
              </a:defRPr>
            </a:lvl1pPr>
          </a:lstStyle>
          <a:p>
            <a:r>
              <a:t>Foam Axis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Hammock Strap Tree Impact Study"/>
          <p:cNvSpPr txBox="1">
            <a:spLocks noGrp="1"/>
          </p:cNvSpPr>
          <p:nvPr>
            <p:ph type="title" idx="4294967295"/>
          </p:nvPr>
        </p:nvSpPr>
        <p:spPr>
          <a:xfrm>
            <a:off x="609600" y="98425"/>
            <a:ext cx="7993063" cy="762000"/>
          </a:xfrm>
          <a:prstGeom prst="rect">
            <a:avLst/>
          </a:prstGeom>
        </p:spPr>
        <p:txBody>
          <a:bodyPr lIns="49326" tIns="49326" rIns="49326" bIns="49326">
            <a:normAutofit/>
          </a:bodyPr>
          <a:lstStyle>
            <a:lvl1pPr defTabSz="871537">
              <a:defRPr sz="2800">
                <a:effectLst>
                  <a:outerShdw blurRad="12700" dist="25400" dir="2700000" rotWithShape="0">
                    <a:srgbClr val="FFFFFF"/>
                  </a:outerShdw>
                </a:effectLst>
              </a:defRPr>
            </a:lvl1pPr>
          </a:lstStyle>
          <a:p>
            <a:r>
              <a:t>Hammock Strap Tree Impact Study</a:t>
            </a:r>
          </a:p>
        </p:txBody>
      </p:sp>
      <p:sp>
        <p:nvSpPr>
          <p:cNvPr id="452" name="Results and LNT Implications…"/>
          <p:cNvSpPr txBox="1"/>
          <p:nvPr/>
        </p:nvSpPr>
        <p:spPr>
          <a:xfrm>
            <a:off x="49323" y="1119187"/>
            <a:ext cx="8645303" cy="2003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326" tIns="49326" rIns="49326" bIns="49326">
            <a:spAutoFit/>
          </a:bodyPr>
          <a:lstStyle/>
          <a:p>
            <a:pPr defTabSz="871537">
              <a:lnSpc>
                <a:spcPct val="110000"/>
              </a:lnSpc>
              <a:spcBef>
                <a:spcPts val="1400"/>
              </a:spcBef>
              <a:defRPr b="0">
                <a:solidFill>
                  <a:srgbClr val="FFFF00"/>
                </a:solidFill>
                <a:latin typeface="Arial Rounded MT Bold"/>
                <a:ea typeface="Arial Rounded MT Bold"/>
                <a:cs typeface="Arial Rounded MT Bold"/>
                <a:sym typeface="Arial Rounded MT Bold"/>
              </a:defRPr>
            </a:pPr>
            <a:r>
              <a:rPr dirty="0"/>
              <a:t>   Results and </a:t>
            </a:r>
            <a:r>
              <a:rPr lang="en-US" dirty="0"/>
              <a:t>Leave No Trace</a:t>
            </a:r>
            <a:r>
              <a:rPr dirty="0"/>
              <a:t> Implications </a:t>
            </a:r>
            <a:endParaRPr sz="2000" dirty="0">
              <a:solidFill>
                <a:srgbClr val="33CCFF"/>
              </a:solidFill>
            </a:endParaRPr>
          </a:p>
          <a:p>
            <a:pPr marL="708025" lvl="1" indent="-325437" defTabSz="871537">
              <a:lnSpc>
                <a:spcPct val="110000"/>
              </a:lnSpc>
              <a:buClr>
                <a:srgbClr val="FF0033"/>
              </a:buClr>
              <a:buSzPct val="100000"/>
              <a:buChar char="➢"/>
              <a:defRPr sz="1800" b="0">
                <a:solidFill>
                  <a:srgbClr val="33CCFF"/>
                </a:solidFill>
                <a:latin typeface="Arial Rounded MT Bold"/>
                <a:ea typeface="Arial Rounded MT Bold"/>
                <a:cs typeface="Arial Rounded MT Bold"/>
                <a:sym typeface="Arial Rounded MT Bold"/>
              </a:defRPr>
            </a:pPr>
            <a:r>
              <a:rPr dirty="0"/>
              <a:t>Paracord or rope should not be used for hammocks.</a:t>
            </a:r>
          </a:p>
          <a:p>
            <a:pPr marL="708025" lvl="1" indent="-325437" defTabSz="871537">
              <a:lnSpc>
                <a:spcPct val="110000"/>
              </a:lnSpc>
              <a:buClr>
                <a:srgbClr val="FF0033"/>
              </a:buClr>
              <a:buSzPct val="100000"/>
              <a:buChar char="➢"/>
              <a:defRPr sz="1800" b="0">
                <a:solidFill>
                  <a:srgbClr val="33CCFF"/>
                </a:solidFill>
                <a:latin typeface="Arial Rounded MT Bold"/>
                <a:ea typeface="Arial Rounded MT Bold"/>
                <a:cs typeface="Arial Rounded MT Bold"/>
                <a:sym typeface="Arial Rounded MT Bold"/>
              </a:defRPr>
            </a:pPr>
            <a:r>
              <a:rPr dirty="0"/>
              <a:t>One-inch straps are acceptable, but 2-inch straps are best at distributing the weight.  </a:t>
            </a:r>
          </a:p>
          <a:p>
            <a:pPr marL="708025" lvl="1" indent="-325437" defTabSz="871537">
              <a:lnSpc>
                <a:spcPct val="110000"/>
              </a:lnSpc>
              <a:buClr>
                <a:srgbClr val="FF0033"/>
              </a:buClr>
              <a:buSzPct val="100000"/>
              <a:buChar char="➢"/>
              <a:defRPr sz="1800" b="0">
                <a:solidFill>
                  <a:srgbClr val="33CCFF"/>
                </a:solidFill>
                <a:latin typeface="Arial Rounded MT Bold"/>
                <a:ea typeface="Arial Rounded MT Bold"/>
                <a:cs typeface="Arial Rounded MT Bold"/>
                <a:sym typeface="Arial Rounded MT Bold"/>
              </a:defRPr>
            </a:pPr>
            <a:r>
              <a:rPr dirty="0"/>
              <a:t>A tight hang substantially increases (291%) the force that a hammock places on trees compared to a loose hang. </a:t>
            </a:r>
          </a:p>
        </p:txBody>
      </p:sp>
      <p:pic>
        <p:nvPicPr>
          <p:cNvPr id="453" name="image.png" descr="image.png"/>
          <p:cNvPicPr>
            <a:picLocks noChangeAspect="1"/>
          </p:cNvPicPr>
          <p:nvPr/>
        </p:nvPicPr>
        <p:blipFill>
          <a:blip r:embed="rId2"/>
          <a:stretch>
            <a:fillRect/>
          </a:stretch>
        </p:blipFill>
        <p:spPr>
          <a:xfrm>
            <a:off x="5487987" y="3751262"/>
            <a:ext cx="3656013" cy="2832101"/>
          </a:xfrm>
          <a:prstGeom prst="rect">
            <a:avLst/>
          </a:prstGeom>
          <a:ln w="12700">
            <a:miter lim="400000"/>
          </a:ln>
        </p:spPr>
      </p:pic>
      <p:sp>
        <p:nvSpPr>
          <p:cNvPr id="454" name="Choose trees ≥6” diameter, preferably w/hard bark and no lichen.…"/>
          <p:cNvSpPr txBox="1"/>
          <p:nvPr/>
        </p:nvSpPr>
        <p:spPr>
          <a:xfrm>
            <a:off x="49323" y="3609975"/>
            <a:ext cx="5138516" cy="2125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326" tIns="49326" rIns="49326" bIns="49326">
            <a:spAutoFit/>
          </a:bodyPr>
          <a:lstStyle/>
          <a:p>
            <a:pPr marL="708025" lvl="1" indent="-325437" defTabSz="871537">
              <a:lnSpc>
                <a:spcPct val="110000"/>
              </a:lnSpc>
              <a:buClr>
                <a:srgbClr val="FF0033"/>
              </a:buClr>
              <a:buSzPct val="100000"/>
              <a:buChar char="➢"/>
              <a:defRPr sz="1800" b="0">
                <a:solidFill>
                  <a:srgbClr val="33CCFF"/>
                </a:solidFill>
                <a:latin typeface="Arial Rounded MT Bold"/>
                <a:ea typeface="Arial Rounded MT Bold"/>
                <a:cs typeface="Arial Rounded MT Bold"/>
                <a:sym typeface="Arial Rounded MT Bold"/>
              </a:defRPr>
            </a:pPr>
            <a:r>
              <a:t>Choose trees ≥6” diameter, preferably w/hard bark and no lichen.</a:t>
            </a:r>
          </a:p>
          <a:p>
            <a:pPr marL="708025" lvl="1" indent="-325437" defTabSz="871537">
              <a:lnSpc>
                <a:spcPct val="110000"/>
              </a:lnSpc>
              <a:buClr>
                <a:srgbClr val="FF0033"/>
              </a:buClr>
              <a:buSzPct val="100000"/>
              <a:buChar char="➢"/>
              <a:defRPr sz="1800" b="0">
                <a:solidFill>
                  <a:srgbClr val="33CCFF"/>
                </a:solidFill>
                <a:latin typeface="Arial Rounded MT Bold"/>
                <a:ea typeface="Arial Rounded MT Bold"/>
                <a:cs typeface="Arial Rounded MT Bold"/>
                <a:sym typeface="Arial Rounded MT Bold"/>
              </a:defRPr>
            </a:pPr>
            <a:r>
              <a:t>Set up hammock and cook on durable non-vegetated surfaces.  Save the best tent spots for others.</a:t>
            </a:r>
          </a:p>
          <a:p>
            <a:pPr marL="708025" lvl="1" indent="-325437" defTabSz="871537">
              <a:lnSpc>
                <a:spcPct val="110000"/>
              </a:lnSpc>
              <a:buClr>
                <a:srgbClr val="FF0033"/>
              </a:buClr>
              <a:buSzPct val="100000"/>
              <a:buChar char="➢"/>
              <a:defRPr sz="1800" b="0">
                <a:solidFill>
                  <a:srgbClr val="33CCFF"/>
                </a:solidFill>
                <a:latin typeface="Arial Rounded MT Bold"/>
                <a:ea typeface="Arial Rounded MT Bold"/>
                <a:cs typeface="Arial Rounded MT Bold"/>
                <a:sym typeface="Arial Rounded MT Bold"/>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6" fill="hold" grpId="1" nodeType="clickEffect">
                                  <p:stCondLst>
                                    <p:cond delay="0"/>
                                  </p:stCondLst>
                                  <p:iterate>
                                    <p:tmAbs val="0"/>
                                  </p:iterate>
                                  <p:childTnLst>
                                    <p:set>
                                      <p:cBhvr>
                                        <p:cTn id="6" fill="hold"/>
                                        <p:tgtEl>
                                          <p:spTgt spid="454"/>
                                        </p:tgtEl>
                                        <p:attrNameLst>
                                          <p:attrName>style.visibility</p:attrName>
                                        </p:attrNameLst>
                                      </p:cBhvr>
                                      <p:to>
                                        <p:strVal val="visible"/>
                                      </p:to>
                                    </p:set>
                                    <p:anim calcmode="lin" valueType="num">
                                      <p:cBhvr>
                                        <p:cTn id="7" dur="500" fill="hold"/>
                                        <p:tgtEl>
                                          <p:spTgt spid="454"/>
                                        </p:tgtEl>
                                        <p:attrNameLst>
                                          <p:attrName>ppt_x</p:attrName>
                                        </p:attrNameLst>
                                      </p:cBhvr>
                                      <p:tavLst>
                                        <p:tav tm="0">
                                          <p:val>
                                            <p:strVal val="1+#ppt_w/2"/>
                                          </p:val>
                                        </p:tav>
                                        <p:tav tm="100000">
                                          <p:val>
                                            <p:strVal val="#ppt_x"/>
                                          </p:val>
                                        </p:tav>
                                      </p:tavLst>
                                    </p:anim>
                                    <p:anim calcmode="lin" valueType="num">
                                      <p:cBhvr>
                                        <p:cTn id="8" dur="500" fill="hold"/>
                                        <p:tgtEl>
                                          <p:spTgt spid="4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 name="image.png" descr="image.png"/>
          <p:cNvPicPr>
            <a:picLocks noChangeAspect="1"/>
          </p:cNvPicPr>
          <p:nvPr/>
        </p:nvPicPr>
        <p:blipFill>
          <a:blip r:embed="rId2"/>
          <a:stretch>
            <a:fillRect/>
          </a:stretch>
        </p:blipFill>
        <p:spPr>
          <a:xfrm>
            <a:off x="0" y="31750"/>
            <a:ext cx="9144000" cy="6978650"/>
          </a:xfrm>
          <a:prstGeom prst="rect">
            <a:avLst/>
          </a:prstGeom>
          <a:ln w="12700">
            <a:miter lim="400000"/>
          </a:ln>
        </p:spPr>
      </p:pic>
      <p:sp>
        <p:nvSpPr>
          <p:cNvPr id="457" name="Happy trails and remember to . . ."/>
          <p:cNvSpPr txBox="1"/>
          <p:nvPr/>
        </p:nvSpPr>
        <p:spPr>
          <a:xfrm>
            <a:off x="143856" y="6456967"/>
            <a:ext cx="5930525" cy="4051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3845" tIns="43845" rIns="43845" bIns="43845" anchor="ctr">
            <a:spAutoFit/>
          </a:bodyPr>
          <a:lstStyle>
            <a:lvl1pPr defTabSz="931862">
              <a:defRPr sz="2100" b="0">
                <a:solidFill>
                  <a:srgbClr val="FF0033"/>
                </a:solidFill>
                <a:effectLst>
                  <a:outerShdw blurRad="12700" dist="25400" dir="2700000" rotWithShape="0">
                    <a:srgbClr val="FFFFFF"/>
                  </a:outerShdw>
                </a:effectLst>
                <a:latin typeface="Bookman Old Style"/>
                <a:ea typeface="Bookman Old Style"/>
                <a:cs typeface="Bookman Old Style"/>
                <a:sym typeface="Bookman Old Style"/>
              </a:defRPr>
            </a:lvl1pPr>
          </a:lstStyle>
          <a:p>
            <a:r>
              <a:t>   Happy trails and remember to . . .</a:t>
            </a:r>
          </a:p>
        </p:txBody>
      </p:sp>
      <p:sp>
        <p:nvSpPr>
          <p:cNvPr id="458" name="Leave No Trace !"/>
          <p:cNvSpPr txBox="1"/>
          <p:nvPr/>
        </p:nvSpPr>
        <p:spPr>
          <a:xfrm>
            <a:off x="5589358" y="6445929"/>
            <a:ext cx="2836144"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871537">
              <a:defRPr sz="2800" b="0" i="1">
                <a:solidFill>
                  <a:srgbClr val="FF0033"/>
                </a:solidFill>
                <a:effectLst>
                  <a:outerShdw blurRad="12700" dist="25400" dir="2700000" rotWithShape="0">
                    <a:srgbClr val="FFFFFF"/>
                  </a:outerShdw>
                </a:effectLst>
                <a:latin typeface="Bookman Old Style"/>
                <a:ea typeface="Bookman Old Style"/>
                <a:cs typeface="Bookman Old Style"/>
                <a:sym typeface="Bookman Old Style"/>
              </a:defRPr>
            </a:lvl1pPr>
          </a:lstStyle>
          <a:p>
            <a:r>
              <a:t>Leave No Trace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1000"/>
                                  </p:stCondLst>
                                  <p:iterate>
                                    <p:tmAbs val="0"/>
                                  </p:iterate>
                                  <p:childTnLst>
                                    <p:set>
                                      <p:cBhvr>
                                        <p:cTn id="6" fill="hold"/>
                                        <p:tgtEl>
                                          <p:spTgt spid="458"/>
                                        </p:tgtEl>
                                        <p:attrNameLst>
                                          <p:attrName>style.visibility</p:attrName>
                                        </p:attrNameLst>
                                      </p:cBhvr>
                                      <p:to>
                                        <p:strVal val="visible"/>
                                      </p:to>
                                    </p:set>
                                    <p:anim calcmode="lin" valueType="num">
                                      <p:cBhvr>
                                        <p:cTn id="7" dur="5000" fill="hold"/>
                                        <p:tgtEl>
                                          <p:spTgt spid="458"/>
                                        </p:tgtEl>
                                        <p:attrNameLst>
                                          <p:attrName>ppt_w</p:attrName>
                                        </p:attrNameLst>
                                      </p:cBhvr>
                                      <p:tavLst>
                                        <p:tav tm="0" fmla="#ppt_w*sin(2.5*pi*$)">
                                          <p:val>
                                            <p:fltVal val="0"/>
                                          </p:val>
                                        </p:tav>
                                        <p:tav tm="100000">
                                          <p:val>
                                            <p:fltVal val="1"/>
                                          </p:val>
                                        </p:tav>
                                      </p:tavLst>
                                    </p:anim>
                                    <p:anim calcmode="lin" valueType="num">
                                      <p:cBhvr>
                                        <p:cTn id="8" dur="5000" fill="hold"/>
                                        <p:tgtEl>
                                          <p:spTgt spid="4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cout Outings:  Large groups,  Resource &amp; Experiential Impacts"/>
          <p:cNvSpPr txBox="1">
            <a:spLocks noGrp="1"/>
          </p:cNvSpPr>
          <p:nvPr>
            <p:ph type="title" idx="4294967295"/>
          </p:nvPr>
        </p:nvSpPr>
        <p:spPr>
          <a:xfrm>
            <a:off x="609600" y="355600"/>
            <a:ext cx="7993063" cy="762000"/>
          </a:xfrm>
          <a:prstGeom prst="rect">
            <a:avLst/>
          </a:prstGeom>
        </p:spPr>
        <p:txBody>
          <a:bodyPr lIns="49326" tIns="49326" rIns="49326" bIns="49326">
            <a:normAutofit fontScale="90000"/>
          </a:bodyPr>
          <a:lstStyle/>
          <a:p>
            <a:pPr defTabSz="705945">
              <a:defRPr sz="2268">
                <a:effectLst>
                  <a:outerShdw blurRad="10287" dist="20574" dir="2700000" rotWithShape="0">
                    <a:srgbClr val="FFFFFF"/>
                  </a:outerShdw>
                </a:effectLst>
              </a:defRPr>
            </a:pPr>
            <a:r>
              <a:t>Scout Outings:  Large groups, </a:t>
            </a:r>
            <a:br/>
            <a:r>
              <a:t>Resource &amp; Experiential Impacts</a:t>
            </a:r>
          </a:p>
        </p:txBody>
      </p:sp>
      <p:pic>
        <p:nvPicPr>
          <p:cNvPr id="294" name="image.png" descr="image.png"/>
          <p:cNvPicPr>
            <a:picLocks noChangeAspect="1"/>
          </p:cNvPicPr>
          <p:nvPr/>
        </p:nvPicPr>
        <p:blipFill>
          <a:blip r:embed="rId2"/>
          <a:stretch>
            <a:fillRect/>
          </a:stretch>
        </p:blipFill>
        <p:spPr>
          <a:xfrm>
            <a:off x="0" y="4297362"/>
            <a:ext cx="3409950" cy="2560638"/>
          </a:xfrm>
          <a:prstGeom prst="rect">
            <a:avLst/>
          </a:prstGeom>
          <a:ln w="12700">
            <a:miter lim="400000"/>
          </a:ln>
        </p:spPr>
      </p:pic>
      <p:pic>
        <p:nvPicPr>
          <p:cNvPr id="295" name="image.png" descr="image.png"/>
          <p:cNvPicPr>
            <a:picLocks noChangeAspect="1"/>
          </p:cNvPicPr>
          <p:nvPr/>
        </p:nvPicPr>
        <p:blipFill>
          <a:blip r:embed="rId3"/>
          <a:stretch>
            <a:fillRect/>
          </a:stretch>
        </p:blipFill>
        <p:spPr>
          <a:xfrm>
            <a:off x="3175" y="1506537"/>
            <a:ext cx="2070100" cy="2651126"/>
          </a:xfrm>
          <a:prstGeom prst="rect">
            <a:avLst/>
          </a:prstGeom>
          <a:ln w="12700">
            <a:miter lim="400000"/>
          </a:ln>
        </p:spPr>
      </p:pic>
      <p:pic>
        <p:nvPicPr>
          <p:cNvPr id="296" name="image.jpeg" descr="image.jpeg"/>
          <p:cNvPicPr>
            <a:picLocks noChangeAspect="1"/>
          </p:cNvPicPr>
          <p:nvPr/>
        </p:nvPicPr>
        <p:blipFill>
          <a:blip r:embed="rId4"/>
          <a:stretch>
            <a:fillRect/>
          </a:stretch>
        </p:blipFill>
        <p:spPr>
          <a:xfrm>
            <a:off x="3565525" y="4297362"/>
            <a:ext cx="2014538" cy="2560638"/>
          </a:xfrm>
          <a:prstGeom prst="rect">
            <a:avLst/>
          </a:prstGeom>
          <a:ln w="12700">
            <a:miter lim="400000"/>
          </a:ln>
        </p:spPr>
      </p:pic>
      <p:pic>
        <p:nvPicPr>
          <p:cNvPr id="297" name="A group of people sitting in the woodsDescription automatically generated with low confidence" descr="A group of people sitting in the woodsDescription automatically generated with low confidence"/>
          <p:cNvPicPr>
            <a:picLocks noChangeAspect="1"/>
          </p:cNvPicPr>
          <p:nvPr/>
        </p:nvPicPr>
        <p:blipFill>
          <a:blip r:embed="rId5"/>
          <a:stretch>
            <a:fillRect/>
          </a:stretch>
        </p:blipFill>
        <p:spPr>
          <a:xfrm>
            <a:off x="6005512" y="1506537"/>
            <a:ext cx="3133726" cy="2651126"/>
          </a:xfrm>
          <a:prstGeom prst="rect">
            <a:avLst/>
          </a:prstGeom>
          <a:ln w="12700">
            <a:miter lim="400000"/>
          </a:ln>
        </p:spPr>
      </p:pic>
      <p:pic>
        <p:nvPicPr>
          <p:cNvPr id="298" name="A group of people in a caveDescription automatically generated with medium confidence" descr="A group of people in a caveDescription automatically generated with medium confidence"/>
          <p:cNvPicPr>
            <a:picLocks noChangeAspect="1"/>
          </p:cNvPicPr>
          <p:nvPr/>
        </p:nvPicPr>
        <p:blipFill>
          <a:blip r:embed="rId6"/>
          <a:stretch>
            <a:fillRect/>
          </a:stretch>
        </p:blipFill>
        <p:spPr>
          <a:xfrm>
            <a:off x="5730875" y="4297362"/>
            <a:ext cx="3413125" cy="2560638"/>
          </a:xfrm>
          <a:prstGeom prst="rect">
            <a:avLst/>
          </a:prstGeom>
          <a:ln w="12700">
            <a:miter lim="400000"/>
          </a:ln>
        </p:spPr>
      </p:pic>
      <p:pic>
        <p:nvPicPr>
          <p:cNvPr id="299" name="A group of people standing on a beach with a monument in the backgroundDescription automatically generated with medium confidence" descr="A group of people standing on a beach with a monument in the backgroundDescription automatically generated with medium confidence"/>
          <p:cNvPicPr>
            <a:picLocks noChangeAspect="1"/>
          </p:cNvPicPr>
          <p:nvPr/>
        </p:nvPicPr>
        <p:blipFill>
          <a:blip r:embed="rId7"/>
          <a:stretch>
            <a:fillRect/>
          </a:stretch>
        </p:blipFill>
        <p:spPr>
          <a:xfrm>
            <a:off x="2249487" y="1517650"/>
            <a:ext cx="3578226" cy="265112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Recreation Ecology"/>
          <p:cNvSpPr txBox="1">
            <a:spLocks noGrp="1"/>
          </p:cNvSpPr>
          <p:nvPr>
            <p:ph type="title" idx="4294967295"/>
          </p:nvPr>
        </p:nvSpPr>
        <p:spPr>
          <a:xfrm>
            <a:off x="457200" y="-42863"/>
            <a:ext cx="8229600" cy="914401"/>
          </a:xfrm>
          <a:prstGeom prst="rect">
            <a:avLst/>
          </a:prstGeom>
        </p:spPr>
        <p:txBody>
          <a:bodyPr>
            <a:normAutofit/>
          </a:bodyPr>
          <a:lstStyle>
            <a:lvl1pPr>
              <a:defRPr sz="3200">
                <a:effectLst>
                  <a:outerShdw blurRad="12700" dist="25400" dir="2700000" rotWithShape="0">
                    <a:srgbClr val="FFFFFF"/>
                  </a:outerShdw>
                </a:effectLst>
              </a:defRPr>
            </a:lvl1pPr>
          </a:lstStyle>
          <a:p>
            <a:r>
              <a:t>Recreation Ecology</a:t>
            </a:r>
          </a:p>
        </p:txBody>
      </p:sp>
      <p:sp>
        <p:nvSpPr>
          <p:cNvPr id="302" name="Definition:  Scientific field of study that evaluates visitor impacts to protected areas and their relationships to influential factors."/>
          <p:cNvSpPr txBox="1">
            <a:spLocks noGrp="1"/>
          </p:cNvSpPr>
          <p:nvPr>
            <p:ph type="body" sz="half" idx="4294967295"/>
          </p:nvPr>
        </p:nvSpPr>
        <p:spPr>
          <a:xfrm>
            <a:off x="254000" y="885825"/>
            <a:ext cx="8761413" cy="1570038"/>
          </a:xfrm>
          <a:prstGeom prst="rect">
            <a:avLst/>
          </a:prstGeom>
        </p:spPr>
        <p:txBody>
          <a:bodyPr>
            <a:normAutofit/>
          </a:bodyPr>
          <a:lstStyle/>
          <a:p>
            <a:pPr>
              <a:lnSpc>
                <a:spcPct val="120000"/>
              </a:lnSpc>
              <a:buSzTx/>
              <a:buNone/>
              <a:defRPr sz="2800">
                <a:solidFill>
                  <a:srgbClr val="FF0033"/>
                </a:solidFill>
                <a:latin typeface="Arial Rounded MT Bold"/>
                <a:ea typeface="Arial Rounded MT Bold"/>
                <a:cs typeface="Arial Rounded MT Bold"/>
                <a:sym typeface="Arial Rounded MT Bold"/>
              </a:defRPr>
            </a:pPr>
            <a:r>
              <a:t>Definition:</a:t>
            </a:r>
            <a:r>
              <a:rPr>
                <a:solidFill>
                  <a:srgbClr val="FFFF00"/>
                </a:solidFill>
              </a:rPr>
              <a:t>  </a:t>
            </a:r>
            <a:r>
              <a:rPr sz="2400">
                <a:solidFill>
                  <a:srgbClr val="FFFF00"/>
                </a:solidFill>
              </a:rPr>
              <a:t>Scientific field of study that evaluates visitor impacts to protected areas and their relationships to influential factors.  </a:t>
            </a:r>
          </a:p>
        </p:txBody>
      </p:sp>
      <p:sp>
        <p:nvSpPr>
          <p:cNvPr id="303" name="Applications:…"/>
          <p:cNvSpPr txBox="1"/>
          <p:nvPr/>
        </p:nvSpPr>
        <p:spPr>
          <a:xfrm>
            <a:off x="5192200" y="2200021"/>
            <a:ext cx="3734825" cy="3924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882650">
              <a:spcBef>
                <a:spcPts val="1800"/>
              </a:spcBef>
              <a:defRPr sz="1800" b="0">
                <a:solidFill>
                  <a:srgbClr val="FF0033"/>
                </a:solidFill>
                <a:latin typeface="Arial Rounded MT Bold"/>
                <a:ea typeface="Arial Rounded MT Bold"/>
                <a:cs typeface="Arial Rounded MT Bold"/>
                <a:sym typeface="Arial Rounded MT Bold"/>
              </a:defRPr>
            </a:pPr>
            <a:r>
              <a:t>Applications:  </a:t>
            </a:r>
          </a:p>
          <a:p>
            <a:pPr defTabSz="882650">
              <a:spcBef>
                <a:spcPts val="1800"/>
              </a:spcBef>
              <a:buClr>
                <a:srgbClr val="FF0000"/>
              </a:buClr>
              <a:buSzPct val="95000"/>
              <a:buChar char="➢"/>
              <a:defRPr sz="2200" b="0">
                <a:solidFill>
                  <a:srgbClr val="FFFF00"/>
                </a:solidFill>
                <a:latin typeface="Arial Rounded MT Bold"/>
                <a:ea typeface="Arial Rounded MT Bold"/>
                <a:cs typeface="Arial Rounded MT Bold"/>
                <a:sym typeface="Arial Rounded MT Bold"/>
              </a:defRPr>
            </a:pPr>
            <a:r>
              <a:t>Measure and monitor resource impacts,</a:t>
            </a:r>
          </a:p>
          <a:p>
            <a:pPr defTabSz="882650">
              <a:spcBef>
                <a:spcPts val="1800"/>
              </a:spcBef>
              <a:buClr>
                <a:srgbClr val="FF0000"/>
              </a:buClr>
              <a:buSzPct val="95000"/>
              <a:buChar char="➢"/>
              <a:defRPr sz="2200" b="0">
                <a:solidFill>
                  <a:srgbClr val="FFFF00"/>
                </a:solidFill>
                <a:latin typeface="Arial Rounded MT Bold"/>
                <a:ea typeface="Arial Rounded MT Bold"/>
                <a:cs typeface="Arial Rounded MT Bold"/>
                <a:sym typeface="Arial Rounded MT Bold"/>
              </a:defRPr>
            </a:pPr>
            <a:r>
              <a:t>Statistical modeling to ID factors that can be manipulated to avoid or reduce recreation impacts,</a:t>
            </a:r>
          </a:p>
          <a:p>
            <a:pPr defTabSz="882650">
              <a:spcBef>
                <a:spcPts val="1800"/>
              </a:spcBef>
              <a:buClr>
                <a:srgbClr val="FF0000"/>
              </a:buClr>
              <a:buSzPct val="95000"/>
              <a:buChar char="➢"/>
              <a:defRPr sz="2200" b="0">
                <a:solidFill>
                  <a:srgbClr val="FFFF00"/>
                </a:solidFill>
                <a:latin typeface="Arial Rounded MT Bold"/>
                <a:ea typeface="Arial Rounded MT Bold"/>
                <a:cs typeface="Arial Rounded MT Bold"/>
                <a:sym typeface="Arial Rounded MT Bold"/>
              </a:defRPr>
            </a:pPr>
            <a:r>
              <a:t>Inform the development of Leave No Trace practices.</a:t>
            </a:r>
          </a:p>
        </p:txBody>
      </p:sp>
      <p:pic>
        <p:nvPicPr>
          <p:cNvPr id="304" name="A picture containing text, tree, ground, outdoorDescription automatically generated" descr="A picture containing text, tree, ground, outdoorDescription automatically generated"/>
          <p:cNvPicPr>
            <a:picLocks noChangeAspect="1"/>
          </p:cNvPicPr>
          <p:nvPr/>
        </p:nvPicPr>
        <p:blipFill>
          <a:blip r:embed="rId2"/>
          <a:stretch>
            <a:fillRect/>
          </a:stretch>
        </p:blipFill>
        <p:spPr>
          <a:xfrm>
            <a:off x="0" y="3068637"/>
            <a:ext cx="5103813" cy="381635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302">
                                            <p:bg/>
                                          </p:spTgt>
                                        </p:tgtEl>
                                        <p:attrNameLst>
                                          <p:attrName>style.visibility</p:attrName>
                                        </p:attrNameLst>
                                      </p:cBhvr>
                                      <p:to>
                                        <p:strVal val="visible"/>
                                      </p:to>
                                    </p:set>
                                    <p:anim calcmode="lin" valueType="num">
                                      <p:cBhvr>
                                        <p:cTn id="7" dur="500" fill="hold"/>
                                        <p:tgtEl>
                                          <p:spTgt spid="302">
                                            <p:bg/>
                                          </p:spTgt>
                                        </p:tgtEl>
                                        <p:attrNameLst>
                                          <p:attrName>ppt_x</p:attrName>
                                        </p:attrNameLst>
                                      </p:cBhvr>
                                      <p:tavLst>
                                        <p:tav tm="0">
                                          <p:val>
                                            <p:strVal val="0-#ppt_w/2"/>
                                          </p:val>
                                        </p:tav>
                                        <p:tav tm="100000">
                                          <p:val>
                                            <p:strVal val="#ppt_x"/>
                                          </p:val>
                                        </p:tav>
                                      </p:tavLst>
                                    </p:anim>
                                    <p:anim calcmode="lin" valueType="num">
                                      <p:cBhvr>
                                        <p:cTn id="8" dur="500" fill="hold"/>
                                        <p:tgtEl>
                                          <p:spTgt spid="302">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302">
                                            <p:txEl>
                                              <p:pRg st="0" end="0"/>
                                            </p:txEl>
                                          </p:spTgt>
                                        </p:tgtEl>
                                        <p:attrNameLst>
                                          <p:attrName>style.visibility</p:attrName>
                                        </p:attrNameLst>
                                      </p:cBhvr>
                                      <p:to>
                                        <p:strVal val="visible"/>
                                      </p:to>
                                    </p:set>
                                    <p:anim calcmode="lin" valueType="num">
                                      <p:cBhvr>
                                        <p:cTn id="11" dur="500" fill="hold"/>
                                        <p:tgtEl>
                                          <p:spTgt spid="302">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30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2" nodeType="clickEffect">
                                  <p:stCondLst>
                                    <p:cond delay="0"/>
                                  </p:stCondLst>
                                  <p:iterate>
                                    <p:tmAbs val="0"/>
                                  </p:iterate>
                                  <p:childTnLst>
                                    <p:set>
                                      <p:cBhvr>
                                        <p:cTn id="16" fill="hold"/>
                                        <p:tgtEl>
                                          <p:spTgt spid="303"/>
                                        </p:tgtEl>
                                        <p:attrNameLst>
                                          <p:attrName>style.visibility</p:attrName>
                                        </p:attrNameLst>
                                      </p:cBhvr>
                                      <p:to>
                                        <p:strVal val="visible"/>
                                      </p:to>
                                    </p:set>
                                    <p:anim calcmode="lin" valueType="num">
                                      <p:cBhvr>
                                        <p:cTn id="17" dur="500" fill="hold"/>
                                        <p:tgtEl>
                                          <p:spTgt spid="303"/>
                                        </p:tgtEl>
                                        <p:attrNameLst>
                                          <p:attrName>ppt_x</p:attrName>
                                        </p:attrNameLst>
                                      </p:cBhvr>
                                      <p:tavLst>
                                        <p:tav tm="0">
                                          <p:val>
                                            <p:strVal val="1+#ppt_w/2"/>
                                          </p:val>
                                        </p:tav>
                                        <p:tav tm="100000">
                                          <p:val>
                                            <p:strVal val="#ppt_x"/>
                                          </p:val>
                                        </p:tav>
                                      </p:tavLst>
                                    </p:anim>
                                    <p:anim calcmode="lin" valueType="num">
                                      <p:cBhvr>
                                        <p:cTn id="18" dur="500" fill="hold"/>
                                        <p:tgtEl>
                                          <p:spTgt spid="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1" build="p" animBg="1" advAuto="0"/>
      <p:bldP spid="303"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LNT practices are science-based:"/>
          <p:cNvSpPr txBox="1"/>
          <p:nvPr/>
        </p:nvSpPr>
        <p:spPr>
          <a:xfrm>
            <a:off x="450244" y="946150"/>
            <a:ext cx="5858192" cy="396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3845" tIns="43845" rIns="43845" bIns="43845">
            <a:spAutoFit/>
          </a:bodyPr>
          <a:lstStyle>
            <a:lvl1pPr marL="349250" indent="-349250" defTabSz="931862">
              <a:spcBef>
                <a:spcPts val="1200"/>
              </a:spcBef>
              <a:defRPr sz="2000" b="0">
                <a:solidFill>
                  <a:srgbClr val="99FFFF"/>
                </a:solidFill>
                <a:latin typeface="Arial Rounded MT Bold"/>
                <a:ea typeface="Arial Rounded MT Bold"/>
                <a:cs typeface="Arial Rounded MT Bold"/>
                <a:sym typeface="Arial Rounded MT Bold"/>
              </a:defRPr>
            </a:lvl1pPr>
          </a:lstStyle>
          <a:p>
            <a:r>
              <a:rPr lang="en-US" dirty="0"/>
              <a:t>Leave No Trace</a:t>
            </a:r>
            <a:r>
              <a:rPr dirty="0"/>
              <a:t> practices are science-based:</a:t>
            </a:r>
          </a:p>
        </p:txBody>
      </p:sp>
      <p:sp>
        <p:nvSpPr>
          <p:cNvPr id="307" name="The LNT Message"/>
          <p:cNvSpPr txBox="1">
            <a:spLocks noGrp="1"/>
          </p:cNvSpPr>
          <p:nvPr>
            <p:ph type="title" idx="4294967295"/>
          </p:nvPr>
        </p:nvSpPr>
        <p:spPr>
          <a:xfrm>
            <a:off x="336550" y="249237"/>
            <a:ext cx="4586432" cy="474663"/>
          </a:xfrm>
          <a:prstGeom prst="rect">
            <a:avLst/>
          </a:prstGeom>
        </p:spPr>
        <p:txBody>
          <a:bodyPr lIns="49326" tIns="49326" rIns="49326" bIns="49326">
            <a:normAutofit fontScale="90000"/>
          </a:bodyPr>
          <a:lstStyle>
            <a:lvl1pPr algn="l" defTabSz="801814">
              <a:defRPr sz="2576">
                <a:effectLst>
                  <a:outerShdw blurRad="11684" dist="23368" dir="2700000" rotWithShape="0">
                    <a:srgbClr val="FFFFFF"/>
                  </a:outerShdw>
                </a:effectLst>
              </a:defRPr>
            </a:lvl1pPr>
          </a:lstStyle>
          <a:p>
            <a:r>
              <a:rPr dirty="0"/>
              <a:t>The L</a:t>
            </a:r>
            <a:r>
              <a:rPr lang="en-US" dirty="0"/>
              <a:t>eave No Trace</a:t>
            </a:r>
            <a:r>
              <a:rPr dirty="0"/>
              <a:t> Message</a:t>
            </a:r>
          </a:p>
        </p:txBody>
      </p:sp>
      <p:sp>
        <p:nvSpPr>
          <p:cNvPr id="308" name="Recreation ecology research tells us about recreation impacts and the relative influence of use-related, environmental, and managerial factors.  This information helps us to develop effective Leave No Trace practices."/>
          <p:cNvSpPr txBox="1">
            <a:spLocks noGrp="1"/>
          </p:cNvSpPr>
          <p:nvPr>
            <p:ph type="body" sz="half" idx="4294967295"/>
          </p:nvPr>
        </p:nvSpPr>
        <p:spPr>
          <a:xfrm>
            <a:off x="393700" y="1552575"/>
            <a:ext cx="8377238" cy="1762125"/>
          </a:xfrm>
          <a:prstGeom prst="rect">
            <a:avLst/>
          </a:prstGeom>
        </p:spPr>
        <p:txBody>
          <a:bodyPr lIns="49326" tIns="49326" rIns="49326" bIns="49326">
            <a:normAutofit/>
          </a:bodyPr>
          <a:lstStyle>
            <a:lvl1pPr marL="0" indent="0" defTabSz="871537">
              <a:spcBef>
                <a:spcPts val="800"/>
              </a:spcBef>
              <a:buSzTx/>
              <a:buNone/>
              <a:defRPr sz="2000">
                <a:latin typeface="Arial Rounded MT Bold"/>
                <a:ea typeface="Arial Rounded MT Bold"/>
                <a:cs typeface="Arial Rounded MT Bold"/>
                <a:sym typeface="Arial Rounded MT Bold"/>
              </a:defRPr>
            </a:lvl1pPr>
          </a:lstStyle>
          <a:p>
            <a:r>
              <a:t>Recreation ecology research tells us about recreation impacts and the relative influence of use-related, environmental, and managerial factors.  This information helps us to develop effective Leave No Trace practices. </a:t>
            </a:r>
          </a:p>
        </p:txBody>
      </p:sp>
      <p:pic>
        <p:nvPicPr>
          <p:cNvPr id="310" name="A group of people hikingDescription automatically generated" descr="A group of people hikingDescription automatically generated"/>
          <p:cNvPicPr>
            <a:picLocks noChangeAspect="1"/>
          </p:cNvPicPr>
          <p:nvPr/>
        </p:nvPicPr>
        <p:blipFill>
          <a:blip r:embed="rId3"/>
          <a:stretch>
            <a:fillRect/>
          </a:stretch>
        </p:blipFill>
        <p:spPr>
          <a:xfrm>
            <a:off x="2627312" y="3117850"/>
            <a:ext cx="3910013" cy="2360613"/>
          </a:xfrm>
          <a:prstGeom prst="rect">
            <a:avLst/>
          </a:prstGeom>
          <a:ln w="12700">
            <a:miter lim="400000"/>
          </a:ln>
        </p:spPr>
      </p:pic>
      <p:pic>
        <p:nvPicPr>
          <p:cNvPr id="311" name="image.jpeg" descr="image.jpeg"/>
          <p:cNvPicPr>
            <a:picLocks noChangeAspect="1"/>
          </p:cNvPicPr>
          <p:nvPr/>
        </p:nvPicPr>
        <p:blipFill>
          <a:blip r:embed="rId4"/>
          <a:stretch>
            <a:fillRect/>
          </a:stretch>
        </p:blipFill>
        <p:spPr>
          <a:xfrm>
            <a:off x="0" y="3565525"/>
            <a:ext cx="2468563" cy="3292475"/>
          </a:xfrm>
          <a:prstGeom prst="rect">
            <a:avLst/>
          </a:prstGeom>
          <a:ln w="12700">
            <a:miter lim="400000"/>
          </a:ln>
        </p:spPr>
      </p:pic>
      <p:pic>
        <p:nvPicPr>
          <p:cNvPr id="312" name="A picture containing person, outdoor, ground, cellphoneDescription automatically generated" descr="A picture containing person, outdoor, ground, cellphoneDescription automatically generated"/>
          <p:cNvPicPr>
            <a:picLocks noChangeAspect="1"/>
          </p:cNvPicPr>
          <p:nvPr/>
        </p:nvPicPr>
        <p:blipFill>
          <a:blip r:embed="rId5"/>
          <a:stretch>
            <a:fillRect/>
          </a:stretch>
        </p:blipFill>
        <p:spPr>
          <a:xfrm>
            <a:off x="6675437" y="3565525"/>
            <a:ext cx="2468563" cy="3292475"/>
          </a:xfrm>
          <a:prstGeom prst="rect">
            <a:avLst/>
          </a:prstGeom>
          <a:ln w="12700">
            <a:miter lim="400000"/>
          </a:ln>
        </p:spPr>
      </p:pic>
      <p:pic>
        <p:nvPicPr>
          <p:cNvPr id="313" name="image.png" descr="image.png"/>
          <p:cNvPicPr>
            <a:picLocks noChangeAspect="1"/>
          </p:cNvPicPr>
          <p:nvPr/>
        </p:nvPicPr>
        <p:blipFill>
          <a:blip r:embed="rId6"/>
          <a:stretch>
            <a:fillRect/>
          </a:stretch>
        </p:blipFill>
        <p:spPr>
          <a:xfrm>
            <a:off x="2530475" y="5267325"/>
            <a:ext cx="4002088" cy="1501775"/>
          </a:xfrm>
          <a:prstGeom prst="rect">
            <a:avLst/>
          </a:prstGeom>
          <a:ln w="12700">
            <a:miter lim="400000"/>
          </a:ln>
        </p:spPr>
      </p:pic>
      <p:pic>
        <p:nvPicPr>
          <p:cNvPr id="11" name="Picture 10">
            <a:extLst>
              <a:ext uri="{FF2B5EF4-FFF2-40B4-BE49-F238E27FC236}">
                <a16:creationId xmlns:a16="http://schemas.microsoft.com/office/drawing/2014/main" id="{C0446FFF-20C4-4B61-A269-31F6C46EF68D}"/>
              </a:ext>
            </a:extLst>
          </p:cNvPr>
          <p:cNvPicPr>
            <a:picLocks noChangeAspect="1"/>
          </p:cNvPicPr>
          <p:nvPr/>
        </p:nvPicPr>
        <p:blipFill>
          <a:blip r:embed="rId7"/>
          <a:stretch>
            <a:fillRect/>
          </a:stretch>
        </p:blipFill>
        <p:spPr>
          <a:xfrm>
            <a:off x="6308436" y="180052"/>
            <a:ext cx="2537691" cy="7924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1" nodeType="afterEffect">
                                  <p:stCondLst>
                                    <p:cond delay="0"/>
                                  </p:stCondLst>
                                  <p:iterate>
                                    <p:tmAbs val="0"/>
                                  </p:iterate>
                                  <p:childTnLst>
                                    <p:set>
                                      <p:cBhvr>
                                        <p:cTn id="6" fill="hold"/>
                                        <p:tgtEl>
                                          <p:spTgt spid="306">
                                            <p:bg/>
                                          </p:spTgt>
                                        </p:tgtEl>
                                        <p:attrNameLst>
                                          <p:attrName>style.visibility</p:attrName>
                                        </p:attrNameLst>
                                      </p:cBhvr>
                                      <p:to>
                                        <p:strVal val="visible"/>
                                      </p:to>
                                    </p:set>
                                    <p:anim calcmode="lin" valueType="num">
                                      <p:cBhvr>
                                        <p:cTn id="7" dur="500" fill="hold"/>
                                        <p:tgtEl>
                                          <p:spTgt spid="306">
                                            <p:bg/>
                                          </p:spTgt>
                                        </p:tgtEl>
                                        <p:attrNameLst>
                                          <p:attrName>ppt_x</p:attrName>
                                        </p:attrNameLst>
                                      </p:cBhvr>
                                      <p:tavLst>
                                        <p:tav tm="0">
                                          <p:val>
                                            <p:strVal val="1+#ppt_w/2"/>
                                          </p:val>
                                        </p:tav>
                                        <p:tav tm="100000">
                                          <p:val>
                                            <p:strVal val="#ppt_x"/>
                                          </p:val>
                                        </p:tav>
                                      </p:tavLst>
                                    </p:anim>
                                    <p:anim calcmode="lin" valueType="num">
                                      <p:cBhvr>
                                        <p:cTn id="8" dur="500" fill="hold"/>
                                        <p:tgtEl>
                                          <p:spTgt spid="306">
                                            <p:bg/>
                                          </p:spTgt>
                                        </p:tgtEl>
                                        <p:attrNameLst>
                                          <p:attrName>ppt_y</p:attrName>
                                        </p:attrNameLst>
                                      </p:cBhvr>
                                      <p:tavLst>
                                        <p:tav tm="0">
                                          <p:val>
                                            <p:strVal val="1+#ppt_h/2"/>
                                          </p:val>
                                        </p:tav>
                                        <p:tav tm="100000">
                                          <p:val>
                                            <p:strVal val="#ppt_y"/>
                                          </p:val>
                                        </p:tav>
                                      </p:tavLst>
                                    </p:anim>
                                  </p:childTnLst>
                                </p:cTn>
                              </p:par>
                              <p:par>
                                <p:cTn id="9" presetID="2" presetClass="entr" presetSubtype="6" fill="hold" grpId="1" nodeType="withEffect">
                                  <p:stCondLst>
                                    <p:cond delay="0"/>
                                  </p:stCondLst>
                                  <p:iterate>
                                    <p:tmAbs val="0"/>
                                  </p:iterate>
                                  <p:childTnLst>
                                    <p:set>
                                      <p:cBhvr>
                                        <p:cTn id="10" fill="hold"/>
                                        <p:tgtEl>
                                          <p:spTgt spid="306">
                                            <p:txEl>
                                              <p:pRg st="0" end="0"/>
                                            </p:txEl>
                                          </p:spTgt>
                                        </p:tgtEl>
                                        <p:attrNameLst>
                                          <p:attrName>style.visibility</p:attrName>
                                        </p:attrNameLst>
                                      </p:cBhvr>
                                      <p:to>
                                        <p:strVal val="visible"/>
                                      </p:to>
                                    </p:set>
                                    <p:anim calcmode="lin" valueType="num">
                                      <p:cBhvr>
                                        <p:cTn id="11" dur="500" fill="hold"/>
                                        <p:tgtEl>
                                          <p:spTgt spid="306">
                                            <p:txEl>
                                              <p:pRg st="0" end="0"/>
                                            </p:txEl>
                                          </p:spTgt>
                                        </p:tgtEl>
                                        <p:attrNameLst>
                                          <p:attrName>ppt_x</p:attrName>
                                        </p:attrNameLst>
                                      </p:cBhvr>
                                      <p:tavLst>
                                        <p:tav tm="0">
                                          <p:val>
                                            <p:strVal val="1+#ppt_w/2"/>
                                          </p:val>
                                        </p:tav>
                                        <p:tav tm="100000">
                                          <p:val>
                                            <p:strVal val="#ppt_x"/>
                                          </p:val>
                                        </p:tav>
                                      </p:tavLst>
                                    </p:anim>
                                    <p:anim calcmode="lin" valueType="num">
                                      <p:cBhvr>
                                        <p:cTn id="12" dur="500" fill="hold"/>
                                        <p:tgtEl>
                                          <p:spTgt spid="306">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6" fill="hold" grpId="2" nodeType="afterEffect">
                                  <p:stCondLst>
                                    <p:cond delay="1000"/>
                                  </p:stCondLst>
                                  <p:iterate>
                                    <p:tmAbs val="0"/>
                                  </p:iterate>
                                  <p:childTnLst>
                                    <p:set>
                                      <p:cBhvr>
                                        <p:cTn id="15" fill="hold"/>
                                        <p:tgtEl>
                                          <p:spTgt spid="308">
                                            <p:bg/>
                                          </p:spTgt>
                                        </p:tgtEl>
                                        <p:attrNameLst>
                                          <p:attrName>style.visibility</p:attrName>
                                        </p:attrNameLst>
                                      </p:cBhvr>
                                      <p:to>
                                        <p:strVal val="visible"/>
                                      </p:to>
                                    </p:set>
                                    <p:anim calcmode="lin" valueType="num">
                                      <p:cBhvr>
                                        <p:cTn id="16" dur="500" fill="hold"/>
                                        <p:tgtEl>
                                          <p:spTgt spid="308">
                                            <p:bg/>
                                          </p:spTgt>
                                        </p:tgtEl>
                                        <p:attrNameLst>
                                          <p:attrName>ppt_x</p:attrName>
                                        </p:attrNameLst>
                                      </p:cBhvr>
                                      <p:tavLst>
                                        <p:tav tm="0">
                                          <p:val>
                                            <p:strVal val="1+#ppt_w/2"/>
                                          </p:val>
                                        </p:tav>
                                        <p:tav tm="100000">
                                          <p:val>
                                            <p:strVal val="#ppt_x"/>
                                          </p:val>
                                        </p:tav>
                                      </p:tavLst>
                                    </p:anim>
                                    <p:anim calcmode="lin" valueType="num">
                                      <p:cBhvr>
                                        <p:cTn id="17" dur="500" fill="hold"/>
                                        <p:tgtEl>
                                          <p:spTgt spid="308">
                                            <p:bg/>
                                          </p:spTgt>
                                        </p:tgtEl>
                                        <p:attrNameLst>
                                          <p:attrName>ppt_y</p:attrName>
                                        </p:attrNameLst>
                                      </p:cBhvr>
                                      <p:tavLst>
                                        <p:tav tm="0">
                                          <p:val>
                                            <p:strVal val="1+#ppt_h/2"/>
                                          </p:val>
                                        </p:tav>
                                        <p:tav tm="100000">
                                          <p:val>
                                            <p:strVal val="#ppt_y"/>
                                          </p:val>
                                        </p:tav>
                                      </p:tavLst>
                                    </p:anim>
                                  </p:childTnLst>
                                </p:cTn>
                              </p:par>
                              <p:par>
                                <p:cTn id="18" presetID="2" presetClass="entr" presetSubtype="6" fill="hold" grpId="2" nodeType="withEffect">
                                  <p:stCondLst>
                                    <p:cond delay="1000"/>
                                  </p:stCondLst>
                                  <p:iterate>
                                    <p:tmAbs val="0"/>
                                  </p:iterate>
                                  <p:childTnLst>
                                    <p:set>
                                      <p:cBhvr>
                                        <p:cTn id="19" fill="hold"/>
                                        <p:tgtEl>
                                          <p:spTgt spid="308">
                                            <p:txEl>
                                              <p:pRg st="0" end="0"/>
                                            </p:txEl>
                                          </p:spTgt>
                                        </p:tgtEl>
                                        <p:attrNameLst>
                                          <p:attrName>style.visibility</p:attrName>
                                        </p:attrNameLst>
                                      </p:cBhvr>
                                      <p:to>
                                        <p:strVal val="visible"/>
                                      </p:to>
                                    </p:set>
                                    <p:anim calcmode="lin" valueType="num">
                                      <p:cBhvr>
                                        <p:cTn id="20" dur="500" fill="hold"/>
                                        <p:tgtEl>
                                          <p:spTgt spid="308">
                                            <p:txEl>
                                              <p:pRg st="0" end="0"/>
                                            </p:txEl>
                                          </p:spTgt>
                                        </p:tgtEl>
                                        <p:attrNameLst>
                                          <p:attrName>ppt_x</p:attrName>
                                        </p:attrNameLst>
                                      </p:cBhvr>
                                      <p:tavLst>
                                        <p:tav tm="0">
                                          <p:val>
                                            <p:strVal val="1+#ppt_w/2"/>
                                          </p:val>
                                        </p:tav>
                                        <p:tav tm="100000">
                                          <p:val>
                                            <p:strVal val="#ppt_x"/>
                                          </p:val>
                                        </p:tav>
                                      </p:tavLst>
                                    </p:anim>
                                    <p:anim calcmode="lin" valueType="num">
                                      <p:cBhvr>
                                        <p:cTn id="21" dur="500" fill="hold"/>
                                        <p:tgtEl>
                                          <p:spTgt spid="30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 grpId="1" build="p" bldLvl="5" animBg="1" advAuto="0"/>
      <p:bldP spid="308" grpId="2" build="p"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image.jpeg" descr="image.jpeg"/>
          <p:cNvPicPr>
            <a:picLocks noChangeAspect="1"/>
          </p:cNvPicPr>
          <p:nvPr/>
        </p:nvPicPr>
        <p:blipFill>
          <a:blip r:embed="rId2"/>
          <a:stretch>
            <a:fillRect/>
          </a:stretch>
        </p:blipFill>
        <p:spPr>
          <a:xfrm>
            <a:off x="0" y="14287"/>
            <a:ext cx="9144000" cy="6858001"/>
          </a:xfrm>
          <a:prstGeom prst="rect">
            <a:avLst/>
          </a:prstGeom>
          <a:ln w="12700">
            <a:miter lim="400000"/>
          </a:ln>
        </p:spPr>
      </p:pic>
      <p:grpSp>
        <p:nvGrpSpPr>
          <p:cNvPr id="320" name="Group"/>
          <p:cNvGrpSpPr/>
          <p:nvPr/>
        </p:nvGrpSpPr>
        <p:grpSpPr>
          <a:xfrm>
            <a:off x="-1" y="-1"/>
            <a:ext cx="9144002" cy="712789"/>
            <a:chOff x="0" y="0"/>
            <a:chExt cx="9144000" cy="712787"/>
          </a:xfrm>
        </p:grpSpPr>
        <p:sp>
          <p:nvSpPr>
            <p:cNvPr id="318" name="Rectangle"/>
            <p:cNvSpPr/>
            <p:nvPr/>
          </p:nvSpPr>
          <p:spPr>
            <a:xfrm>
              <a:off x="-1" y="-1"/>
              <a:ext cx="9144002" cy="712789"/>
            </a:xfrm>
            <a:prstGeom prst="rect">
              <a:avLst/>
            </a:prstGeom>
            <a:solidFill>
              <a:srgbClr val="000000">
                <a:alpha val="36862"/>
              </a:srgbClr>
            </a:solidFill>
            <a:ln w="12700" cap="flat">
              <a:noFill/>
              <a:miter lim="400000"/>
            </a:ln>
            <a:effectLst/>
          </p:spPr>
          <p:txBody>
            <a:bodyPr wrap="square" lIns="0" tIns="0" rIns="0" bIns="0" numCol="1" anchor="ctr">
              <a:noAutofit/>
            </a:bodyPr>
            <a:lstStyle/>
            <a:p>
              <a:pPr algn="ctr">
                <a:lnSpc>
                  <a:spcPts val="3700"/>
                </a:lnSpc>
                <a:spcBef>
                  <a:spcPts val="900"/>
                </a:spcBef>
                <a:defRPr sz="3600">
                  <a:solidFill>
                    <a:srgbClr val="FF0033"/>
                  </a:solidFill>
                  <a:effectLst>
                    <a:outerShdw blurRad="12700" dist="25400" dir="2700000" rotWithShape="0">
                      <a:srgbClr val="FFFFFF"/>
                    </a:outerShdw>
                  </a:effectLst>
                  <a:latin typeface="Bookman Old Style"/>
                  <a:ea typeface="Bookman Old Style"/>
                  <a:cs typeface="Bookman Old Style"/>
                  <a:sym typeface="Bookman Old Style"/>
                </a:defRPr>
              </a:pPr>
              <a:endParaRPr/>
            </a:p>
          </p:txBody>
        </p:sp>
        <p:sp>
          <p:nvSpPr>
            <p:cNvPr id="319" name="Impacts from Unregulated Camping"/>
            <p:cNvSpPr txBox="1"/>
            <p:nvPr/>
          </p:nvSpPr>
          <p:spPr>
            <a:xfrm>
              <a:off x="92074" y="115413"/>
              <a:ext cx="8959852" cy="4819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ts val="3700"/>
                </a:lnSpc>
                <a:spcBef>
                  <a:spcPts val="900"/>
                </a:spcBef>
                <a:defRPr sz="3600">
                  <a:solidFill>
                    <a:srgbClr val="FF0033"/>
                  </a:solidFill>
                  <a:effectLst>
                    <a:outerShdw blurRad="12700" dist="25400" dir="2700000" rotWithShape="0">
                      <a:srgbClr val="FFFFFF"/>
                    </a:outerShdw>
                  </a:effectLst>
                  <a:latin typeface="Bookman Old Style"/>
                  <a:ea typeface="Bookman Old Style"/>
                  <a:cs typeface="Bookman Old Style"/>
                  <a:sym typeface="Bookman Old Style"/>
                </a:defRPr>
              </a:lvl1pPr>
            </a:lstStyle>
            <a:p>
              <a:r>
                <a:t>Impacts from Unregulated Camping</a:t>
              </a:r>
            </a:p>
          </p:txBody>
        </p:sp>
      </p:grpSp>
      <p:sp>
        <p:nvSpPr>
          <p:cNvPr id="321" name="Problems:…"/>
          <p:cNvSpPr txBox="1"/>
          <p:nvPr/>
        </p:nvSpPr>
        <p:spPr>
          <a:xfrm>
            <a:off x="4173254" y="4141787"/>
            <a:ext cx="4861492" cy="2621281"/>
          </a:xfrm>
          <a:prstGeom prst="rect">
            <a:avLst/>
          </a:prstGeom>
          <a:solidFill>
            <a:srgbClr val="000000">
              <a:alpha val="38038"/>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lgn="ctr">
              <a:spcBef>
                <a:spcPts val="300"/>
              </a:spcBef>
              <a:defRPr sz="3200" b="0" u="sng">
                <a:solidFill>
                  <a:srgbClr val="FF3300"/>
                </a:solidFill>
                <a:effectLst>
                  <a:outerShdw blurRad="12700" dist="25400" dir="2700000" rotWithShape="0">
                    <a:srgbClr val="FFFFFF"/>
                  </a:outerShdw>
                </a:effectLst>
                <a:latin typeface="Arial Rounded MT Bold"/>
                <a:ea typeface="Arial Rounded MT Bold"/>
                <a:cs typeface="Arial Rounded MT Bold"/>
                <a:sym typeface="Arial Rounded MT Bold"/>
              </a:defRPr>
            </a:pPr>
            <a:r>
              <a:t>Problems:</a:t>
            </a:r>
          </a:p>
          <a:p>
            <a:pPr algn="ctr">
              <a:spcBef>
                <a:spcPts val="300"/>
              </a:spcBef>
              <a:defRPr b="0">
                <a:solidFill>
                  <a:srgbClr val="FFFF00"/>
                </a:solidFill>
                <a:effectLst>
                  <a:outerShdw blurRad="12700" dist="25400" dir="2700000" rotWithShape="0">
                    <a:srgbClr val="FFFFFF"/>
                  </a:outerShdw>
                </a:effectLst>
                <a:latin typeface="Arial Rounded MT Bold"/>
                <a:ea typeface="Arial Rounded MT Bold"/>
                <a:cs typeface="Arial Rounded MT Bold"/>
                <a:sym typeface="Arial Rounded MT Bold"/>
              </a:defRPr>
            </a:pPr>
            <a:r>
              <a:t>Poor site selection – flat places!</a:t>
            </a:r>
          </a:p>
          <a:p>
            <a:pPr algn="ctr">
              <a:spcBef>
                <a:spcPts val="300"/>
              </a:spcBef>
              <a:defRPr b="0">
                <a:solidFill>
                  <a:srgbClr val="FFFF00"/>
                </a:solidFill>
                <a:effectLst>
                  <a:outerShdw blurRad="12700" dist="25400" dir="2700000" rotWithShape="0">
                    <a:srgbClr val="FFFFFF"/>
                  </a:outerShdw>
                </a:effectLst>
                <a:latin typeface="Arial Rounded MT Bold"/>
                <a:ea typeface="Arial Rounded MT Bold"/>
                <a:cs typeface="Arial Rounded MT Bold"/>
                <a:sym typeface="Arial Rounded MT Bold"/>
              </a:defRPr>
            </a:pPr>
            <a:r>
              <a:t>Campsite proliferation</a:t>
            </a:r>
          </a:p>
          <a:p>
            <a:pPr algn="ctr">
              <a:spcBef>
                <a:spcPts val="300"/>
              </a:spcBef>
              <a:defRPr b="0">
                <a:solidFill>
                  <a:srgbClr val="FFFF00"/>
                </a:solidFill>
                <a:effectLst>
                  <a:outerShdw blurRad="12700" dist="25400" dir="2700000" rotWithShape="0">
                    <a:srgbClr val="FFFFFF"/>
                  </a:outerShdw>
                </a:effectLst>
                <a:latin typeface="Arial Rounded MT Bold"/>
                <a:ea typeface="Arial Rounded MT Bold"/>
                <a:cs typeface="Arial Rounded MT Bold"/>
                <a:sym typeface="Arial Rounded MT Bold"/>
              </a:defRPr>
            </a:pPr>
            <a:r>
              <a:t>Campsite expansion</a:t>
            </a:r>
          </a:p>
          <a:p>
            <a:pPr algn="ctr">
              <a:spcBef>
                <a:spcPts val="300"/>
              </a:spcBef>
              <a:defRPr b="0">
                <a:solidFill>
                  <a:srgbClr val="FFFF00"/>
                </a:solidFill>
                <a:effectLst>
                  <a:outerShdw blurRad="12700" dist="25400" dir="2700000" rotWithShape="0">
                    <a:srgbClr val="FFFFFF"/>
                  </a:outerShdw>
                </a:effectLst>
                <a:latin typeface="Arial Rounded MT Bold"/>
                <a:ea typeface="Arial Rounded MT Bold"/>
                <a:cs typeface="Arial Rounded MT Bold"/>
                <a:sym typeface="Arial Rounded MT Bold"/>
              </a:defRPr>
            </a:pPr>
            <a:r>
              <a:t>Resource – highly impacted</a:t>
            </a:r>
          </a:p>
          <a:p>
            <a:pPr algn="ctr">
              <a:spcBef>
                <a:spcPts val="300"/>
              </a:spcBef>
              <a:defRPr b="0">
                <a:solidFill>
                  <a:srgbClr val="FFFF00"/>
                </a:solidFill>
                <a:effectLst>
                  <a:outerShdw blurRad="12700" dist="25400" dir="2700000" rotWithShape="0">
                    <a:srgbClr val="FFFFFF"/>
                  </a:outerShdw>
                </a:effectLst>
                <a:latin typeface="Arial Rounded MT Bold"/>
                <a:ea typeface="Arial Rounded MT Bold"/>
                <a:cs typeface="Arial Rounded MT Bold"/>
                <a:sym typeface="Arial Rounded MT Bold"/>
              </a:defRPr>
            </a:pPr>
            <a:r>
              <a:t>Social – crowding &amp; conflicts</a:t>
            </a:r>
          </a:p>
        </p:txBody>
      </p:sp>
      <p:sp>
        <p:nvSpPr>
          <p:cNvPr id="322" name="Pacific Crest Trail, Twin Lakes, Mt. Hood National Forest, Oregon"/>
          <p:cNvSpPr/>
          <p:nvPr/>
        </p:nvSpPr>
        <p:spPr>
          <a:xfrm>
            <a:off x="-1" y="714375"/>
            <a:ext cx="9144002" cy="348219"/>
          </a:xfrm>
          <a:prstGeom prst="rect">
            <a:avLst/>
          </a:prstGeom>
          <a:solidFill>
            <a:srgbClr val="000000">
              <a:alpha val="43136"/>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2900"/>
              </a:lnSpc>
              <a:defRPr sz="2000" b="0">
                <a:solidFill>
                  <a:srgbClr val="FFFF00"/>
                </a:solidFill>
                <a:latin typeface="Arial Rounded MT Bold"/>
                <a:ea typeface="Arial Rounded MT Bold"/>
                <a:cs typeface="Arial Rounded MT Bold"/>
                <a:sym typeface="Arial Rounded MT Bold"/>
              </a:defRPr>
            </a:lvl1pPr>
          </a:lstStyle>
          <a:p>
            <a:r>
              <a:t>Pacific Crest Trail, Twin Lakes, Mt. Hood National Forest, Oregon </a:t>
            </a:r>
          </a:p>
        </p:txBody>
      </p:sp>
      <p:pic>
        <p:nvPicPr>
          <p:cNvPr id="323" name="image.png" descr="image.png"/>
          <p:cNvPicPr>
            <a:picLocks noChangeAspect="1"/>
          </p:cNvPicPr>
          <p:nvPr/>
        </p:nvPicPr>
        <p:blipFill>
          <a:blip r:embed="rId3"/>
          <a:stretch>
            <a:fillRect/>
          </a:stretch>
        </p:blipFill>
        <p:spPr>
          <a:xfrm>
            <a:off x="0" y="3233737"/>
            <a:ext cx="2646363" cy="36401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Camping Dispersal vs. Containment"/>
          <p:cNvSpPr txBox="1">
            <a:spLocks noGrp="1"/>
          </p:cNvSpPr>
          <p:nvPr>
            <p:ph type="title" idx="4294967295"/>
          </p:nvPr>
        </p:nvSpPr>
        <p:spPr>
          <a:xfrm>
            <a:off x="152400" y="76200"/>
            <a:ext cx="8839200" cy="685800"/>
          </a:xfrm>
          <a:prstGeom prst="rect">
            <a:avLst/>
          </a:prstGeom>
        </p:spPr>
        <p:txBody>
          <a:bodyPr lIns="46037" tIns="46037" rIns="46037" bIns="46037">
            <a:normAutofit fontScale="90000"/>
          </a:bodyPr>
          <a:lstStyle>
            <a:lvl1pPr>
              <a:lnSpc>
                <a:spcPct val="150000"/>
              </a:lnSpc>
              <a:defRPr sz="3200">
                <a:effectLst>
                  <a:outerShdw blurRad="12700" dist="25400" dir="2700000" rotWithShape="0">
                    <a:srgbClr val="FFFFFF"/>
                  </a:outerShdw>
                </a:effectLst>
              </a:defRPr>
            </a:lvl1pPr>
          </a:lstStyle>
          <a:p>
            <a:r>
              <a:t>Camping Dispersal vs. Containment</a:t>
            </a:r>
          </a:p>
        </p:txBody>
      </p:sp>
      <p:sp>
        <p:nvSpPr>
          <p:cNvPr id="326" name="Recreation Ecology research documents the effectiveness of dispersed pristine site camping and the containment of more intensive camping on the most sustainable sites."/>
          <p:cNvSpPr txBox="1"/>
          <p:nvPr/>
        </p:nvSpPr>
        <p:spPr>
          <a:xfrm>
            <a:off x="358667" y="5533969"/>
            <a:ext cx="8553666"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855662">
              <a:spcBef>
                <a:spcPts val="1300"/>
              </a:spcBef>
              <a:defRPr sz="2300" b="0">
                <a:solidFill>
                  <a:srgbClr val="33CCFF"/>
                </a:solidFill>
                <a:latin typeface="Arial Rounded MT Bold"/>
                <a:ea typeface="Arial Rounded MT Bold"/>
                <a:cs typeface="Arial Rounded MT Bold"/>
                <a:sym typeface="Arial Rounded MT Bold"/>
              </a:defRPr>
            </a:lvl1pPr>
          </a:lstStyle>
          <a:p>
            <a:r>
              <a:t>Recreation Ecology research documents the effectiveness of dispersed pristine site camping and the containment of more intensive camping on the most sustainable sites. </a:t>
            </a:r>
          </a:p>
        </p:txBody>
      </p:sp>
      <p:pic>
        <p:nvPicPr>
          <p:cNvPr id="327" name="image.png" descr="image.png"/>
          <p:cNvPicPr>
            <a:picLocks noChangeAspect="1"/>
          </p:cNvPicPr>
          <p:nvPr/>
        </p:nvPicPr>
        <p:blipFill>
          <a:blip r:embed="rId2"/>
          <a:stretch>
            <a:fillRect/>
          </a:stretch>
        </p:blipFill>
        <p:spPr>
          <a:xfrm>
            <a:off x="7029450" y="1381125"/>
            <a:ext cx="2114550" cy="3713163"/>
          </a:xfrm>
          <a:prstGeom prst="rect">
            <a:avLst/>
          </a:prstGeom>
          <a:ln w="12700">
            <a:miter lim="400000"/>
          </a:ln>
        </p:spPr>
      </p:pic>
      <p:pic>
        <p:nvPicPr>
          <p:cNvPr id="328" name="image.png" descr="image.png"/>
          <p:cNvPicPr>
            <a:picLocks noChangeAspect="1"/>
          </p:cNvPicPr>
          <p:nvPr/>
        </p:nvPicPr>
        <p:blipFill>
          <a:blip r:embed="rId3"/>
          <a:stretch>
            <a:fillRect/>
          </a:stretch>
        </p:blipFill>
        <p:spPr>
          <a:xfrm>
            <a:off x="152400" y="992187"/>
            <a:ext cx="6621463" cy="416401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0" name="Vegetation Resistance &amp; Resilience"/>
          <p:cNvSpPr txBox="1">
            <a:spLocks noGrp="1"/>
          </p:cNvSpPr>
          <p:nvPr>
            <p:ph type="title" idx="4294967295"/>
          </p:nvPr>
        </p:nvSpPr>
        <p:spPr>
          <a:xfrm>
            <a:off x="685800" y="152400"/>
            <a:ext cx="7848600" cy="609600"/>
          </a:xfrm>
          <a:prstGeom prst="rect">
            <a:avLst/>
          </a:prstGeom>
        </p:spPr>
        <p:txBody>
          <a:bodyPr lIns="46037" tIns="46037" rIns="46037" bIns="46037">
            <a:normAutofit/>
          </a:bodyPr>
          <a:lstStyle>
            <a:lvl1pPr>
              <a:defRPr>
                <a:effectLst>
                  <a:outerShdw blurRad="12700" dist="25400" dir="2700000" rotWithShape="0">
                    <a:srgbClr val="FFFFFF"/>
                  </a:outerShdw>
                </a:effectLst>
              </a:defRPr>
            </a:lvl1pPr>
          </a:lstStyle>
          <a:p>
            <a:r>
              <a:t>Vegetation Resistance &amp; Resilience</a:t>
            </a:r>
          </a:p>
        </p:txBody>
      </p:sp>
      <p:grpSp>
        <p:nvGrpSpPr>
          <p:cNvPr id="338" name="Group"/>
          <p:cNvGrpSpPr/>
          <p:nvPr/>
        </p:nvGrpSpPr>
        <p:grpSpPr>
          <a:xfrm>
            <a:off x="152399" y="1001395"/>
            <a:ext cx="5928362" cy="5780405"/>
            <a:chOff x="0" y="0"/>
            <a:chExt cx="5928360" cy="5780404"/>
          </a:xfrm>
        </p:grpSpPr>
        <p:grpSp>
          <p:nvGrpSpPr>
            <p:cNvPr id="333" name="Group"/>
            <p:cNvGrpSpPr/>
            <p:nvPr/>
          </p:nvGrpSpPr>
          <p:grpSpPr>
            <a:xfrm>
              <a:off x="0" y="0"/>
              <a:ext cx="2370139" cy="3189605"/>
              <a:chOff x="0" y="0"/>
              <a:chExt cx="2370138" cy="3189605"/>
            </a:xfrm>
          </p:grpSpPr>
          <p:pic>
            <p:nvPicPr>
              <p:cNvPr id="331" name="IMG0027" descr="IMG0027"/>
              <p:cNvPicPr>
                <a:picLocks noChangeAspect="1"/>
              </p:cNvPicPr>
              <p:nvPr/>
            </p:nvPicPr>
            <p:blipFill>
              <a:blip r:embed="rId2"/>
              <a:stretch>
                <a:fillRect/>
              </a:stretch>
            </p:blipFill>
            <p:spPr>
              <a:xfrm>
                <a:off x="0" y="492442"/>
                <a:ext cx="2370139" cy="2697164"/>
              </a:xfrm>
              <a:prstGeom prst="rect">
                <a:avLst/>
              </a:prstGeom>
              <a:ln w="12700" cap="flat">
                <a:solidFill>
                  <a:srgbClr val="FF0033"/>
                </a:solidFill>
                <a:prstDash val="solid"/>
                <a:round/>
              </a:ln>
              <a:effectLst/>
            </p:spPr>
          </p:pic>
          <p:sp>
            <p:nvSpPr>
              <p:cNvPr id="332" name="1000 passes"/>
              <p:cNvSpPr txBox="1"/>
              <p:nvPr/>
            </p:nvSpPr>
            <p:spPr>
              <a:xfrm>
                <a:off x="228004" y="0"/>
                <a:ext cx="1861742" cy="355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spcBef>
                    <a:spcPts val="1400"/>
                  </a:spcBef>
                  <a:defRPr b="0">
                    <a:solidFill>
                      <a:srgbClr val="FFFF00"/>
                    </a:solidFill>
                    <a:latin typeface="Arial Rounded MT Bold"/>
                    <a:ea typeface="Arial Rounded MT Bold"/>
                    <a:cs typeface="Arial Rounded MT Bold"/>
                    <a:sym typeface="Arial Rounded MT Bold"/>
                  </a:defRPr>
                </a:lvl1pPr>
              </a:lstStyle>
              <a:p>
                <a:r>
                  <a:t>1000 passes</a:t>
                </a:r>
              </a:p>
            </p:txBody>
          </p:sp>
        </p:grpSp>
        <p:grpSp>
          <p:nvGrpSpPr>
            <p:cNvPr id="336" name="Group"/>
            <p:cNvGrpSpPr/>
            <p:nvPr/>
          </p:nvGrpSpPr>
          <p:grpSpPr>
            <a:xfrm>
              <a:off x="0" y="3505200"/>
              <a:ext cx="2492376" cy="2275205"/>
              <a:chOff x="0" y="0"/>
              <a:chExt cx="2492375" cy="2275205"/>
            </a:xfrm>
          </p:grpSpPr>
          <p:pic>
            <p:nvPicPr>
              <p:cNvPr id="334" name="IMG0029" descr="IMG0029"/>
              <p:cNvPicPr>
                <a:picLocks noChangeAspect="1"/>
              </p:cNvPicPr>
              <p:nvPr/>
            </p:nvPicPr>
            <p:blipFill>
              <a:blip r:embed="rId3"/>
              <a:stretch>
                <a:fillRect/>
              </a:stretch>
            </p:blipFill>
            <p:spPr>
              <a:xfrm>
                <a:off x="0" y="481330"/>
                <a:ext cx="2492375" cy="1793876"/>
              </a:xfrm>
              <a:prstGeom prst="rect">
                <a:avLst/>
              </a:prstGeom>
              <a:ln w="12700" cap="flat">
                <a:solidFill>
                  <a:srgbClr val="FF0033"/>
                </a:solidFill>
                <a:prstDash val="solid"/>
                <a:round/>
              </a:ln>
              <a:effectLst/>
            </p:spPr>
          </p:pic>
          <p:sp>
            <p:nvSpPr>
              <p:cNvPr id="335" name="1 mo. later"/>
              <p:cNvSpPr txBox="1"/>
              <p:nvPr/>
            </p:nvSpPr>
            <p:spPr>
              <a:xfrm>
                <a:off x="438968" y="0"/>
                <a:ext cx="1558876" cy="355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spcBef>
                    <a:spcPts val="1400"/>
                  </a:spcBef>
                  <a:defRPr b="0">
                    <a:solidFill>
                      <a:srgbClr val="FFFF00"/>
                    </a:solidFill>
                    <a:latin typeface="Arial Rounded MT Bold"/>
                    <a:ea typeface="Arial Rounded MT Bold"/>
                    <a:cs typeface="Arial Rounded MT Bold"/>
                    <a:sym typeface="Arial Rounded MT Bold"/>
                  </a:defRPr>
                </a:lvl1pPr>
              </a:lstStyle>
              <a:p>
                <a:r>
                  <a:t>1 mo. later</a:t>
                </a:r>
              </a:p>
            </p:txBody>
          </p:sp>
        </p:grpSp>
        <p:sp>
          <p:nvSpPr>
            <p:cNvPr id="337" name="Forest forbs have low resistance to trampling and low and resilience (ability to recover)."/>
            <p:cNvSpPr txBox="1"/>
            <p:nvPr/>
          </p:nvSpPr>
          <p:spPr>
            <a:xfrm>
              <a:off x="2682240" y="538162"/>
              <a:ext cx="3246121" cy="165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marL="342900" indent="-342900">
                <a:spcBef>
                  <a:spcPts val="1200"/>
                </a:spcBef>
                <a:buClr>
                  <a:srgbClr val="FF3300"/>
                </a:buClr>
                <a:buSzPct val="100000"/>
                <a:buChar char="➢"/>
                <a:defRPr sz="2200" b="0">
                  <a:solidFill>
                    <a:srgbClr val="99FFFF"/>
                  </a:solidFill>
                  <a:latin typeface="Arial Rounded MT Bold"/>
                  <a:ea typeface="Arial Rounded MT Bold"/>
                  <a:cs typeface="Arial Rounded MT Bold"/>
                  <a:sym typeface="Arial Rounded MT Bold"/>
                </a:defRPr>
              </a:lvl1pPr>
            </a:lstStyle>
            <a:p>
              <a:r>
                <a:t>Forest forbs have low resistance to trampling and low and resilience (ability to recover). </a:t>
              </a:r>
            </a:p>
          </p:txBody>
        </p:sp>
      </p:grpSp>
      <p:grpSp>
        <p:nvGrpSpPr>
          <p:cNvPr id="346" name="Group"/>
          <p:cNvGrpSpPr/>
          <p:nvPr/>
        </p:nvGrpSpPr>
        <p:grpSpPr>
          <a:xfrm>
            <a:off x="2834639" y="1001394"/>
            <a:ext cx="6172837" cy="5759769"/>
            <a:chOff x="0" y="0"/>
            <a:chExt cx="6172835" cy="5759767"/>
          </a:xfrm>
        </p:grpSpPr>
        <p:grpSp>
          <p:nvGrpSpPr>
            <p:cNvPr id="341" name="Group"/>
            <p:cNvGrpSpPr/>
            <p:nvPr/>
          </p:nvGrpSpPr>
          <p:grpSpPr>
            <a:xfrm>
              <a:off x="3680460" y="0"/>
              <a:ext cx="2492376" cy="3189605"/>
              <a:chOff x="0" y="0"/>
              <a:chExt cx="2492374" cy="3189604"/>
            </a:xfrm>
          </p:grpSpPr>
          <p:pic>
            <p:nvPicPr>
              <p:cNvPr id="339" name="IMG0028" descr="IMG0028"/>
              <p:cNvPicPr>
                <a:picLocks noChangeAspect="1"/>
              </p:cNvPicPr>
              <p:nvPr/>
            </p:nvPicPr>
            <p:blipFill>
              <a:blip r:embed="rId4"/>
              <a:stretch>
                <a:fillRect/>
              </a:stretch>
            </p:blipFill>
            <p:spPr>
              <a:xfrm>
                <a:off x="0" y="487679"/>
                <a:ext cx="2492375" cy="2701926"/>
              </a:xfrm>
              <a:prstGeom prst="rect">
                <a:avLst/>
              </a:prstGeom>
              <a:ln w="12700" cap="flat">
                <a:solidFill>
                  <a:srgbClr val="FF0000"/>
                </a:solidFill>
                <a:prstDash val="solid"/>
                <a:round/>
              </a:ln>
              <a:effectLst/>
            </p:spPr>
          </p:pic>
          <p:sp>
            <p:nvSpPr>
              <p:cNvPr id="340" name="1000 passes"/>
              <p:cNvSpPr txBox="1"/>
              <p:nvPr/>
            </p:nvSpPr>
            <p:spPr>
              <a:xfrm>
                <a:off x="313642" y="0"/>
                <a:ext cx="1861741" cy="355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spcBef>
                    <a:spcPts val="1400"/>
                  </a:spcBef>
                  <a:defRPr b="0">
                    <a:solidFill>
                      <a:srgbClr val="FFFF00"/>
                    </a:solidFill>
                    <a:latin typeface="Arial Rounded MT Bold"/>
                    <a:ea typeface="Arial Rounded MT Bold"/>
                    <a:cs typeface="Arial Rounded MT Bold"/>
                    <a:sym typeface="Arial Rounded MT Bold"/>
                  </a:defRPr>
                </a:lvl1pPr>
              </a:lstStyle>
              <a:p>
                <a:r>
                  <a:t>1000 passes</a:t>
                </a:r>
              </a:p>
            </p:txBody>
          </p:sp>
        </p:grpSp>
        <p:grpSp>
          <p:nvGrpSpPr>
            <p:cNvPr id="344" name="Group"/>
            <p:cNvGrpSpPr/>
            <p:nvPr/>
          </p:nvGrpSpPr>
          <p:grpSpPr>
            <a:xfrm>
              <a:off x="3523298" y="3505199"/>
              <a:ext cx="2649538" cy="2254569"/>
              <a:chOff x="0" y="0"/>
              <a:chExt cx="2649537" cy="2254567"/>
            </a:xfrm>
          </p:grpSpPr>
          <p:pic>
            <p:nvPicPr>
              <p:cNvPr id="342" name="IMG0030" descr="IMG0030"/>
              <p:cNvPicPr>
                <a:picLocks noChangeAspect="1"/>
              </p:cNvPicPr>
              <p:nvPr/>
            </p:nvPicPr>
            <p:blipFill>
              <a:blip r:embed="rId5"/>
              <a:stretch>
                <a:fillRect/>
              </a:stretch>
            </p:blipFill>
            <p:spPr>
              <a:xfrm>
                <a:off x="0" y="490855"/>
                <a:ext cx="2649538" cy="1763713"/>
              </a:xfrm>
              <a:prstGeom prst="rect">
                <a:avLst/>
              </a:prstGeom>
              <a:ln w="12700" cap="flat">
                <a:solidFill>
                  <a:srgbClr val="FF0000"/>
                </a:solidFill>
                <a:prstDash val="solid"/>
                <a:round/>
              </a:ln>
              <a:effectLst/>
            </p:spPr>
          </p:pic>
          <p:sp>
            <p:nvSpPr>
              <p:cNvPr id="343" name="1 mo. later"/>
              <p:cNvSpPr txBox="1"/>
              <p:nvPr/>
            </p:nvSpPr>
            <p:spPr>
              <a:xfrm>
                <a:off x="493015" y="0"/>
                <a:ext cx="1558876" cy="355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spcBef>
                    <a:spcPts val="1400"/>
                  </a:spcBef>
                  <a:defRPr b="0">
                    <a:solidFill>
                      <a:srgbClr val="FFFF00"/>
                    </a:solidFill>
                    <a:latin typeface="Arial Rounded MT Bold"/>
                    <a:ea typeface="Arial Rounded MT Bold"/>
                    <a:cs typeface="Arial Rounded MT Bold"/>
                    <a:sym typeface="Arial Rounded MT Bold"/>
                  </a:defRPr>
                </a:lvl1pPr>
              </a:lstStyle>
              <a:p>
                <a:r>
                  <a:t>1 mo. later</a:t>
                </a:r>
              </a:p>
            </p:txBody>
          </p:sp>
        </p:grpSp>
        <p:sp>
          <p:nvSpPr>
            <p:cNvPr id="345" name="Grasses have high resistance and resilience in sunny locations (not shade).…"/>
            <p:cNvSpPr txBox="1"/>
            <p:nvPr/>
          </p:nvSpPr>
          <p:spPr>
            <a:xfrm>
              <a:off x="0" y="2425947"/>
              <a:ext cx="3309621" cy="2794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marL="342900" indent="-342900">
                <a:spcBef>
                  <a:spcPts val="1200"/>
                </a:spcBef>
                <a:buClr>
                  <a:srgbClr val="FF3300"/>
                </a:buClr>
                <a:buSzPct val="100000"/>
                <a:buChar char="➢"/>
                <a:defRPr sz="2200" b="0">
                  <a:solidFill>
                    <a:srgbClr val="99FFFF"/>
                  </a:solidFill>
                  <a:latin typeface="Arial Rounded MT Bold"/>
                  <a:ea typeface="Arial Rounded MT Bold"/>
                  <a:cs typeface="Arial Rounded MT Bold"/>
                  <a:sym typeface="Arial Rounded MT Bold"/>
                </a:defRPr>
              </a:pPr>
              <a:r>
                <a:t>Grasses have high resistance and resilience in sunny locations (not shade).</a:t>
              </a:r>
            </a:p>
            <a:p>
              <a:pPr marL="342900" indent="-342900">
                <a:spcBef>
                  <a:spcPts val="1200"/>
                </a:spcBef>
                <a:buClr>
                  <a:srgbClr val="FF3300"/>
                </a:buClr>
                <a:buSzPct val="100000"/>
                <a:buChar char="➢"/>
                <a:defRPr sz="2200" b="0">
                  <a:solidFill>
                    <a:srgbClr val="33CCFF"/>
                  </a:solidFill>
                  <a:latin typeface="Arial Rounded MT Bold"/>
                  <a:ea typeface="Arial Rounded MT Bold"/>
                  <a:cs typeface="Arial Rounded MT Bold"/>
                  <a:sym typeface="Arial Rounded MT Bold"/>
                </a:defRPr>
              </a:pPr>
              <a:r>
                <a:t>Encourage camping in deep shade with few plants or sunny grassy locations. </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338"/>
                                        </p:tgtEl>
                                        <p:attrNameLst>
                                          <p:attrName>style.visibility</p:attrName>
                                        </p:attrNameLst>
                                      </p:cBhvr>
                                      <p:to>
                                        <p:strVal val="visible"/>
                                      </p:to>
                                    </p:set>
                                    <p:animEffect transition="in" filter="fade">
                                      <p:cBhvr>
                                        <p:cTn id="7" dur="500"/>
                                        <p:tgtEl>
                                          <p:spTgt spid="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346"/>
                                        </p:tgtEl>
                                        <p:attrNameLst>
                                          <p:attrName>style.visibility</p:attrName>
                                        </p:attrNameLst>
                                      </p:cBhvr>
                                      <p:to>
                                        <p:strVal val="visible"/>
                                      </p:to>
                                    </p:set>
                                    <p:animEffect transition="in" filter="fade">
                                      <p:cBhvr>
                                        <p:cTn id="12"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 grpId="1" animBg="1" advAuto="0"/>
      <p:bldP spid="346"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NEW Research Findings"/>
          <p:cNvSpPr txBox="1"/>
          <p:nvPr/>
        </p:nvSpPr>
        <p:spPr>
          <a:xfrm>
            <a:off x="304398" y="223837"/>
            <a:ext cx="4295467" cy="4976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4" tIns="45634" rIns="45634" bIns="45634">
            <a:spAutoFit/>
          </a:bodyPr>
          <a:lstStyle>
            <a:lvl1pPr defTabSz="912812">
              <a:lnSpc>
                <a:spcPct val="90000"/>
              </a:lnSpc>
              <a:defRPr sz="2800" b="0">
                <a:solidFill>
                  <a:srgbClr val="FF0033"/>
                </a:solidFill>
                <a:effectLst>
                  <a:outerShdw blurRad="12700" dist="25400" dir="2700000" rotWithShape="0">
                    <a:srgbClr val="FFFFFF"/>
                  </a:outerShdw>
                </a:effectLst>
                <a:latin typeface="Bookman Old Style"/>
                <a:ea typeface="Bookman Old Style"/>
                <a:cs typeface="Bookman Old Style"/>
                <a:sym typeface="Bookman Old Style"/>
              </a:defRPr>
            </a:lvl1pPr>
          </a:lstStyle>
          <a:p>
            <a:r>
              <a:t>NEW Research Findings</a:t>
            </a:r>
          </a:p>
        </p:txBody>
      </p:sp>
      <p:sp>
        <p:nvSpPr>
          <p:cNvPr id="349" name="Select campsites that resist…"/>
          <p:cNvSpPr txBox="1"/>
          <p:nvPr/>
        </p:nvSpPr>
        <p:spPr>
          <a:xfrm>
            <a:off x="304398" y="862012"/>
            <a:ext cx="4271754" cy="80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4" tIns="45634" rIns="45634" bIns="45634">
            <a:spAutoFit/>
          </a:bodyPr>
          <a:lstStyle/>
          <a:p>
            <a:pPr defTabSz="966787">
              <a:defRPr b="0">
                <a:solidFill>
                  <a:srgbClr val="FFFFFF"/>
                </a:solidFill>
                <a:latin typeface="Arial Rounded MT Bold"/>
                <a:ea typeface="Arial Rounded MT Bold"/>
                <a:cs typeface="Arial Rounded MT Bold"/>
                <a:sym typeface="Arial Rounded MT Bold"/>
              </a:defRPr>
            </a:pPr>
            <a:r>
              <a:t>Select campsites that resist </a:t>
            </a:r>
          </a:p>
          <a:p>
            <a:pPr defTabSz="966787">
              <a:defRPr b="0">
                <a:solidFill>
                  <a:srgbClr val="FFFFFF"/>
                </a:solidFill>
                <a:latin typeface="Arial Rounded MT Bold"/>
                <a:ea typeface="Arial Rounded MT Bold"/>
                <a:cs typeface="Arial Rounded MT Bold"/>
                <a:sym typeface="Arial Rounded MT Bold"/>
              </a:defRPr>
            </a:pPr>
            <a:r>
              <a:t>expansion due to:</a:t>
            </a:r>
          </a:p>
        </p:txBody>
      </p:sp>
      <p:sp>
        <p:nvSpPr>
          <p:cNvPr id="350" name="Rugosity (rocky / uneven)…"/>
          <p:cNvSpPr txBox="1"/>
          <p:nvPr/>
        </p:nvSpPr>
        <p:spPr>
          <a:xfrm>
            <a:off x="628473" y="1997592"/>
            <a:ext cx="3971392" cy="1036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966787">
              <a:lnSpc>
                <a:spcPct val="70000"/>
              </a:lnSpc>
              <a:defRPr b="0">
                <a:solidFill>
                  <a:srgbClr val="FFFF00"/>
                </a:solidFill>
                <a:latin typeface="Arial Rounded MT Bold"/>
                <a:ea typeface="Arial Rounded MT Bold"/>
                <a:cs typeface="Arial Rounded MT Bold"/>
                <a:sym typeface="Arial Rounded MT Bold"/>
              </a:defRPr>
            </a:pPr>
            <a:endParaRPr dirty="0"/>
          </a:p>
          <a:p>
            <a:pPr defTabSz="966787">
              <a:lnSpc>
                <a:spcPct val="70000"/>
              </a:lnSpc>
              <a:defRPr b="0">
                <a:solidFill>
                  <a:srgbClr val="FFFF00"/>
                </a:solidFill>
                <a:latin typeface="Arial Rounded MT Bold"/>
                <a:ea typeface="Arial Rounded MT Bold"/>
                <a:cs typeface="Arial Rounded MT Bold"/>
                <a:sym typeface="Arial Rounded MT Bold"/>
              </a:defRPr>
            </a:pPr>
            <a:r>
              <a:rPr dirty="0"/>
              <a:t>Rugosity (rocky / uneven)</a:t>
            </a:r>
          </a:p>
          <a:p>
            <a:pPr defTabSz="966787">
              <a:lnSpc>
                <a:spcPct val="70000"/>
              </a:lnSpc>
              <a:defRPr b="0">
                <a:solidFill>
                  <a:srgbClr val="FFFF00"/>
                </a:solidFill>
                <a:latin typeface="Arial Rounded MT Bold"/>
                <a:ea typeface="Arial Rounded MT Bold"/>
                <a:cs typeface="Arial Rounded MT Bold"/>
                <a:sym typeface="Arial Rounded MT Bold"/>
              </a:defRPr>
            </a:pPr>
            <a:endParaRPr dirty="0"/>
          </a:p>
          <a:p>
            <a:pPr defTabSz="966787">
              <a:lnSpc>
                <a:spcPct val="70000"/>
              </a:lnSpc>
              <a:defRPr b="0">
                <a:solidFill>
                  <a:srgbClr val="FFFF00"/>
                </a:solidFill>
                <a:latin typeface="Arial Rounded MT Bold"/>
                <a:ea typeface="Arial Rounded MT Bold"/>
                <a:cs typeface="Arial Rounded MT Bold"/>
                <a:sym typeface="Arial Rounded MT Bold"/>
              </a:defRPr>
            </a:pPr>
            <a:r>
              <a:rPr dirty="0"/>
              <a:t>Sloping Terrain</a:t>
            </a:r>
          </a:p>
        </p:txBody>
      </p:sp>
      <p:pic>
        <p:nvPicPr>
          <p:cNvPr id="351" name="image.png" descr="image.png"/>
          <p:cNvPicPr>
            <a:picLocks noChangeAspect="1"/>
          </p:cNvPicPr>
          <p:nvPr/>
        </p:nvPicPr>
        <p:blipFill>
          <a:blip r:embed="rId2"/>
          <a:stretch>
            <a:fillRect/>
          </a:stretch>
        </p:blipFill>
        <p:spPr>
          <a:xfrm>
            <a:off x="12700" y="3622675"/>
            <a:ext cx="4314825" cy="3235325"/>
          </a:xfrm>
          <a:prstGeom prst="rect">
            <a:avLst/>
          </a:prstGeom>
          <a:ln>
            <a:solidFill>
              <a:srgbClr val="000000"/>
            </a:solidFill>
          </a:ln>
        </p:spPr>
      </p:pic>
      <p:pic>
        <p:nvPicPr>
          <p:cNvPr id="352" name="A rocky beachDescription automatically generated" descr="A rocky beachDescription automatically generated"/>
          <p:cNvPicPr>
            <a:picLocks noChangeAspect="1"/>
          </p:cNvPicPr>
          <p:nvPr/>
        </p:nvPicPr>
        <p:blipFill>
          <a:blip r:embed="rId3"/>
          <a:stretch>
            <a:fillRect/>
          </a:stretch>
        </p:blipFill>
        <p:spPr>
          <a:xfrm>
            <a:off x="4483100" y="3622675"/>
            <a:ext cx="4660900" cy="3235325"/>
          </a:xfrm>
          <a:prstGeom prst="rect">
            <a:avLst/>
          </a:prstGeom>
          <a:ln w="12700">
            <a:miter lim="400000"/>
          </a:ln>
        </p:spPr>
      </p:pic>
      <p:pic>
        <p:nvPicPr>
          <p:cNvPr id="353" name="A picture containing outdoor, tree, groundDescription automatically generated" descr="A picture containing outdoor, tree, groundDescription automatically generated"/>
          <p:cNvPicPr>
            <a:picLocks noChangeAspect="1"/>
          </p:cNvPicPr>
          <p:nvPr/>
        </p:nvPicPr>
        <p:blipFill>
          <a:blip r:embed="rId4"/>
          <a:stretch>
            <a:fillRect/>
          </a:stretch>
        </p:blipFill>
        <p:spPr>
          <a:xfrm>
            <a:off x="5381625" y="369887"/>
            <a:ext cx="3762375" cy="31130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theme/theme1.xml><?xml version="1.0" encoding="utf-8"?>
<a:theme xmlns:a="http://schemas.openxmlformats.org/drawingml/2006/main" name="9_Bevel">
  <a:themeElements>
    <a:clrScheme name="9_Bevel">
      <a:dk1>
        <a:srgbClr val="000000"/>
      </a:dk1>
      <a:lt1>
        <a:srgbClr val="000000"/>
      </a:lt1>
      <a:dk2>
        <a:srgbClr val="A7A7A7"/>
      </a:dk2>
      <a:lt2>
        <a:srgbClr val="535353"/>
      </a:lt2>
      <a:accent1>
        <a:srgbClr val="000080"/>
      </a:accent1>
      <a:accent2>
        <a:srgbClr val="009300"/>
      </a:accent2>
      <a:accent3>
        <a:srgbClr val="9BBB59"/>
      </a:accent3>
      <a:accent4>
        <a:srgbClr val="8064A2"/>
      </a:accent4>
      <a:accent5>
        <a:srgbClr val="4BACC6"/>
      </a:accent5>
      <a:accent6>
        <a:srgbClr val="F79646"/>
      </a:accent6>
      <a:hlink>
        <a:srgbClr val="0000FF"/>
      </a:hlink>
      <a:folHlink>
        <a:srgbClr val="FF00FF"/>
      </a:folHlink>
    </a:clrScheme>
    <a:fontScheme name="9_Bevel">
      <a:majorFont>
        <a:latin typeface="Times New Roman"/>
        <a:ea typeface="Times New Roman"/>
        <a:cs typeface="Times New Roman"/>
      </a:majorFont>
      <a:minorFont>
        <a:latin typeface="Helvetica"/>
        <a:ea typeface="Helvetica"/>
        <a:cs typeface="Helvetica"/>
      </a:minorFont>
    </a:fontScheme>
    <a:fmtScheme name="9_Beve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9_Bevel">
  <a:themeElements>
    <a:clrScheme name="9_Bevel">
      <a:dk1>
        <a:srgbClr val="000000"/>
      </a:dk1>
      <a:lt1>
        <a:srgbClr val="FFFFFF"/>
      </a:lt1>
      <a:dk2>
        <a:srgbClr val="A7A7A7"/>
      </a:dk2>
      <a:lt2>
        <a:srgbClr val="535353"/>
      </a:lt2>
      <a:accent1>
        <a:srgbClr val="000080"/>
      </a:accent1>
      <a:accent2>
        <a:srgbClr val="009300"/>
      </a:accent2>
      <a:accent3>
        <a:srgbClr val="9BBB59"/>
      </a:accent3>
      <a:accent4>
        <a:srgbClr val="8064A2"/>
      </a:accent4>
      <a:accent5>
        <a:srgbClr val="4BACC6"/>
      </a:accent5>
      <a:accent6>
        <a:srgbClr val="F79646"/>
      </a:accent6>
      <a:hlink>
        <a:srgbClr val="0000FF"/>
      </a:hlink>
      <a:folHlink>
        <a:srgbClr val="FF00FF"/>
      </a:folHlink>
    </a:clrScheme>
    <a:fontScheme name="9_Bevel">
      <a:majorFont>
        <a:latin typeface="Times New Roman"/>
        <a:ea typeface="Times New Roman"/>
        <a:cs typeface="Times New Roman"/>
      </a:majorFont>
      <a:minorFont>
        <a:latin typeface="Helvetica"/>
        <a:ea typeface="Helvetica"/>
        <a:cs typeface="Helvetica"/>
      </a:minorFont>
    </a:fontScheme>
    <a:fmtScheme name="9_Beve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963</Words>
  <Application>Microsoft Office PowerPoint</Application>
  <PresentationFormat>On-screen Show (4:3)</PresentationFormat>
  <Paragraphs>110</Paragraphs>
  <Slides>22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 Rounded MT Bold</vt:lpstr>
      <vt:lpstr>Bookman Old Style</vt:lpstr>
      <vt:lpstr>Calibri</vt:lpstr>
      <vt:lpstr>Corbel</vt:lpstr>
      <vt:lpstr>Helvetica</vt:lpstr>
      <vt:lpstr>Times New Roman</vt:lpstr>
      <vt:lpstr>9_Bevel</vt:lpstr>
      <vt:lpstr>Recreation Ecology:  A Scientific Basis for  Leave No Trace Practices</vt:lpstr>
      <vt:lpstr>Presentation Objectives</vt:lpstr>
      <vt:lpstr>Scout Outings:  Large groups,  Resource &amp; Experiential Impacts</vt:lpstr>
      <vt:lpstr>Recreation Ecology</vt:lpstr>
      <vt:lpstr>The Leave No Trace Message</vt:lpstr>
      <vt:lpstr>PowerPoint Presentation</vt:lpstr>
      <vt:lpstr>Camping Dispersal vs. Containment</vt:lpstr>
      <vt:lpstr>Vegetation Resistance &amp; Resilience</vt:lpstr>
      <vt:lpstr>PowerPoint Presentation</vt:lpstr>
      <vt:lpstr>PowerPoint Presentation</vt:lpstr>
      <vt:lpstr>PowerPoint Presentation</vt:lpstr>
      <vt:lpstr>PowerPoint Presentation</vt:lpstr>
      <vt:lpstr>PowerPoint Presentation</vt:lpstr>
      <vt:lpstr>PowerPoint Presentation</vt:lpstr>
      <vt:lpstr>2.  Travel and Camp on  Durable Surfaces</vt:lpstr>
      <vt:lpstr>2.  Travel and Camp on  Durable Surfaces</vt:lpstr>
      <vt:lpstr>PowerPoint Presentation</vt:lpstr>
      <vt:lpstr>5.  Minimize Campfire Impacts</vt:lpstr>
      <vt:lpstr>Hammock Strap Tree Impact Study</vt:lpstr>
      <vt:lpstr>Hammock Strap Tree Impact Study</vt:lpstr>
      <vt:lpstr>Hammock Strap Tree Impact Study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Recreation Ecology:  A Scientific Basis for  Leave No Trace Practices</dc:title>
  <dc:creator>Mark</dc:creator>
  <cp:lastModifiedBy>Mark Hammer</cp:lastModifiedBy>
  <cp:revision>1</cp:revision>
  <dcterms:modified xsi:type="dcterms:W3CDTF">2021-11-14T21:14:49Z</dcterms:modified>
</cp:coreProperties>
</file>