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71" r:id="rId4"/>
    <p:sldId id="262" r:id="rId5"/>
    <p:sldId id="270" r:id="rId6"/>
    <p:sldId id="267" r:id="rId7"/>
    <p:sldId id="263" r:id="rId8"/>
    <p:sldId id="265" r:id="rId9"/>
    <p:sldId id="264" r:id="rId10"/>
    <p:sldId id="266" r:id="rId11"/>
    <p:sldId id="268" r:id="rId12"/>
    <p:sldId id="269"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E7BCA-DB71-4188-99BF-C948F1A50974}" v="49" dt="2023-11-21T02:43:17.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54" autoAdjust="0"/>
  </p:normalViewPr>
  <p:slideViewPr>
    <p:cSldViewPr snapToGrid="0">
      <p:cViewPr varScale="1">
        <p:scale>
          <a:sx n="83" d="100"/>
          <a:sy n="83" d="100"/>
        </p:scale>
        <p:origin x="102" y="1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8D60B-91ED-44EF-AC98-9F3ACAC4EE36}"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068AE-CB88-48D6-AC64-B5C7AA9A013D}" type="slidenum">
              <a:rPr lang="en-US" smtClean="0"/>
              <a:t>‹#›</a:t>
            </a:fld>
            <a:endParaRPr lang="en-US"/>
          </a:p>
        </p:txBody>
      </p:sp>
    </p:spTree>
    <p:extLst>
      <p:ext uri="{BB962C8B-B14F-4D97-AF65-F5344CB8AC3E}">
        <p14:creationId xmlns:p14="http://schemas.microsoft.com/office/powerpoint/2010/main" val="362804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allocated:  15 minutes</a:t>
            </a:r>
          </a:p>
          <a:p>
            <a:endParaRPr lang="en-US" dirty="0"/>
          </a:p>
          <a:p>
            <a:r>
              <a:rPr lang="en-US" dirty="0"/>
              <a:t>Materials needed:</a:t>
            </a:r>
          </a:p>
          <a:p>
            <a:pPr marL="171450" indent="-171450">
              <a:buFont typeface="Arial" panose="020B0604020202020204" pitchFamily="34" charset="0"/>
              <a:buChar char="•"/>
            </a:pPr>
            <a:r>
              <a:rPr lang="en-US" dirty="0"/>
              <a:t>Outdoor Ethics Guide Handbook publication #510-047</a:t>
            </a:r>
          </a:p>
          <a:p>
            <a:pPr marL="171450" indent="-171450">
              <a:buFont typeface="Arial" panose="020B0604020202020204" pitchFamily="34" charset="0"/>
              <a:buChar char="•"/>
            </a:pPr>
            <a:r>
              <a:rPr lang="en-US" dirty="0"/>
              <a:t>Outdoor Ethics Awareness and Action Awards publication #430-063</a:t>
            </a:r>
          </a:p>
          <a:p>
            <a:pPr marL="171450" indent="-171450">
              <a:buFont typeface="Arial" panose="020B0604020202020204" pitchFamily="34" charset="0"/>
              <a:buChar char="•"/>
            </a:pPr>
            <a:r>
              <a:rPr lang="en-US" dirty="0"/>
              <a:t>BSA Leave No Trace Basics Course Guide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err="1"/>
              <a:t>Noactivity</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67068AE-CB88-48D6-AC64-B5C7AA9A013D}" type="slidenum">
              <a:rPr lang="en-US" smtClean="0"/>
              <a:t>1</a:t>
            </a:fld>
            <a:endParaRPr lang="en-US"/>
          </a:p>
        </p:txBody>
      </p:sp>
    </p:spTree>
    <p:extLst>
      <p:ext uri="{BB962C8B-B14F-4D97-AF65-F5344CB8AC3E}">
        <p14:creationId xmlns:p14="http://schemas.microsoft.com/office/powerpoint/2010/main" val="4175198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 an excellent way to introduce Leave No Trace to Scouts</a:t>
            </a:r>
          </a:p>
          <a:p>
            <a:pPr marL="171450" indent="-171450">
              <a:buFont typeface="Arial" panose="020B0604020202020204" pitchFamily="34" charset="0"/>
              <a:buChar char="•"/>
            </a:pPr>
            <a:r>
              <a:rPr lang="en-US" dirty="0"/>
              <a:t>The Awareness Award requirements include watching Leave No Trace videos and their on-line course.</a:t>
            </a:r>
          </a:p>
          <a:p>
            <a:pPr marL="171450" indent="-171450">
              <a:buFont typeface="Arial" panose="020B0604020202020204" pitchFamily="34" charset="0"/>
              <a:buChar char="•"/>
            </a:pPr>
            <a:r>
              <a:rPr lang="en-US" dirty="0"/>
              <a:t>Requirements for the Action Award adds a service activity.</a:t>
            </a:r>
          </a:p>
        </p:txBody>
      </p:sp>
      <p:sp>
        <p:nvSpPr>
          <p:cNvPr id="4" name="Slide Number Placeholder 3"/>
          <p:cNvSpPr>
            <a:spLocks noGrp="1"/>
          </p:cNvSpPr>
          <p:nvPr>
            <p:ph type="sldNum" sz="quarter" idx="5"/>
          </p:nvPr>
        </p:nvSpPr>
        <p:spPr/>
        <p:txBody>
          <a:bodyPr/>
          <a:lstStyle/>
          <a:p>
            <a:fld id="{367068AE-CB88-48D6-AC64-B5C7AA9A013D}" type="slidenum">
              <a:rPr lang="en-US" smtClean="0"/>
              <a:t>10</a:t>
            </a:fld>
            <a:endParaRPr lang="en-US"/>
          </a:p>
        </p:txBody>
      </p:sp>
    </p:spTree>
    <p:extLst>
      <p:ext uri="{BB962C8B-B14F-4D97-AF65-F5344CB8AC3E}">
        <p14:creationId xmlns:p14="http://schemas.microsoft.com/office/powerpoint/2010/main" val="284639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Council level, there is the Outdoor Ethics Advocate position.  </a:t>
            </a:r>
          </a:p>
          <a:p>
            <a:endParaRPr lang="en-US" dirty="0"/>
          </a:p>
          <a:p>
            <a:r>
              <a:rPr lang="en-US" dirty="0"/>
              <a:t>Go to the Outdoor Programs, Outdoor Ethics section of Scouting.org to find the current Outdoor Ethics Advocate for your council.  </a:t>
            </a:r>
          </a:p>
          <a:p>
            <a:r>
              <a:rPr lang="en-US" dirty="0"/>
              <a:t>And, if there is a vacancy, consider stepping up.</a:t>
            </a:r>
          </a:p>
        </p:txBody>
      </p:sp>
      <p:sp>
        <p:nvSpPr>
          <p:cNvPr id="4" name="Slide Number Placeholder 3"/>
          <p:cNvSpPr>
            <a:spLocks noGrp="1"/>
          </p:cNvSpPr>
          <p:nvPr>
            <p:ph type="sldNum" sz="quarter" idx="5"/>
          </p:nvPr>
        </p:nvSpPr>
        <p:spPr/>
        <p:txBody>
          <a:bodyPr/>
          <a:lstStyle/>
          <a:p>
            <a:fld id="{367068AE-CB88-48D6-AC64-B5C7AA9A013D}" type="slidenum">
              <a:rPr lang="en-US" smtClean="0"/>
              <a:t>11</a:t>
            </a:fld>
            <a:endParaRPr lang="en-US"/>
          </a:p>
        </p:txBody>
      </p:sp>
    </p:spTree>
    <p:extLst>
      <p:ext uri="{BB962C8B-B14F-4D97-AF65-F5344CB8AC3E}">
        <p14:creationId xmlns:p14="http://schemas.microsoft.com/office/powerpoint/2010/main" val="193625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Have as many participants as time allows give their best estimate as to how they will personally put their new Leave No Trace knowledge to work in the council, district, and unit(s).</a:t>
            </a:r>
          </a:p>
        </p:txBody>
      </p:sp>
      <p:sp>
        <p:nvSpPr>
          <p:cNvPr id="4" name="Slide Number Placeholder 3"/>
          <p:cNvSpPr>
            <a:spLocks noGrp="1"/>
          </p:cNvSpPr>
          <p:nvPr>
            <p:ph type="sldNum" sz="quarter" idx="5"/>
          </p:nvPr>
        </p:nvSpPr>
        <p:spPr/>
        <p:txBody>
          <a:bodyPr/>
          <a:lstStyle/>
          <a:p>
            <a:fld id="{367068AE-CB88-48D6-AC64-B5C7AA9A013D}" type="slidenum">
              <a:rPr lang="en-US" smtClean="0"/>
              <a:t>12</a:t>
            </a:fld>
            <a:endParaRPr lang="en-US"/>
          </a:p>
        </p:txBody>
      </p:sp>
    </p:spTree>
    <p:extLst>
      <p:ext uri="{BB962C8B-B14F-4D97-AF65-F5344CB8AC3E}">
        <p14:creationId xmlns:p14="http://schemas.microsoft.com/office/powerpoint/2010/main" val="317144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start of this training, we asked each of you what your expectations were for this training.  </a:t>
            </a:r>
          </a:p>
          <a:p>
            <a:endParaRPr lang="en-US" dirty="0"/>
          </a:p>
          <a:p>
            <a:r>
              <a:rPr lang="en-US" dirty="0"/>
              <a:t>It’s our expectation that each of you will share the Leave No Trace message with others.</a:t>
            </a:r>
          </a:p>
        </p:txBody>
      </p:sp>
      <p:sp>
        <p:nvSpPr>
          <p:cNvPr id="4" name="Slide Number Placeholder 3"/>
          <p:cNvSpPr>
            <a:spLocks noGrp="1"/>
          </p:cNvSpPr>
          <p:nvPr>
            <p:ph type="sldNum" sz="quarter" idx="5"/>
          </p:nvPr>
        </p:nvSpPr>
        <p:spPr/>
        <p:txBody>
          <a:bodyPr/>
          <a:lstStyle/>
          <a:p>
            <a:fld id="{367068AE-CB88-48D6-AC64-B5C7AA9A013D}" type="slidenum">
              <a:rPr lang="en-US" smtClean="0"/>
              <a:t>2</a:t>
            </a:fld>
            <a:endParaRPr lang="en-US"/>
          </a:p>
        </p:txBody>
      </p:sp>
    </p:spTree>
    <p:extLst>
      <p:ext uri="{BB962C8B-B14F-4D97-AF65-F5344CB8AC3E}">
        <p14:creationId xmlns:p14="http://schemas.microsoft.com/office/powerpoint/2010/main" val="382212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all the opportunities each of us has to share the Leave No Trace message.</a:t>
            </a:r>
          </a:p>
          <a:p>
            <a:endParaRPr lang="en-US" dirty="0"/>
          </a:p>
          <a:p>
            <a:r>
              <a:rPr lang="en-US" dirty="0"/>
              <a:t>We will look some of the formal ways to share the message in the following slides.</a:t>
            </a:r>
          </a:p>
          <a:p>
            <a:endParaRPr lang="en-US" dirty="0"/>
          </a:p>
          <a:p>
            <a:r>
              <a:rPr lang="en-US" dirty="0"/>
              <a:t>But I don’t want to overlook the opportunities afforded by teachable moments.  </a:t>
            </a:r>
          </a:p>
        </p:txBody>
      </p:sp>
      <p:sp>
        <p:nvSpPr>
          <p:cNvPr id="4" name="Slide Number Placeholder 3"/>
          <p:cNvSpPr>
            <a:spLocks noGrp="1"/>
          </p:cNvSpPr>
          <p:nvPr>
            <p:ph type="sldNum" sz="quarter" idx="5"/>
          </p:nvPr>
        </p:nvSpPr>
        <p:spPr/>
        <p:txBody>
          <a:bodyPr/>
          <a:lstStyle/>
          <a:p>
            <a:fld id="{367068AE-CB88-48D6-AC64-B5C7AA9A013D}" type="slidenum">
              <a:rPr lang="en-US" smtClean="0"/>
              <a:t>3</a:t>
            </a:fld>
            <a:endParaRPr lang="en-US"/>
          </a:p>
        </p:txBody>
      </p:sp>
    </p:spTree>
    <p:extLst>
      <p:ext uri="{BB962C8B-B14F-4D97-AF65-F5344CB8AC3E}">
        <p14:creationId xmlns:p14="http://schemas.microsoft.com/office/powerpoint/2010/main" val="140808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Several BSA trainings include a session devoted to Outdoor Ethics/ Leave No Trace.  </a:t>
            </a:r>
          </a:p>
          <a:p>
            <a:pPr marL="171450" indent="-171450">
              <a:buFont typeface="Arial" panose="020B0604020202020204" pitchFamily="34" charset="0"/>
              <a:buChar char="•"/>
            </a:pPr>
            <a:r>
              <a:rPr lang="en-US" dirty="0"/>
              <a:t>These sessions are allocated 30 minutes.</a:t>
            </a:r>
          </a:p>
          <a:p>
            <a:pPr marL="171450" indent="-171450">
              <a:buFont typeface="Arial" panose="020B0604020202020204" pitchFamily="34" charset="0"/>
              <a:buChar char="•"/>
            </a:pPr>
            <a:r>
              <a:rPr lang="en-US" dirty="0"/>
              <a:t>Each of these trainings have a syllabus that forms the basis of your presentation. </a:t>
            </a:r>
          </a:p>
          <a:p>
            <a:pPr marL="171450" indent="-171450">
              <a:buFont typeface="Arial" panose="020B0604020202020204" pitchFamily="34" charset="0"/>
              <a:buChar char="•"/>
            </a:pPr>
            <a:r>
              <a:rPr lang="en-US" dirty="0"/>
              <a:t>BSA Outdoor Ethics resources include flip books for BALOO and IOLS</a:t>
            </a:r>
          </a:p>
        </p:txBody>
      </p:sp>
      <p:sp>
        <p:nvSpPr>
          <p:cNvPr id="4" name="Slide Number Placeholder 3"/>
          <p:cNvSpPr>
            <a:spLocks noGrp="1"/>
          </p:cNvSpPr>
          <p:nvPr>
            <p:ph type="sldNum" sz="quarter" idx="5"/>
          </p:nvPr>
        </p:nvSpPr>
        <p:spPr/>
        <p:txBody>
          <a:bodyPr/>
          <a:lstStyle/>
          <a:p>
            <a:fld id="{367068AE-CB88-48D6-AC64-B5C7AA9A013D}" type="slidenum">
              <a:rPr lang="en-US" smtClean="0"/>
              <a:t>4</a:t>
            </a:fld>
            <a:endParaRPr lang="en-US"/>
          </a:p>
        </p:txBody>
      </p:sp>
    </p:spTree>
    <p:extLst>
      <p:ext uri="{BB962C8B-B14F-4D97-AF65-F5344CB8AC3E}">
        <p14:creationId xmlns:p14="http://schemas.microsoft.com/office/powerpoint/2010/main" val="66100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the current syllabus for National Camping School to determine the content of these sessions. </a:t>
            </a:r>
          </a:p>
        </p:txBody>
      </p:sp>
      <p:sp>
        <p:nvSpPr>
          <p:cNvPr id="4" name="Slide Number Placeholder 3"/>
          <p:cNvSpPr>
            <a:spLocks noGrp="1"/>
          </p:cNvSpPr>
          <p:nvPr>
            <p:ph type="sldNum" sz="quarter" idx="5"/>
          </p:nvPr>
        </p:nvSpPr>
        <p:spPr/>
        <p:txBody>
          <a:bodyPr/>
          <a:lstStyle/>
          <a:p>
            <a:fld id="{367068AE-CB88-48D6-AC64-B5C7AA9A013D}" type="slidenum">
              <a:rPr lang="en-US" smtClean="0"/>
              <a:t>5</a:t>
            </a:fld>
            <a:endParaRPr lang="en-US"/>
          </a:p>
        </p:txBody>
      </p:sp>
    </p:spTree>
    <p:extLst>
      <p:ext uri="{BB962C8B-B14F-4D97-AF65-F5344CB8AC3E}">
        <p14:creationId xmlns:p14="http://schemas.microsoft.com/office/powerpoint/2010/main" val="385229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BSA standard workshop is BSA Leave No Trace Basics</a:t>
            </a:r>
          </a:p>
          <a:p>
            <a:pPr marL="171450" indent="-171450">
              <a:buFont typeface="Arial" panose="020B0604020202020204" pitchFamily="34" charset="0"/>
              <a:buChar char="•"/>
            </a:pPr>
            <a:r>
              <a:rPr lang="en-US" dirty="0"/>
              <a:t>This training was formerly titled “BSA Leave No Trace 101 course.”  Name change to eliminate confusion with Leave No Trace’s new online 101 Course.</a:t>
            </a:r>
          </a:p>
          <a:p>
            <a:pPr marL="171450" indent="-171450">
              <a:buFont typeface="Arial" panose="020B0604020202020204" pitchFamily="34" charset="0"/>
              <a:buChar char="•"/>
            </a:pPr>
            <a:r>
              <a:rPr lang="en-US" dirty="0"/>
              <a:t>Many options for where this course might be offered. </a:t>
            </a:r>
          </a:p>
          <a:p>
            <a:pPr marL="171450" indent="-171450">
              <a:buFont typeface="Arial" panose="020B0604020202020204" pitchFamily="34" charset="0"/>
              <a:buChar char="•"/>
            </a:pPr>
            <a:r>
              <a:rPr lang="en-US" dirty="0"/>
              <a:t>Does not need to be done in one session, but should be completed within 30 days.</a:t>
            </a:r>
          </a:p>
          <a:p>
            <a:pPr marL="171450" indent="-171450">
              <a:buFont typeface="Arial" panose="020B0604020202020204" pitchFamily="34" charset="0"/>
              <a:buChar char="•"/>
            </a:pPr>
            <a:r>
              <a:rPr lang="en-US" dirty="0"/>
              <a:t>Course Guide (6 pages) includes resources, course outline with minimum timing for each session, as well as other information </a:t>
            </a:r>
          </a:p>
        </p:txBody>
      </p:sp>
      <p:sp>
        <p:nvSpPr>
          <p:cNvPr id="4" name="Slide Number Placeholder 3"/>
          <p:cNvSpPr>
            <a:spLocks noGrp="1"/>
          </p:cNvSpPr>
          <p:nvPr>
            <p:ph type="sldNum" sz="quarter" idx="5"/>
          </p:nvPr>
        </p:nvSpPr>
        <p:spPr/>
        <p:txBody>
          <a:bodyPr/>
          <a:lstStyle/>
          <a:p>
            <a:fld id="{367068AE-CB88-48D6-AC64-B5C7AA9A013D}" type="slidenum">
              <a:rPr lang="en-US" smtClean="0"/>
              <a:t>6</a:t>
            </a:fld>
            <a:endParaRPr lang="en-US"/>
          </a:p>
        </p:txBody>
      </p:sp>
    </p:spTree>
    <p:extLst>
      <p:ext uri="{BB962C8B-B14F-4D97-AF65-F5344CB8AC3E}">
        <p14:creationId xmlns:p14="http://schemas.microsoft.com/office/powerpoint/2010/main" val="264227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Leave No Trace Workshops are 30 minutes to 1 day.</a:t>
            </a:r>
          </a:p>
          <a:p>
            <a:pPr marL="171450" indent="-171450">
              <a:buFont typeface="Arial" panose="020B0604020202020204" pitchFamily="34" charset="0"/>
              <a:buChar char="•"/>
            </a:pPr>
            <a:r>
              <a:rPr lang="en-US" dirty="0"/>
              <a:t>Opportunities abound at Roundtables, Camporees, University of Scouting.  </a:t>
            </a:r>
          </a:p>
          <a:p>
            <a:pPr marL="171450" indent="-171450">
              <a:buFont typeface="Arial" panose="020B0604020202020204" pitchFamily="34" charset="0"/>
              <a:buChar char="•"/>
            </a:pPr>
            <a:r>
              <a:rPr lang="en-US" dirty="0"/>
              <a:t>Some Councils have a separate track for Outdoor Ethics at their University of Scouting.</a:t>
            </a:r>
          </a:p>
          <a:p>
            <a:pPr marL="171450" indent="-171450">
              <a:buFont typeface="Arial" panose="020B0604020202020204" pitchFamily="34" charset="0"/>
              <a:buChar char="•"/>
            </a:pPr>
            <a:r>
              <a:rPr lang="en-US" dirty="0"/>
              <a:t>Follow Workshop Guidelines at https://lnt.org/get-involved/training-courses/recreational/</a:t>
            </a:r>
          </a:p>
        </p:txBody>
      </p:sp>
      <p:sp>
        <p:nvSpPr>
          <p:cNvPr id="4" name="Slide Number Placeholder 3"/>
          <p:cNvSpPr>
            <a:spLocks noGrp="1"/>
          </p:cNvSpPr>
          <p:nvPr>
            <p:ph type="sldNum" sz="quarter" idx="5"/>
          </p:nvPr>
        </p:nvSpPr>
        <p:spPr/>
        <p:txBody>
          <a:bodyPr/>
          <a:lstStyle/>
          <a:p>
            <a:fld id="{367068AE-CB88-48D6-AC64-B5C7AA9A013D}" type="slidenum">
              <a:rPr lang="en-US" smtClean="0"/>
              <a:t>7</a:t>
            </a:fld>
            <a:endParaRPr lang="en-US"/>
          </a:p>
        </p:txBody>
      </p:sp>
    </p:spTree>
    <p:extLst>
      <p:ext uri="{BB962C8B-B14F-4D97-AF65-F5344CB8AC3E}">
        <p14:creationId xmlns:p14="http://schemas.microsoft.com/office/powerpoint/2010/main" val="3573602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staffed display table can be set up at almost any gathering.  </a:t>
            </a:r>
          </a:p>
          <a:p>
            <a:pPr marL="171450" indent="-171450">
              <a:buFont typeface="Arial" panose="020B0604020202020204" pitchFamily="34" charset="0"/>
              <a:buChar char="•"/>
            </a:pPr>
            <a:r>
              <a:rPr lang="en-US" dirty="0"/>
              <a:t>Good activities to include (time permitting:</a:t>
            </a:r>
          </a:p>
          <a:p>
            <a:pPr marL="628650" lvl="1" indent="-171450">
              <a:buFont typeface="Arial" panose="020B0604020202020204" pitchFamily="34" charset="0"/>
              <a:buChar char="•"/>
            </a:pPr>
            <a:r>
              <a:rPr lang="en-US" dirty="0"/>
              <a:t>Question Ball</a:t>
            </a:r>
          </a:p>
          <a:p>
            <a:pPr marL="628650" lvl="1" indent="-171450">
              <a:buFont typeface="Arial" panose="020B0604020202020204" pitchFamily="34" charset="0"/>
              <a:buChar char="•"/>
            </a:pPr>
            <a:r>
              <a:rPr lang="en-US" dirty="0"/>
              <a:t>Trash timeline</a:t>
            </a:r>
          </a:p>
          <a:p>
            <a:pPr marL="628650" lvl="1" indent="-171450">
              <a:buFont typeface="Arial" panose="020B0604020202020204" pitchFamily="34" charset="0"/>
              <a:buChar char="•"/>
            </a:pPr>
            <a:r>
              <a:rPr lang="en-US" dirty="0"/>
              <a:t>Surface hopscotch</a:t>
            </a:r>
          </a:p>
        </p:txBody>
      </p:sp>
      <p:sp>
        <p:nvSpPr>
          <p:cNvPr id="4" name="Slide Number Placeholder 3"/>
          <p:cNvSpPr>
            <a:spLocks noGrp="1"/>
          </p:cNvSpPr>
          <p:nvPr>
            <p:ph type="sldNum" sz="quarter" idx="5"/>
          </p:nvPr>
        </p:nvSpPr>
        <p:spPr/>
        <p:txBody>
          <a:bodyPr/>
          <a:lstStyle/>
          <a:p>
            <a:fld id="{367068AE-CB88-48D6-AC64-B5C7AA9A013D}" type="slidenum">
              <a:rPr lang="en-US" smtClean="0"/>
              <a:t>8</a:t>
            </a:fld>
            <a:endParaRPr lang="en-US"/>
          </a:p>
        </p:txBody>
      </p:sp>
    </p:spTree>
    <p:extLst>
      <p:ext uri="{BB962C8B-B14F-4D97-AF65-F5344CB8AC3E}">
        <p14:creationId xmlns:p14="http://schemas.microsoft.com/office/powerpoint/2010/main" val="351001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troop level, there is the Outdoor Ethics Guide position</a:t>
            </a:r>
          </a:p>
          <a:p>
            <a:endParaRPr lang="en-US" dirty="0"/>
          </a:p>
          <a:p>
            <a:r>
              <a:rPr lang="en-US" dirty="0"/>
              <a:t>This is a youth leadership position of responsibility.  </a:t>
            </a:r>
          </a:p>
          <a:p>
            <a:endParaRPr lang="en-US" dirty="0"/>
          </a:p>
          <a:p>
            <a:r>
              <a:rPr lang="en-US" dirty="0"/>
              <a:t>BSA publication “Outdoor Ethics Guide Handbook” is an excellent reference (BSA#510-047)</a:t>
            </a:r>
          </a:p>
        </p:txBody>
      </p:sp>
      <p:sp>
        <p:nvSpPr>
          <p:cNvPr id="4" name="Slide Number Placeholder 3"/>
          <p:cNvSpPr>
            <a:spLocks noGrp="1"/>
          </p:cNvSpPr>
          <p:nvPr>
            <p:ph type="sldNum" sz="quarter" idx="5"/>
          </p:nvPr>
        </p:nvSpPr>
        <p:spPr/>
        <p:txBody>
          <a:bodyPr/>
          <a:lstStyle/>
          <a:p>
            <a:fld id="{367068AE-CB88-48D6-AC64-B5C7AA9A013D}" type="slidenum">
              <a:rPr lang="en-US" smtClean="0"/>
              <a:t>9</a:t>
            </a:fld>
            <a:endParaRPr lang="en-US"/>
          </a:p>
        </p:txBody>
      </p:sp>
    </p:spTree>
    <p:extLst>
      <p:ext uri="{BB962C8B-B14F-4D97-AF65-F5344CB8AC3E}">
        <p14:creationId xmlns:p14="http://schemas.microsoft.com/office/powerpoint/2010/main" val="41027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5C82-53A9-6588-75DF-2F2231E0D1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276B8D-AB8A-F6F6-D82D-D5D4A8F69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B63A53-05F5-A7F5-2676-80B3F532B4DA}"/>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5" name="Footer Placeholder 4">
            <a:extLst>
              <a:ext uri="{FF2B5EF4-FFF2-40B4-BE49-F238E27FC236}">
                <a16:creationId xmlns:a16="http://schemas.microsoft.com/office/drawing/2014/main" id="{CE17240D-04A5-B724-CFCE-3E388E3C9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2B240-AA72-8909-31D5-2F2765A19473}"/>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49090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4BF2-73E8-8628-AD87-3C1CCA19A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778318-D2C7-2411-66DB-B66272CE1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86684-4E22-871E-3B64-A5D4FB04A4D3}"/>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5" name="Footer Placeholder 4">
            <a:extLst>
              <a:ext uri="{FF2B5EF4-FFF2-40B4-BE49-F238E27FC236}">
                <a16:creationId xmlns:a16="http://schemas.microsoft.com/office/drawing/2014/main" id="{2CC3EA31-74C9-53F2-71E6-70766E3F2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C0CF2-0C11-E9F0-A982-26C71556FBC5}"/>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45611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8856C-B5D4-63C6-DF27-E42B9A400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35C45B-2F93-E9F2-4A63-6AAC37D30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6B95A-C862-BBF1-F6FA-C737290E16CC}"/>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5" name="Footer Placeholder 4">
            <a:extLst>
              <a:ext uri="{FF2B5EF4-FFF2-40B4-BE49-F238E27FC236}">
                <a16:creationId xmlns:a16="http://schemas.microsoft.com/office/drawing/2014/main" id="{57A95F03-D1D9-B3EA-A92C-630542282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0F508-2DE1-999D-8CD0-B31D643E501C}"/>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23196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D45E-3E27-95B1-A53B-C56AB4260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5E9685-7283-2D43-74EA-6F6C3D460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95D4-5C80-C2D4-5D61-6B98B046793C}"/>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5" name="Footer Placeholder 4">
            <a:extLst>
              <a:ext uri="{FF2B5EF4-FFF2-40B4-BE49-F238E27FC236}">
                <a16:creationId xmlns:a16="http://schemas.microsoft.com/office/drawing/2014/main" id="{2BFA5703-58F1-3BE1-586D-73E1F2E8D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17AC-9F5D-CBEE-BCF5-01D43DBE1C64}"/>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39025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4A10-12EC-69E9-78C5-45444442B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ABDC3-57A7-7B84-3878-7D9475D3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FDB69B-0A9A-C5D4-1D24-9805CA248BDD}"/>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5" name="Footer Placeholder 4">
            <a:extLst>
              <a:ext uri="{FF2B5EF4-FFF2-40B4-BE49-F238E27FC236}">
                <a16:creationId xmlns:a16="http://schemas.microsoft.com/office/drawing/2014/main" id="{ADCAA754-E50F-6310-6A8B-338881875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8E409-ED78-820B-169C-2F7D3FFC3B10}"/>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237326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CDD6-CACE-D5D1-B0DE-5C45DE47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519C4-03C8-A61F-EF36-18198A312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BADD50-B634-C7A8-E068-D5660F7F6C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2F3B2-0A90-AB84-2D95-47DD329503D6}"/>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6" name="Footer Placeholder 5">
            <a:extLst>
              <a:ext uri="{FF2B5EF4-FFF2-40B4-BE49-F238E27FC236}">
                <a16:creationId xmlns:a16="http://schemas.microsoft.com/office/drawing/2014/main" id="{417D7F30-63D7-FBB6-C3ED-1020516D9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5A7F9-EEC0-1F21-885C-6DFCCA5982E6}"/>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265142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2FCE-66CA-10A8-6302-0ABC582200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5FBCA-7548-57C2-4DEA-281D6789F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28E1BC-FEB6-6118-B104-926BA79C9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FE82F1-51A5-09DC-6ADC-0D82578B9B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FF26B-D830-291B-6FE0-A6A5F0D5D3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87EE19-2D44-80D7-3FB3-AC223E1C0E42}"/>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8" name="Footer Placeholder 7">
            <a:extLst>
              <a:ext uri="{FF2B5EF4-FFF2-40B4-BE49-F238E27FC236}">
                <a16:creationId xmlns:a16="http://schemas.microsoft.com/office/drawing/2014/main" id="{9BDA5BA7-493E-D77F-48F7-EF8C75BBBE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337CC4-A0AD-5755-8567-553C3B73615E}"/>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50489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EA6C-4209-8CBD-E708-52A773A94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47375-B8AD-2E36-74FA-BA55FF104E17}"/>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4" name="Footer Placeholder 3">
            <a:extLst>
              <a:ext uri="{FF2B5EF4-FFF2-40B4-BE49-F238E27FC236}">
                <a16:creationId xmlns:a16="http://schemas.microsoft.com/office/drawing/2014/main" id="{D488482C-E8BB-B02C-7D01-E9DE23BD86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B6A297-D817-30F1-201C-8060D8319499}"/>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96847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DD31B-8B79-79B7-6DA9-2707EDBB010B}"/>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3" name="Footer Placeholder 2">
            <a:extLst>
              <a:ext uri="{FF2B5EF4-FFF2-40B4-BE49-F238E27FC236}">
                <a16:creationId xmlns:a16="http://schemas.microsoft.com/office/drawing/2014/main" id="{EA297482-FBD7-3C03-80F2-B202438BC0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0F6332-9BCF-932B-71DB-2E25CD57953E}"/>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321182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1ED2-628A-420C-146A-043E743BA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1797BB-6605-CFBE-9DD5-F6C1EFAD4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A4C94-D850-1679-D533-EA26E22EA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A553A-A13F-7D7D-DDB9-092D8BBBB302}"/>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6" name="Footer Placeholder 5">
            <a:extLst>
              <a:ext uri="{FF2B5EF4-FFF2-40B4-BE49-F238E27FC236}">
                <a16:creationId xmlns:a16="http://schemas.microsoft.com/office/drawing/2014/main" id="{8A344C42-9B11-FB7E-F0AB-587260877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5AC93-6CEA-0BA9-DE70-8AD407C994C8}"/>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370223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B07C-A102-191B-06A7-CA1F499BB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E3DD3D-2463-DAB5-48D3-950257C26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BD0211-6E64-D761-4239-FF209934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E0D30-18AA-FCE4-AC8B-11AD6AADF7D9}"/>
              </a:ext>
            </a:extLst>
          </p:cNvPr>
          <p:cNvSpPr>
            <a:spLocks noGrp="1"/>
          </p:cNvSpPr>
          <p:nvPr>
            <p:ph type="dt" sz="half" idx="10"/>
          </p:nvPr>
        </p:nvSpPr>
        <p:spPr/>
        <p:txBody>
          <a:bodyPr/>
          <a:lstStyle/>
          <a:p>
            <a:fld id="{35E5B191-E78C-470D-9917-C812813483DA}" type="datetimeFigureOut">
              <a:rPr lang="en-US" smtClean="0"/>
              <a:t>1/22/2024</a:t>
            </a:fld>
            <a:endParaRPr lang="en-US"/>
          </a:p>
        </p:txBody>
      </p:sp>
      <p:sp>
        <p:nvSpPr>
          <p:cNvPr id="6" name="Footer Placeholder 5">
            <a:extLst>
              <a:ext uri="{FF2B5EF4-FFF2-40B4-BE49-F238E27FC236}">
                <a16:creationId xmlns:a16="http://schemas.microsoft.com/office/drawing/2014/main" id="{E7F7462D-F4E2-CA2E-ABD8-53478DDDA1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B9EB4-684F-153C-FDF6-E1123F3B5BA4}"/>
              </a:ext>
            </a:extLst>
          </p:cNvPr>
          <p:cNvSpPr>
            <a:spLocks noGrp="1"/>
          </p:cNvSpPr>
          <p:nvPr>
            <p:ph type="sldNum" sz="quarter" idx="12"/>
          </p:nvPr>
        </p:nvSpPr>
        <p:spPr/>
        <p:txBody>
          <a:bodyPr/>
          <a:lstStyle/>
          <a:p>
            <a:fld id="{75B3D7DE-8C7B-475E-B423-8034C33387CB}" type="slidenum">
              <a:rPr lang="en-US" smtClean="0"/>
              <a:t>‹#›</a:t>
            </a:fld>
            <a:endParaRPr lang="en-US"/>
          </a:p>
        </p:txBody>
      </p:sp>
    </p:spTree>
    <p:extLst>
      <p:ext uri="{BB962C8B-B14F-4D97-AF65-F5344CB8AC3E}">
        <p14:creationId xmlns:p14="http://schemas.microsoft.com/office/powerpoint/2010/main" val="42761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3FCA64-20AF-C432-940A-1F00A4437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3D735C-F3BA-7CDC-0E6E-A70D862F5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965D0-73DC-C369-A42B-EB7912996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5B191-E78C-470D-9917-C812813483DA}" type="datetimeFigureOut">
              <a:rPr lang="en-US" smtClean="0"/>
              <a:t>1/22/2024</a:t>
            </a:fld>
            <a:endParaRPr lang="en-US"/>
          </a:p>
        </p:txBody>
      </p:sp>
      <p:sp>
        <p:nvSpPr>
          <p:cNvPr id="5" name="Footer Placeholder 4">
            <a:extLst>
              <a:ext uri="{FF2B5EF4-FFF2-40B4-BE49-F238E27FC236}">
                <a16:creationId xmlns:a16="http://schemas.microsoft.com/office/drawing/2014/main" id="{AF598994-C2DB-6FD9-A7B0-E9F3B14E7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9783B-A1A6-9A50-9ED0-3E4986CAB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3D7DE-8C7B-475E-B423-8034C33387CB}" type="slidenum">
              <a:rPr lang="en-US" smtClean="0"/>
              <a:t>‹#›</a:t>
            </a:fld>
            <a:endParaRPr lang="en-US"/>
          </a:p>
        </p:txBody>
      </p:sp>
    </p:spTree>
    <p:extLst>
      <p:ext uri="{BB962C8B-B14F-4D97-AF65-F5344CB8AC3E}">
        <p14:creationId xmlns:p14="http://schemas.microsoft.com/office/powerpoint/2010/main" val="3851419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9B0200-84A7-A10B-3E13-6AB997E40243}"/>
              </a:ext>
            </a:extLst>
          </p:cNvPr>
          <p:cNvPicPr>
            <a:picLocks noChangeAspect="1"/>
          </p:cNvPicPr>
          <p:nvPr/>
        </p:nvPicPr>
        <p:blipFill>
          <a:blip r:embed="rId3"/>
          <a:stretch>
            <a:fillRect/>
          </a:stretch>
        </p:blipFill>
        <p:spPr>
          <a:xfrm>
            <a:off x="2627805" y="2229049"/>
            <a:ext cx="5982796"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CA4810-B793-0D34-47F4-2E4FC5CDB93D}"/>
              </a:ext>
            </a:extLst>
          </p:cNvPr>
          <p:cNvSpPr>
            <a:spLocks noGrp="1"/>
          </p:cNvSpPr>
          <p:nvPr>
            <p:ph type="ctrTitle"/>
          </p:nvPr>
        </p:nvSpPr>
        <p:spPr>
          <a:xfrm>
            <a:off x="1158367" y="859042"/>
            <a:ext cx="8921672" cy="1713305"/>
          </a:xfrm>
        </p:spPr>
        <p:txBody>
          <a:bodyPr anchor="b">
            <a:normAutofit/>
          </a:bodyPr>
          <a:lstStyle/>
          <a:p>
            <a:r>
              <a:rPr lang="en-US" sz="8000" b="1" dirty="0"/>
              <a:t>Bringing</a:t>
            </a:r>
          </a:p>
        </p:txBody>
      </p:sp>
      <p:sp>
        <p:nvSpPr>
          <p:cNvPr id="3" name="Subtitle 2">
            <a:extLst>
              <a:ext uri="{FF2B5EF4-FFF2-40B4-BE49-F238E27FC236}">
                <a16:creationId xmlns:a16="http://schemas.microsoft.com/office/drawing/2014/main" id="{84FC24B4-43C1-D60D-C935-2CC7211EBB63}"/>
              </a:ext>
            </a:extLst>
          </p:cNvPr>
          <p:cNvSpPr>
            <a:spLocks noGrp="1"/>
          </p:cNvSpPr>
          <p:nvPr>
            <p:ph type="subTitle" idx="1"/>
          </p:nvPr>
        </p:nvSpPr>
        <p:spPr>
          <a:xfrm>
            <a:off x="2213228" y="4482808"/>
            <a:ext cx="7321298" cy="1329883"/>
          </a:xfrm>
        </p:spPr>
        <p:txBody>
          <a:bodyPr anchor="t">
            <a:noAutofit/>
          </a:bodyPr>
          <a:lstStyle/>
          <a:p>
            <a:r>
              <a:rPr lang="en-US" sz="8000" b="1" dirty="0"/>
              <a:t>to Scouting</a:t>
            </a:r>
            <a:endParaRPr lang="en-US" sz="8000" dirty="0"/>
          </a:p>
        </p:txBody>
      </p:sp>
    </p:spTree>
    <p:extLst>
      <p:ext uri="{BB962C8B-B14F-4D97-AF65-F5344CB8AC3E}">
        <p14:creationId xmlns:p14="http://schemas.microsoft.com/office/powerpoint/2010/main" val="172007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223963" y="1843918"/>
            <a:ext cx="5550062" cy="4899782"/>
          </a:xfrm>
        </p:spPr>
        <p:txBody>
          <a:bodyPr>
            <a:noAutofit/>
          </a:bodyPr>
          <a:lstStyle/>
          <a:p>
            <a:pPr marL="0" indent="0">
              <a:buNone/>
            </a:pPr>
            <a:r>
              <a:rPr lang="en-US" sz="3600" b="1" u="sng" dirty="0"/>
              <a:t>Promote Leave No Trace within Scouting:</a:t>
            </a:r>
          </a:p>
          <a:p>
            <a:pPr marL="0" indent="0">
              <a:buNone/>
            </a:pPr>
            <a:endParaRPr lang="en-US" sz="3600" b="1" u="sng" dirty="0"/>
          </a:p>
          <a:p>
            <a:pPr lvl="1"/>
            <a:r>
              <a:rPr lang="en-US" sz="3200" b="1" dirty="0"/>
              <a:t>The Outdoor Ethics Awareness and Action Awards Program</a:t>
            </a:r>
          </a:p>
          <a:p>
            <a:endParaRPr lang="en-US" sz="4000" dirty="0"/>
          </a:p>
        </p:txBody>
      </p:sp>
      <p:pic>
        <p:nvPicPr>
          <p:cNvPr id="7" name="Picture 6" descr="A group of people standing in the woods">
            <a:extLst>
              <a:ext uri="{FF2B5EF4-FFF2-40B4-BE49-F238E27FC236}">
                <a16:creationId xmlns:a16="http://schemas.microsoft.com/office/drawing/2014/main" id="{C6A8E75E-BF55-CDBA-7A87-CBFD77727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140" y="1690688"/>
            <a:ext cx="3597483" cy="4647101"/>
          </a:xfrm>
          <a:prstGeom prst="rect">
            <a:avLst/>
          </a:prstGeom>
        </p:spPr>
      </p:pic>
    </p:spTree>
    <p:extLst>
      <p:ext uri="{BB962C8B-B14F-4D97-AF65-F5344CB8AC3E}">
        <p14:creationId xmlns:p14="http://schemas.microsoft.com/office/powerpoint/2010/main" val="208007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223962" y="1843918"/>
            <a:ext cx="9744075" cy="4899782"/>
          </a:xfrm>
        </p:spPr>
        <p:txBody>
          <a:bodyPr>
            <a:noAutofit/>
          </a:bodyPr>
          <a:lstStyle/>
          <a:p>
            <a:pPr marL="0" indent="0">
              <a:buNone/>
            </a:pPr>
            <a:r>
              <a:rPr lang="en-US" sz="3600" b="1" u="sng" dirty="0"/>
              <a:t>Outdoor Ethics Advocate</a:t>
            </a:r>
          </a:p>
          <a:p>
            <a:pPr marL="0" indent="0">
              <a:buNone/>
            </a:pPr>
            <a:endParaRPr lang="en-US" sz="3600" b="1" u="sng" dirty="0"/>
          </a:p>
          <a:p>
            <a:pPr lvl="1">
              <a:spcAft>
                <a:spcPts val="600"/>
              </a:spcAft>
            </a:pPr>
            <a:r>
              <a:rPr lang="en-US" sz="2800" b="1" dirty="0"/>
              <a:t>Council level position</a:t>
            </a:r>
          </a:p>
          <a:p>
            <a:pPr lvl="1">
              <a:spcAft>
                <a:spcPts val="600"/>
              </a:spcAft>
            </a:pPr>
            <a:r>
              <a:rPr lang="en-US" sz="2800" b="1" dirty="0"/>
              <a:t>Recommendation:  One in every Council</a:t>
            </a:r>
          </a:p>
          <a:p>
            <a:pPr lvl="2">
              <a:spcAft>
                <a:spcPts val="600"/>
              </a:spcAft>
            </a:pPr>
            <a:r>
              <a:rPr lang="en-US" sz="2400" b="1" dirty="0"/>
              <a:t>Usually a member of one of the program committees:</a:t>
            </a:r>
          </a:p>
          <a:p>
            <a:pPr lvl="3">
              <a:spcAft>
                <a:spcPts val="600"/>
              </a:spcAft>
            </a:pPr>
            <a:r>
              <a:rPr lang="en-US" sz="2400" b="1" dirty="0"/>
              <a:t>Typically Conservation Committee or Training Committee</a:t>
            </a:r>
          </a:p>
          <a:p>
            <a:endParaRPr lang="en-US" sz="4000" dirty="0"/>
          </a:p>
        </p:txBody>
      </p:sp>
    </p:spTree>
    <p:extLst>
      <p:ext uri="{BB962C8B-B14F-4D97-AF65-F5344CB8AC3E}">
        <p14:creationId xmlns:p14="http://schemas.microsoft.com/office/powerpoint/2010/main" val="372958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223962" y="1843918"/>
            <a:ext cx="9744075" cy="4899782"/>
          </a:xfrm>
        </p:spPr>
        <p:txBody>
          <a:bodyPr>
            <a:noAutofit/>
          </a:bodyPr>
          <a:lstStyle/>
          <a:p>
            <a:pPr marL="0" indent="0">
              <a:buNone/>
            </a:pPr>
            <a:endParaRPr lang="en-US" sz="4400" b="1"/>
          </a:p>
          <a:p>
            <a:pPr marL="0" indent="0">
              <a:buNone/>
            </a:pPr>
            <a:r>
              <a:rPr lang="en-US" sz="4400" b="1"/>
              <a:t>How </a:t>
            </a:r>
            <a:r>
              <a:rPr lang="en-US" sz="4400" b="1" dirty="0"/>
              <a:t>will you put your new Leave No Trace knowledge into action in your council, district, and unit?</a:t>
            </a:r>
          </a:p>
          <a:p>
            <a:endParaRPr lang="en-US" sz="4000" dirty="0"/>
          </a:p>
        </p:txBody>
      </p:sp>
    </p:spTree>
    <p:extLst>
      <p:ext uri="{BB962C8B-B14F-4D97-AF65-F5344CB8AC3E}">
        <p14:creationId xmlns:p14="http://schemas.microsoft.com/office/powerpoint/2010/main" val="377513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A096-A662-FFCA-4C5C-F14480597CD5}"/>
              </a:ext>
            </a:extLst>
          </p:cNvPr>
          <p:cNvSpPr>
            <a:spLocks noGrp="1"/>
          </p:cNvSpPr>
          <p:nvPr>
            <p:ph type="title"/>
          </p:nvPr>
        </p:nvSpPr>
        <p:spPr>
          <a:xfrm>
            <a:off x="838200" y="365125"/>
            <a:ext cx="10515600" cy="915035"/>
          </a:xfrm>
        </p:spPr>
        <p:txBody>
          <a:bodyPr>
            <a:normAutofit/>
          </a:bodyPr>
          <a:lstStyle/>
          <a:p>
            <a:r>
              <a:rPr lang="en-US" sz="2800" dirty="0"/>
              <a:t>Revision History</a:t>
            </a:r>
          </a:p>
        </p:txBody>
      </p:sp>
      <p:sp>
        <p:nvSpPr>
          <p:cNvPr id="3" name="Content Placeholder 2">
            <a:extLst>
              <a:ext uri="{FF2B5EF4-FFF2-40B4-BE49-F238E27FC236}">
                <a16:creationId xmlns:a16="http://schemas.microsoft.com/office/drawing/2014/main" id="{CB1CA4CD-52B0-C8AF-B1F4-8E66FFB9BEF1}"/>
              </a:ext>
            </a:extLst>
          </p:cNvPr>
          <p:cNvSpPr>
            <a:spLocks noGrp="1"/>
          </p:cNvSpPr>
          <p:nvPr>
            <p:ph idx="1"/>
          </p:nvPr>
        </p:nvSpPr>
        <p:spPr>
          <a:xfrm>
            <a:off x="838200" y="1447800"/>
            <a:ext cx="10515600" cy="4729163"/>
          </a:xfrm>
        </p:spPr>
        <p:txBody>
          <a:bodyPr>
            <a:normAutofit/>
          </a:bodyPr>
          <a:lstStyle/>
          <a:p>
            <a:r>
              <a:rPr lang="en-US" sz="1800" dirty="0"/>
              <a:t>Original (pl) -  11/25/2023</a:t>
            </a:r>
          </a:p>
          <a:p>
            <a:r>
              <a:rPr lang="en-US" sz="1800" dirty="0"/>
              <a:t>Edits (</a:t>
            </a:r>
            <a:r>
              <a:rPr lang="en-US" sz="1800" dirty="0" err="1"/>
              <a:t>mh</a:t>
            </a:r>
            <a:r>
              <a:rPr lang="en-US" sz="1800" dirty="0"/>
              <a:t>) – 1/6/2024 - Leave No Trace Workshops, (no OE Guide Training), </a:t>
            </a:r>
            <a:r>
              <a:rPr lang="en-US" sz="1800"/>
              <a:t>minor edits</a:t>
            </a:r>
            <a:endParaRPr lang="en-US" sz="1800" dirty="0"/>
          </a:p>
        </p:txBody>
      </p:sp>
    </p:spTree>
    <p:extLst>
      <p:ext uri="{BB962C8B-B14F-4D97-AF65-F5344CB8AC3E}">
        <p14:creationId xmlns:p14="http://schemas.microsoft.com/office/powerpoint/2010/main" val="397709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533525" y="2406650"/>
            <a:ext cx="7781925" cy="3428542"/>
          </a:xfrm>
        </p:spPr>
        <p:txBody>
          <a:bodyPr>
            <a:noAutofit/>
          </a:bodyPr>
          <a:lstStyle/>
          <a:p>
            <a:pPr marL="0" indent="0">
              <a:buNone/>
            </a:pPr>
            <a:r>
              <a:rPr lang="en-US" sz="4000" b="1" u="sng" dirty="0"/>
              <a:t>Expectation for Leave No Trace Instructors</a:t>
            </a:r>
            <a:r>
              <a:rPr lang="en-US" sz="4000" b="1" dirty="0"/>
              <a:t>:</a:t>
            </a:r>
          </a:p>
          <a:p>
            <a:pPr marL="0" indent="0">
              <a:buNone/>
            </a:pPr>
            <a:endParaRPr lang="en-US" sz="4000" b="1" dirty="0"/>
          </a:p>
          <a:p>
            <a:pPr lvl="1"/>
            <a:r>
              <a:rPr lang="en-US" sz="4000" b="1" dirty="0"/>
              <a:t>Train others in Leave No Trace</a:t>
            </a:r>
          </a:p>
          <a:p>
            <a:pPr lvl="1"/>
            <a:r>
              <a:rPr lang="en-US" sz="4000" b="1" dirty="0"/>
              <a:t>Promote Leave No Trace</a:t>
            </a:r>
          </a:p>
        </p:txBody>
      </p:sp>
    </p:spTree>
    <p:extLst>
      <p:ext uri="{BB962C8B-B14F-4D97-AF65-F5344CB8AC3E}">
        <p14:creationId xmlns:p14="http://schemas.microsoft.com/office/powerpoint/2010/main" val="155593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533525" y="2118360"/>
            <a:ext cx="7781925" cy="4083148"/>
          </a:xfrm>
        </p:spPr>
        <p:txBody>
          <a:bodyPr>
            <a:noAutofit/>
          </a:bodyPr>
          <a:lstStyle/>
          <a:p>
            <a:pPr marL="0" indent="0">
              <a:buNone/>
            </a:pPr>
            <a:r>
              <a:rPr lang="en-US" sz="4000" b="1" u="sng" dirty="0"/>
              <a:t>Share the Leave No Trace message:</a:t>
            </a:r>
            <a:endParaRPr lang="en-US" sz="4000" b="1" dirty="0"/>
          </a:p>
          <a:p>
            <a:pPr lvl="1"/>
            <a:r>
              <a:rPr lang="en-US" sz="4000" b="1" dirty="0"/>
              <a:t>Planned</a:t>
            </a:r>
          </a:p>
          <a:p>
            <a:pPr lvl="2"/>
            <a:r>
              <a:rPr lang="en-US" sz="3600" b="1" dirty="0"/>
              <a:t>Training sessions</a:t>
            </a:r>
          </a:p>
          <a:p>
            <a:pPr lvl="2"/>
            <a:r>
              <a:rPr lang="en-US" sz="3600" b="1" dirty="0"/>
              <a:t>Displays</a:t>
            </a:r>
          </a:p>
          <a:p>
            <a:pPr lvl="1"/>
            <a:r>
              <a:rPr lang="en-US" sz="4000" b="1" dirty="0"/>
              <a:t>Unplanned</a:t>
            </a:r>
          </a:p>
          <a:p>
            <a:pPr lvl="2"/>
            <a:r>
              <a:rPr lang="en-US" sz="4000" b="1" dirty="0"/>
              <a:t>Teachable moments</a:t>
            </a:r>
          </a:p>
        </p:txBody>
      </p:sp>
    </p:spTree>
    <p:extLst>
      <p:ext uri="{BB962C8B-B14F-4D97-AF65-F5344CB8AC3E}">
        <p14:creationId xmlns:p14="http://schemas.microsoft.com/office/powerpoint/2010/main" val="173387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031081" y="1843918"/>
            <a:ext cx="10129838" cy="4899782"/>
          </a:xfrm>
        </p:spPr>
        <p:txBody>
          <a:bodyPr>
            <a:noAutofit/>
          </a:bodyPr>
          <a:lstStyle/>
          <a:p>
            <a:pPr marL="0" indent="0">
              <a:buNone/>
            </a:pPr>
            <a:r>
              <a:rPr lang="en-US" sz="3600" b="1" u="sng" dirty="0"/>
              <a:t>BSA Trainings with a Leave No Trace session:</a:t>
            </a:r>
          </a:p>
          <a:p>
            <a:pPr marL="0" indent="0">
              <a:buNone/>
            </a:pPr>
            <a:endParaRPr lang="en-US" sz="3600" b="1" u="sng" dirty="0"/>
          </a:p>
          <a:p>
            <a:pPr lvl="1">
              <a:spcAft>
                <a:spcPts val="600"/>
              </a:spcAft>
            </a:pPr>
            <a:r>
              <a:rPr lang="en-US" sz="3200" b="1" dirty="0"/>
              <a:t>BALOO (Basic Adult Leadership Outdoor Orientation)</a:t>
            </a:r>
          </a:p>
          <a:p>
            <a:pPr lvl="1">
              <a:spcAft>
                <a:spcPts val="600"/>
              </a:spcAft>
            </a:pPr>
            <a:r>
              <a:rPr lang="en-US" sz="3200" b="1" dirty="0"/>
              <a:t>IOLS (Introduction to Outdoor Leadership Skills)</a:t>
            </a:r>
          </a:p>
          <a:p>
            <a:pPr lvl="1">
              <a:spcAft>
                <a:spcPts val="600"/>
              </a:spcAft>
            </a:pPr>
            <a:r>
              <a:rPr lang="en-US" sz="3200" b="1" dirty="0"/>
              <a:t>Wood Badge</a:t>
            </a:r>
          </a:p>
          <a:p>
            <a:pPr lvl="1">
              <a:spcAft>
                <a:spcPts val="600"/>
              </a:spcAft>
            </a:pPr>
            <a:r>
              <a:rPr lang="en-US" sz="3200" b="1" dirty="0"/>
              <a:t>Powder Horn</a:t>
            </a:r>
          </a:p>
        </p:txBody>
      </p:sp>
    </p:spTree>
    <p:extLst>
      <p:ext uri="{BB962C8B-B14F-4D97-AF65-F5344CB8AC3E}">
        <p14:creationId xmlns:p14="http://schemas.microsoft.com/office/powerpoint/2010/main" val="45489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838200" y="2063837"/>
            <a:ext cx="10129838" cy="4899782"/>
          </a:xfrm>
        </p:spPr>
        <p:txBody>
          <a:bodyPr>
            <a:noAutofit/>
          </a:bodyPr>
          <a:lstStyle/>
          <a:p>
            <a:pPr marL="457200" lvl="1" indent="0">
              <a:spcAft>
                <a:spcPts val="600"/>
              </a:spcAft>
              <a:buNone/>
            </a:pPr>
            <a:r>
              <a:rPr lang="en-US" sz="3600" b="1" u="sng" dirty="0"/>
              <a:t>BSA Trainings with more in depth Leave No Trace:</a:t>
            </a:r>
          </a:p>
          <a:p>
            <a:pPr marL="457200" lvl="1" indent="0">
              <a:spcAft>
                <a:spcPts val="600"/>
              </a:spcAft>
              <a:buNone/>
            </a:pPr>
            <a:endParaRPr lang="en-US" sz="3600" b="1" dirty="0"/>
          </a:p>
          <a:p>
            <a:pPr lvl="1">
              <a:spcAft>
                <a:spcPts val="600"/>
              </a:spcAft>
            </a:pPr>
            <a:r>
              <a:rPr lang="en-US" sz="3200" b="1" dirty="0"/>
              <a:t>National Camping School: Ecology and Outdoor Skills sections</a:t>
            </a:r>
          </a:p>
        </p:txBody>
      </p:sp>
    </p:spTree>
    <p:extLst>
      <p:ext uri="{BB962C8B-B14F-4D97-AF65-F5344CB8AC3E}">
        <p14:creationId xmlns:p14="http://schemas.microsoft.com/office/powerpoint/2010/main" val="384636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223962" y="1843918"/>
            <a:ext cx="6454653" cy="4899782"/>
          </a:xfrm>
        </p:spPr>
        <p:txBody>
          <a:bodyPr>
            <a:noAutofit/>
          </a:bodyPr>
          <a:lstStyle/>
          <a:p>
            <a:pPr marL="0" indent="0">
              <a:buNone/>
            </a:pPr>
            <a:r>
              <a:rPr lang="en-US" sz="3600" b="1" u="sng" dirty="0"/>
              <a:t>BSA Leave No Trace Basics</a:t>
            </a:r>
          </a:p>
          <a:p>
            <a:pPr lvl="1"/>
            <a:r>
              <a:rPr lang="en-US" sz="3200" b="1" dirty="0"/>
              <a:t>3 hours or longer</a:t>
            </a:r>
          </a:p>
          <a:p>
            <a:pPr lvl="1"/>
            <a:r>
              <a:rPr lang="en-US" sz="3200" b="1" dirty="0"/>
              <a:t>Could be a stand-alone training</a:t>
            </a:r>
          </a:p>
          <a:p>
            <a:pPr lvl="1"/>
            <a:r>
              <a:rPr lang="en-US" sz="3200" b="1" dirty="0"/>
              <a:t>Could be part of:</a:t>
            </a:r>
          </a:p>
          <a:p>
            <a:pPr lvl="2"/>
            <a:r>
              <a:rPr lang="en-US" sz="2800" b="1" dirty="0"/>
              <a:t>University of Scouting</a:t>
            </a:r>
          </a:p>
          <a:p>
            <a:pPr lvl="2"/>
            <a:r>
              <a:rPr lang="en-US" sz="2800" b="1" dirty="0"/>
              <a:t>Merit Badge College</a:t>
            </a:r>
          </a:p>
          <a:p>
            <a:pPr lvl="2"/>
            <a:r>
              <a:rPr lang="en-US" sz="2800" b="1" dirty="0"/>
              <a:t>Outdoor Ethics themed camporee</a:t>
            </a:r>
          </a:p>
          <a:p>
            <a:pPr lvl="2"/>
            <a:r>
              <a:rPr lang="en-US" sz="2800" b="1" dirty="0"/>
              <a:t>Conservation themed camporee</a:t>
            </a:r>
          </a:p>
          <a:p>
            <a:pPr lvl="2"/>
            <a:r>
              <a:rPr lang="en-US" sz="2800" b="1" dirty="0"/>
              <a:t>Summer camp program</a:t>
            </a:r>
          </a:p>
          <a:p>
            <a:pPr lvl="2"/>
            <a:endParaRPr lang="en-US" sz="2800" b="1" dirty="0"/>
          </a:p>
          <a:p>
            <a:endParaRPr lang="en-US" sz="4000" dirty="0"/>
          </a:p>
        </p:txBody>
      </p:sp>
      <p:pic>
        <p:nvPicPr>
          <p:cNvPr id="6" name="Picture 5" descr="A close-up of a paper&#10;&#10;Description automatically generated">
            <a:extLst>
              <a:ext uri="{FF2B5EF4-FFF2-40B4-BE49-F238E27FC236}">
                <a16:creationId xmlns:a16="http://schemas.microsoft.com/office/drawing/2014/main" id="{F942464F-D28E-7ADD-FE3A-923398D44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663" y="2356337"/>
            <a:ext cx="3123374" cy="4044463"/>
          </a:xfrm>
          <a:prstGeom prst="rect">
            <a:avLst/>
          </a:prstGeom>
          <a:ln w="15875">
            <a:solidFill>
              <a:schemeClr val="accent1"/>
            </a:solidFill>
          </a:ln>
        </p:spPr>
      </p:pic>
    </p:spTree>
    <p:extLst>
      <p:ext uri="{BB962C8B-B14F-4D97-AF65-F5344CB8AC3E}">
        <p14:creationId xmlns:p14="http://schemas.microsoft.com/office/powerpoint/2010/main" val="161377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a:xfrm>
            <a:off x="1066800" y="365125"/>
            <a:ext cx="8852555" cy="1325563"/>
          </a:xfrm>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223962" y="1843918"/>
            <a:ext cx="9744075" cy="4899782"/>
          </a:xfrm>
        </p:spPr>
        <p:txBody>
          <a:bodyPr>
            <a:noAutofit/>
          </a:bodyPr>
          <a:lstStyle/>
          <a:p>
            <a:pPr marL="0" indent="0">
              <a:buNone/>
            </a:pPr>
            <a:r>
              <a:rPr lang="en-US" sz="3600" b="1" u="sng" dirty="0"/>
              <a:t>Promote Leave No Trace within Scouting:</a:t>
            </a:r>
          </a:p>
          <a:p>
            <a:pPr marL="0" indent="0">
              <a:buNone/>
            </a:pPr>
            <a:endParaRPr lang="en-US" sz="3600" b="1" u="sng" dirty="0"/>
          </a:p>
          <a:p>
            <a:pPr marL="457200" lvl="1" indent="0">
              <a:buNone/>
            </a:pPr>
            <a:r>
              <a:rPr lang="en-US" sz="3200" b="1" dirty="0"/>
              <a:t>Leave No Trace Workshops (30 minutes to 8 hours):</a:t>
            </a:r>
          </a:p>
          <a:p>
            <a:pPr marL="457200" lvl="1" indent="0">
              <a:buNone/>
            </a:pPr>
            <a:endParaRPr lang="en-US" sz="3200" b="1" dirty="0"/>
          </a:p>
          <a:p>
            <a:pPr lvl="2"/>
            <a:r>
              <a:rPr lang="en-US" sz="2800" b="1" dirty="0"/>
              <a:t>Roundtables</a:t>
            </a:r>
          </a:p>
          <a:p>
            <a:pPr lvl="2"/>
            <a:r>
              <a:rPr lang="en-US" sz="2800" b="1" dirty="0"/>
              <a:t>Camporees</a:t>
            </a:r>
          </a:p>
          <a:p>
            <a:pPr lvl="2"/>
            <a:r>
              <a:rPr lang="en-US" sz="2800" b="1" dirty="0"/>
              <a:t>University of Scouting</a:t>
            </a:r>
          </a:p>
          <a:p>
            <a:pPr lvl="1"/>
            <a:endParaRPr lang="en-US" sz="3200" b="1" dirty="0"/>
          </a:p>
          <a:p>
            <a:endParaRPr lang="en-US" sz="4000" dirty="0"/>
          </a:p>
        </p:txBody>
      </p:sp>
    </p:spTree>
    <p:extLst>
      <p:ext uri="{BB962C8B-B14F-4D97-AF65-F5344CB8AC3E}">
        <p14:creationId xmlns:p14="http://schemas.microsoft.com/office/powerpoint/2010/main" val="84555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1223962" y="1973336"/>
            <a:ext cx="9744075" cy="4899782"/>
          </a:xfrm>
        </p:spPr>
        <p:txBody>
          <a:bodyPr>
            <a:noAutofit/>
          </a:bodyPr>
          <a:lstStyle/>
          <a:p>
            <a:pPr marL="0" indent="0">
              <a:buNone/>
            </a:pPr>
            <a:r>
              <a:rPr lang="en-US" sz="3600" b="1" u="sng" dirty="0"/>
              <a:t>Promote Leave No Trace within Scouting:</a:t>
            </a:r>
          </a:p>
          <a:p>
            <a:pPr marL="0" indent="0">
              <a:buNone/>
            </a:pPr>
            <a:endParaRPr lang="en-US" sz="3600" u="sng" dirty="0"/>
          </a:p>
          <a:p>
            <a:pPr marL="457200" lvl="1" indent="0">
              <a:buNone/>
            </a:pPr>
            <a:r>
              <a:rPr lang="en-US" sz="3200" b="1" dirty="0"/>
              <a:t>Displays:</a:t>
            </a:r>
          </a:p>
          <a:p>
            <a:pPr lvl="2"/>
            <a:r>
              <a:rPr lang="en-US" sz="2800" b="1" dirty="0"/>
              <a:t>Roundtables</a:t>
            </a:r>
          </a:p>
          <a:p>
            <a:pPr lvl="2"/>
            <a:r>
              <a:rPr lang="en-US" sz="2800" b="1" dirty="0"/>
              <a:t>Camporees</a:t>
            </a:r>
          </a:p>
          <a:p>
            <a:pPr lvl="2"/>
            <a:r>
              <a:rPr lang="en-US" sz="2800" b="1" dirty="0"/>
              <a:t>University of Scouting</a:t>
            </a:r>
          </a:p>
          <a:p>
            <a:pPr lvl="2"/>
            <a:r>
              <a:rPr lang="en-US" sz="2800" b="1" dirty="0"/>
              <a:t>Other gatherings</a:t>
            </a:r>
          </a:p>
          <a:p>
            <a:pPr lvl="1"/>
            <a:endParaRPr lang="en-US" sz="3200" dirty="0"/>
          </a:p>
          <a:p>
            <a:endParaRPr lang="en-US" sz="4000" dirty="0"/>
          </a:p>
        </p:txBody>
      </p:sp>
    </p:spTree>
    <p:extLst>
      <p:ext uri="{BB962C8B-B14F-4D97-AF65-F5344CB8AC3E}">
        <p14:creationId xmlns:p14="http://schemas.microsoft.com/office/powerpoint/2010/main" val="18617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F2BC4-2C31-1570-A28C-9E0F5BE69A63}"/>
              </a:ext>
            </a:extLst>
          </p:cNvPr>
          <p:cNvPicPr>
            <a:picLocks noChangeAspect="1"/>
          </p:cNvPicPr>
          <p:nvPr/>
        </p:nvPicPr>
        <p:blipFill>
          <a:blip r:embed="rId3"/>
          <a:stretch>
            <a:fillRect/>
          </a:stretch>
        </p:blipFill>
        <p:spPr>
          <a:xfrm>
            <a:off x="2943225" y="365125"/>
            <a:ext cx="3988447" cy="1478793"/>
          </a:xfrm>
          <a:prstGeom prst="rect">
            <a:avLst/>
          </a:prstGeom>
        </p:spPr>
      </p:pic>
      <p:sp>
        <p:nvSpPr>
          <p:cNvPr id="2" name="Title 1">
            <a:extLst>
              <a:ext uri="{FF2B5EF4-FFF2-40B4-BE49-F238E27FC236}">
                <a16:creationId xmlns:a16="http://schemas.microsoft.com/office/drawing/2014/main" id="{41B765FB-C457-56D3-0EC1-5CFFCA23DC16}"/>
              </a:ext>
            </a:extLst>
          </p:cNvPr>
          <p:cNvSpPr>
            <a:spLocks noGrp="1"/>
          </p:cNvSpPr>
          <p:nvPr>
            <p:ph type="title"/>
          </p:nvPr>
        </p:nvSpPr>
        <p:spPr/>
        <p:txBody>
          <a:bodyPr/>
          <a:lstStyle/>
          <a:p>
            <a:r>
              <a:rPr lang="en-US" b="1" dirty="0"/>
              <a:t>Bringing                                  to Scouting</a:t>
            </a:r>
          </a:p>
        </p:txBody>
      </p:sp>
      <p:sp>
        <p:nvSpPr>
          <p:cNvPr id="3" name="Content Placeholder 2">
            <a:extLst>
              <a:ext uri="{FF2B5EF4-FFF2-40B4-BE49-F238E27FC236}">
                <a16:creationId xmlns:a16="http://schemas.microsoft.com/office/drawing/2014/main" id="{E24D1E46-9795-DFDC-C49B-80661F690997}"/>
              </a:ext>
            </a:extLst>
          </p:cNvPr>
          <p:cNvSpPr>
            <a:spLocks noGrp="1"/>
          </p:cNvSpPr>
          <p:nvPr>
            <p:ph idx="1"/>
          </p:nvPr>
        </p:nvSpPr>
        <p:spPr>
          <a:xfrm>
            <a:off x="888059" y="2631220"/>
            <a:ext cx="6043613" cy="3652837"/>
          </a:xfrm>
        </p:spPr>
        <p:txBody>
          <a:bodyPr>
            <a:noAutofit/>
          </a:bodyPr>
          <a:lstStyle/>
          <a:p>
            <a:pPr marL="0" indent="0">
              <a:buNone/>
            </a:pPr>
            <a:r>
              <a:rPr lang="en-US" sz="3600" b="1" u="sng" dirty="0"/>
              <a:t>Outdoor Ethics Guide &amp; Outdoor Ethics Guide Advisor</a:t>
            </a:r>
          </a:p>
          <a:p>
            <a:pPr marL="0" indent="0">
              <a:buNone/>
            </a:pPr>
            <a:endParaRPr lang="en-US" sz="3600" b="1" u="sng" dirty="0"/>
          </a:p>
          <a:p>
            <a:pPr lvl="1"/>
            <a:r>
              <a:rPr lang="en-US" sz="3200" b="1" dirty="0"/>
              <a:t>Youth Leadership position of responsibility</a:t>
            </a:r>
          </a:p>
        </p:txBody>
      </p:sp>
      <p:pic>
        <p:nvPicPr>
          <p:cNvPr id="1026" name="Picture 2">
            <a:extLst>
              <a:ext uri="{FF2B5EF4-FFF2-40B4-BE49-F238E27FC236}">
                <a16:creationId xmlns:a16="http://schemas.microsoft.com/office/drawing/2014/main" id="{43ABE72B-B258-7030-7ECC-A70DD6E0B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041" y="1843918"/>
            <a:ext cx="33909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17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819</Words>
  <Application>Microsoft Office PowerPoint</Application>
  <PresentationFormat>Widescreen</PresentationFormat>
  <Paragraphs>132</Paragraphs>
  <Slides>13</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Bringing</vt:lpstr>
      <vt:lpstr>Bringing                                  to Scouting</vt:lpstr>
      <vt:lpstr>Bringing                                  to Scouting</vt:lpstr>
      <vt:lpstr>Bringing                                  to Scouting</vt:lpstr>
      <vt:lpstr>Bringing                                  to Scouting</vt:lpstr>
      <vt:lpstr>Bringing                                  to Scouting</vt:lpstr>
      <vt:lpstr>Bringing                                  to Scouting</vt:lpstr>
      <vt:lpstr>Bringing                                  to Scouting</vt:lpstr>
      <vt:lpstr>Bringing                                  to Scouting</vt:lpstr>
      <vt:lpstr>Bringing                                  to Scouting</vt:lpstr>
      <vt:lpstr>Bringing                                  to Scouting</vt:lpstr>
      <vt:lpstr>Bringing                                  to Scouting</vt:lpstr>
      <vt:lpstr>Revision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Leave No Trace to Scouting</dc:title>
  <dc:creator>Pete Lane</dc:creator>
  <cp:lastModifiedBy>Mark Hammer</cp:lastModifiedBy>
  <cp:revision>7</cp:revision>
  <dcterms:created xsi:type="dcterms:W3CDTF">2023-10-26T00:43:30Z</dcterms:created>
  <dcterms:modified xsi:type="dcterms:W3CDTF">2024-01-22T21:53:11Z</dcterms:modified>
</cp:coreProperties>
</file>