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82" r:id="rId2"/>
    <p:sldMasterId id="2147483683" r:id="rId3"/>
  </p:sldMasterIdLst>
  <p:notesMasterIdLst>
    <p:notesMasterId r:id="rId44"/>
  </p:notesMasterIdLst>
  <p:handoutMasterIdLst>
    <p:handoutMasterId r:id="rId45"/>
  </p:handoutMasterIdLst>
  <p:sldIdLst>
    <p:sldId id="623" r:id="rId4"/>
    <p:sldId id="613" r:id="rId5"/>
    <p:sldId id="648" r:id="rId6"/>
    <p:sldId id="653" r:id="rId7"/>
    <p:sldId id="656" r:id="rId8"/>
    <p:sldId id="617" r:id="rId9"/>
    <p:sldId id="631" r:id="rId10"/>
    <p:sldId id="615" r:id="rId11"/>
    <p:sldId id="655" r:id="rId12"/>
    <p:sldId id="671" r:id="rId13"/>
    <p:sldId id="654" r:id="rId14"/>
    <p:sldId id="658" r:id="rId15"/>
    <p:sldId id="659" r:id="rId16"/>
    <p:sldId id="606" r:id="rId17"/>
    <p:sldId id="660" r:id="rId18"/>
    <p:sldId id="661" r:id="rId19"/>
    <p:sldId id="662" r:id="rId20"/>
    <p:sldId id="663" r:id="rId21"/>
    <p:sldId id="673" r:id="rId22"/>
    <p:sldId id="553" r:id="rId23"/>
    <p:sldId id="603" r:id="rId24"/>
    <p:sldId id="643" r:id="rId25"/>
    <p:sldId id="508" r:id="rId26"/>
    <p:sldId id="636" r:id="rId27"/>
    <p:sldId id="550" r:id="rId28"/>
    <p:sldId id="551" r:id="rId29"/>
    <p:sldId id="635" r:id="rId30"/>
    <p:sldId id="605" r:id="rId31"/>
    <p:sldId id="639" r:id="rId32"/>
    <p:sldId id="664" r:id="rId33"/>
    <p:sldId id="665" r:id="rId34"/>
    <p:sldId id="670" r:id="rId35"/>
    <p:sldId id="667" r:id="rId36"/>
    <p:sldId id="668" r:id="rId37"/>
    <p:sldId id="669" r:id="rId38"/>
    <p:sldId id="666" r:id="rId39"/>
    <p:sldId id="657" r:id="rId40"/>
    <p:sldId id="672" r:id="rId41"/>
    <p:sldId id="645" r:id="rId42"/>
    <p:sldId id="647"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Lucida Grande"/>
        <a:ea typeface="ヒラギノ角ゴ Pro W3" charset="-128"/>
        <a:cs typeface="+mn-cs"/>
      </a:defRPr>
    </a:lvl1pPr>
    <a:lvl2pPr marL="457200" algn="l" rtl="0" eaLnBrk="0" fontAlgn="base" hangingPunct="0">
      <a:spcBef>
        <a:spcPct val="0"/>
      </a:spcBef>
      <a:spcAft>
        <a:spcPct val="0"/>
      </a:spcAft>
      <a:defRPr kern="1200">
        <a:solidFill>
          <a:schemeClr val="tx1"/>
        </a:solidFill>
        <a:latin typeface="Lucida Grande"/>
        <a:ea typeface="ヒラギノ角ゴ Pro W3" charset="-128"/>
        <a:cs typeface="+mn-cs"/>
      </a:defRPr>
    </a:lvl2pPr>
    <a:lvl3pPr marL="914400" algn="l" rtl="0" eaLnBrk="0" fontAlgn="base" hangingPunct="0">
      <a:spcBef>
        <a:spcPct val="0"/>
      </a:spcBef>
      <a:spcAft>
        <a:spcPct val="0"/>
      </a:spcAft>
      <a:defRPr kern="1200">
        <a:solidFill>
          <a:schemeClr val="tx1"/>
        </a:solidFill>
        <a:latin typeface="Lucida Grande"/>
        <a:ea typeface="ヒラギノ角ゴ Pro W3" charset="-128"/>
        <a:cs typeface="+mn-cs"/>
      </a:defRPr>
    </a:lvl3pPr>
    <a:lvl4pPr marL="1371600" algn="l" rtl="0" eaLnBrk="0" fontAlgn="base" hangingPunct="0">
      <a:spcBef>
        <a:spcPct val="0"/>
      </a:spcBef>
      <a:spcAft>
        <a:spcPct val="0"/>
      </a:spcAft>
      <a:defRPr kern="1200">
        <a:solidFill>
          <a:schemeClr val="tx1"/>
        </a:solidFill>
        <a:latin typeface="Lucida Grande"/>
        <a:ea typeface="ヒラギノ角ゴ Pro W3" charset="-128"/>
        <a:cs typeface="+mn-cs"/>
      </a:defRPr>
    </a:lvl4pPr>
    <a:lvl5pPr marL="1828800" algn="l" rtl="0" eaLnBrk="0" fontAlgn="base" hangingPunct="0">
      <a:spcBef>
        <a:spcPct val="0"/>
      </a:spcBef>
      <a:spcAft>
        <a:spcPct val="0"/>
      </a:spcAft>
      <a:defRPr kern="1200">
        <a:solidFill>
          <a:schemeClr val="tx1"/>
        </a:solidFill>
        <a:latin typeface="Lucida Grande"/>
        <a:ea typeface="ヒラギノ角ゴ Pro W3" charset="-128"/>
        <a:cs typeface="+mn-cs"/>
      </a:defRPr>
    </a:lvl5pPr>
    <a:lvl6pPr marL="2286000" algn="l" defTabSz="914400" rtl="0" eaLnBrk="1" latinLnBrk="0" hangingPunct="1">
      <a:defRPr kern="1200">
        <a:solidFill>
          <a:schemeClr val="tx1"/>
        </a:solidFill>
        <a:latin typeface="Lucida Grande"/>
        <a:ea typeface="ヒラギノ角ゴ Pro W3" charset="-128"/>
        <a:cs typeface="+mn-cs"/>
      </a:defRPr>
    </a:lvl6pPr>
    <a:lvl7pPr marL="2743200" algn="l" defTabSz="914400" rtl="0" eaLnBrk="1" latinLnBrk="0" hangingPunct="1">
      <a:defRPr kern="1200">
        <a:solidFill>
          <a:schemeClr val="tx1"/>
        </a:solidFill>
        <a:latin typeface="Lucida Grande"/>
        <a:ea typeface="ヒラギノ角ゴ Pro W3" charset="-128"/>
        <a:cs typeface="+mn-cs"/>
      </a:defRPr>
    </a:lvl7pPr>
    <a:lvl8pPr marL="3200400" algn="l" defTabSz="914400" rtl="0" eaLnBrk="1" latinLnBrk="0" hangingPunct="1">
      <a:defRPr kern="1200">
        <a:solidFill>
          <a:schemeClr val="tx1"/>
        </a:solidFill>
        <a:latin typeface="Lucida Grande"/>
        <a:ea typeface="ヒラギノ角ゴ Pro W3" charset="-128"/>
        <a:cs typeface="+mn-cs"/>
      </a:defRPr>
    </a:lvl8pPr>
    <a:lvl9pPr marL="3657600" algn="l" defTabSz="914400" rtl="0" eaLnBrk="1" latinLnBrk="0" hangingPunct="1">
      <a:defRPr kern="1200">
        <a:solidFill>
          <a:schemeClr val="tx1"/>
        </a:solidFill>
        <a:latin typeface="Lucida Grande"/>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A92D"/>
    <a:srgbClr val="97D256"/>
    <a:srgbClr val="008000"/>
    <a:srgbClr val="B2B2B2"/>
    <a:srgbClr val="66FF66"/>
    <a:srgbClr val="FF7C80"/>
    <a:srgbClr val="FF5050"/>
    <a:srgbClr val="FFFFFF"/>
    <a:srgbClr val="C2F6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64" autoAdjust="0"/>
    <p:restoredTop sz="76509" autoAdjust="0"/>
  </p:normalViewPr>
  <p:slideViewPr>
    <p:cSldViewPr showGuides="1">
      <p:cViewPr varScale="1">
        <p:scale>
          <a:sx n="61" d="100"/>
          <a:sy n="61" d="100"/>
        </p:scale>
        <p:origin x="546" y="66"/>
      </p:cViewPr>
      <p:guideLst>
        <p:guide orient="horz" pos="2160"/>
        <p:guide pos="2880"/>
      </p:guideLst>
    </p:cSldViewPr>
  </p:slideViewPr>
  <p:outlineViewPr>
    <p:cViewPr>
      <p:scale>
        <a:sx n="33" d="100"/>
        <a:sy n="33" d="100"/>
      </p:scale>
      <p:origin x="0" y="-9456"/>
    </p:cViewPr>
  </p:outlineViewPr>
  <p:notesTextViewPr>
    <p:cViewPr>
      <p:scale>
        <a:sx n="100" d="100"/>
        <a:sy n="100" d="100"/>
      </p:scale>
      <p:origin x="0" y="0"/>
    </p:cViewPr>
  </p:notesTextViewPr>
  <p:sorterViewPr>
    <p:cViewPr>
      <p:scale>
        <a:sx n="66" d="100"/>
        <a:sy n="66" d="100"/>
      </p:scale>
      <p:origin x="0" y="20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3E291DD-4EC3-249A-9F9C-FE2CE5DF99A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78851" name="Rectangle 3">
            <a:extLst>
              <a:ext uri="{FF2B5EF4-FFF2-40B4-BE49-F238E27FC236}">
                <a16:creationId xmlns:a16="http://schemas.microsoft.com/office/drawing/2014/main" id="{9248CC4E-1643-AEA4-522B-E73C97794C36}"/>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78852" name="Rectangle 4">
            <a:extLst>
              <a:ext uri="{FF2B5EF4-FFF2-40B4-BE49-F238E27FC236}">
                <a16:creationId xmlns:a16="http://schemas.microsoft.com/office/drawing/2014/main" id="{09DFD7B7-1BA4-BEC2-A13F-5BEEF151000A}"/>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78853" name="Rectangle 5">
            <a:extLst>
              <a:ext uri="{FF2B5EF4-FFF2-40B4-BE49-F238E27FC236}">
                <a16:creationId xmlns:a16="http://schemas.microsoft.com/office/drawing/2014/main" id="{7BC8215D-D52C-FD46-6762-252E23BE4E04}"/>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6802D10-FD37-4717-A2E8-EA0B88C9942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F85E7B6C-B6ED-460B-592D-9D9CDB537D6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07523" name="Rectangle 3">
            <a:extLst>
              <a:ext uri="{FF2B5EF4-FFF2-40B4-BE49-F238E27FC236}">
                <a16:creationId xmlns:a16="http://schemas.microsoft.com/office/drawing/2014/main" id="{B8F418A0-FF8C-EB1D-CB20-82750DAA60D7}"/>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4100" name="Rectangle 4">
            <a:extLst>
              <a:ext uri="{FF2B5EF4-FFF2-40B4-BE49-F238E27FC236}">
                <a16:creationId xmlns:a16="http://schemas.microsoft.com/office/drawing/2014/main" id="{D3D81B81-97D2-FA41-0FFE-17191755EE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7525" name="Rectangle 5">
            <a:extLst>
              <a:ext uri="{FF2B5EF4-FFF2-40B4-BE49-F238E27FC236}">
                <a16:creationId xmlns:a16="http://schemas.microsoft.com/office/drawing/2014/main" id="{F9E2212A-830C-4BB1-1C61-9150E08BFBAE}"/>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07526" name="Rectangle 6">
            <a:extLst>
              <a:ext uri="{FF2B5EF4-FFF2-40B4-BE49-F238E27FC236}">
                <a16:creationId xmlns:a16="http://schemas.microsoft.com/office/drawing/2014/main" id="{1D7AA77C-3909-6ADF-DCFD-6345754E33D7}"/>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07527" name="Rectangle 7">
            <a:extLst>
              <a:ext uri="{FF2B5EF4-FFF2-40B4-BE49-F238E27FC236}">
                <a16:creationId xmlns:a16="http://schemas.microsoft.com/office/drawing/2014/main" id="{1C81BE36-627B-E8FB-2193-81580A4BF4D6}"/>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4B56CC6-1A49-4BB5-9425-2006EE737C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outsideonline.com/outdoor-adventure/hiking-and-backpacking/hand-sanitizer-isnt-cutting-it-heres-why-hikers-need-to-start-washing-their-hand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871CDBA-B4E5-BACB-486B-2646DBCDA0A0}"/>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AD8531E9-5122-1EAD-12A3-ABBA8CB838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Prepared. For Life. – National Council’s Motto that captures the goal of Scouting.</a:t>
            </a:r>
          </a:p>
          <a:p>
            <a:endParaRPr lang="en-US" altLang="en-US" dirty="0"/>
          </a:p>
          <a:p>
            <a:r>
              <a:rPr lang="en-US" altLang="en-US" dirty="0"/>
              <a:t>Scouting’s Outdoor Program</a:t>
            </a:r>
          </a:p>
          <a:p>
            <a:r>
              <a:rPr lang="en-US" altLang="en-US" dirty="0"/>
              <a:t> – Key Method for Delivering on the Promise of Fun and Adventure</a:t>
            </a:r>
          </a:p>
          <a:p>
            <a:r>
              <a:rPr lang="en-US" altLang="en-US" dirty="0"/>
              <a:t> - Through Outdoor Program, outdoors serves as our classroom for teaching / learning, for Experiences that will develop many those “Prepared. For Life” attitudes and skills.</a:t>
            </a:r>
          </a:p>
          <a:p>
            <a:endParaRPr lang="en-US" altLang="en-US" dirty="0"/>
          </a:p>
          <a:p>
            <a:endParaRPr lang="en-US" altLang="en-US" dirty="0"/>
          </a:p>
        </p:txBody>
      </p:sp>
      <p:sp>
        <p:nvSpPr>
          <p:cNvPr id="7172" name="Slide Number Placeholder 3">
            <a:extLst>
              <a:ext uri="{FF2B5EF4-FFF2-40B4-BE49-F238E27FC236}">
                <a16:creationId xmlns:a16="http://schemas.microsoft.com/office/drawing/2014/main" id="{5A6D55F3-948F-1258-375E-805679D7A0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BEB3D4F0-3EDE-4A7F-9A05-45649E13CA08}" type="slidenum">
              <a:rPr lang="en-US" altLang="en-US" smtClean="0">
                <a:latin typeface="Arial" panose="020B0604020202020204" pitchFamily="34" charset="0"/>
              </a:rPr>
              <a:pPr/>
              <a:t>1</a:t>
            </a:fld>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CD362EE-5848-0E39-B3A0-A18F2A4F3F2A}"/>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A3E857DE-1A4A-27A6-3985-D80397174F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More formal approval required for </a:t>
            </a:r>
            <a:r>
              <a:rPr lang="en-US" altLang="en-US" dirty="0" err="1"/>
              <a:t>Dist</a:t>
            </a:r>
            <a:r>
              <a:rPr lang="en-US" altLang="en-US" dirty="0"/>
              <a:t>/Council events</a:t>
            </a:r>
          </a:p>
          <a:p>
            <a:endParaRPr lang="en-US" altLang="en-US" dirty="0"/>
          </a:p>
          <a:p>
            <a:r>
              <a:rPr lang="en-US" altLang="en-US" dirty="0"/>
              <a:t>STC Approval not required for Unit Activities – Use Guide to Safe Scouting, but still good to consider</a:t>
            </a:r>
          </a:p>
        </p:txBody>
      </p:sp>
      <p:sp>
        <p:nvSpPr>
          <p:cNvPr id="37892" name="Slide Number Placeholder 3">
            <a:extLst>
              <a:ext uri="{FF2B5EF4-FFF2-40B4-BE49-F238E27FC236}">
                <a16:creationId xmlns:a16="http://schemas.microsoft.com/office/drawing/2014/main" id="{F720805F-F076-D12C-97C8-4A50EF973C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F39FC31-45F6-474C-A03D-EB6DB82766F4}" type="slidenum">
              <a:rPr lang="en-US" altLang="en-US" smtClean="0">
                <a:latin typeface="Arial" panose="020B0604020202020204" pitchFamily="34" charset="0"/>
              </a:rPr>
              <a:pPr/>
              <a:t>10</a:t>
            </a:fld>
            <a:endParaRPr lang="en-US" altLang="en-US">
              <a:latin typeface="Arial" panose="020B0604020202020204" pitchFamily="34" charset="0"/>
            </a:endParaRPr>
          </a:p>
        </p:txBody>
      </p:sp>
    </p:spTree>
    <p:extLst>
      <p:ext uri="{BB962C8B-B14F-4D97-AF65-F5344CB8AC3E}">
        <p14:creationId xmlns:p14="http://schemas.microsoft.com/office/powerpoint/2010/main" val="274558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A406484-CEE6-6D3A-6BD1-21796468FCD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05AB148-6CAF-9895-7B47-8A4E762808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Emphasis on Plan ahead and Prepare:</a:t>
            </a:r>
          </a:p>
          <a:p>
            <a:r>
              <a:rPr lang="en-US" altLang="en-US" dirty="0"/>
              <a:t>  Prep – amounts, pre-cook (</a:t>
            </a:r>
            <a:r>
              <a:rPr lang="en-US" altLang="en-US" dirty="0" err="1"/>
              <a:t>esp</a:t>
            </a:r>
            <a:r>
              <a:rPr lang="en-US" altLang="en-US" dirty="0"/>
              <a:t> raw meat), repackage in re-usable containers, pre-cut, pre-mix, </a:t>
            </a:r>
          </a:p>
          <a:p>
            <a:r>
              <a:rPr lang="en-US" altLang="en-US" dirty="0"/>
              <a:t>	Coolers for FC, Drying foods for BP</a:t>
            </a:r>
          </a:p>
          <a:p>
            <a:endParaRPr lang="en-US" altLang="en-US" dirty="0"/>
          </a:p>
          <a:p>
            <a:r>
              <a:rPr lang="en-US" altLang="en-US" dirty="0"/>
              <a:t>T&amp; C = Select “Kitchen” site – most traffic, most durable</a:t>
            </a:r>
          </a:p>
          <a:p>
            <a:endParaRPr lang="en-US" altLang="en-US" dirty="0"/>
          </a:p>
          <a:p>
            <a:r>
              <a:rPr lang="en-US" altLang="en-US" dirty="0"/>
              <a:t>DWP – Huge – more in a minute</a:t>
            </a:r>
          </a:p>
          <a:p>
            <a:endParaRPr lang="en-US" altLang="en-US" dirty="0"/>
          </a:p>
          <a:p>
            <a:r>
              <a:rPr lang="en-US" altLang="en-US" dirty="0"/>
              <a:t>LWYF – firewood, Be prepared for site – don’t build structures, dig holes, …</a:t>
            </a:r>
          </a:p>
          <a:p>
            <a:endParaRPr lang="en-US" altLang="en-US" dirty="0"/>
          </a:p>
          <a:p>
            <a:r>
              <a:rPr lang="en-US" altLang="en-US" dirty="0"/>
              <a:t>MCI – Stove for cooking in backcountry.  Fires in suitable LNT location, clean up!</a:t>
            </a:r>
          </a:p>
          <a:p>
            <a:endParaRPr lang="en-US" altLang="en-US" dirty="0"/>
          </a:p>
          <a:p>
            <a:r>
              <a:rPr lang="en-US" altLang="en-US" dirty="0"/>
              <a:t>RW – Proper Food/waste storage.  Site choices.  Food choices in </a:t>
            </a:r>
            <a:r>
              <a:rPr lang="en-US" altLang="en-US" dirty="0" err="1"/>
              <a:t>eg</a:t>
            </a:r>
            <a:r>
              <a:rPr lang="en-US" altLang="en-US" dirty="0"/>
              <a:t> bear country.  </a:t>
            </a:r>
          </a:p>
          <a:p>
            <a:endParaRPr lang="en-US" altLang="en-US" dirty="0"/>
          </a:p>
          <a:p>
            <a:r>
              <a:rPr lang="en-US" altLang="en-US" dirty="0"/>
              <a:t>BCOV – Your group – consider food preferences and needs.  Sanitation / Food Safety!</a:t>
            </a:r>
          </a:p>
          <a:p>
            <a:r>
              <a:rPr lang="en-US" altLang="en-US" dirty="0"/>
              <a:t>Leave Clean site for future users.</a:t>
            </a:r>
          </a:p>
        </p:txBody>
      </p:sp>
      <p:sp>
        <p:nvSpPr>
          <p:cNvPr id="76804" name="Slide Number Placeholder 3">
            <a:extLst>
              <a:ext uri="{FF2B5EF4-FFF2-40B4-BE49-F238E27FC236}">
                <a16:creationId xmlns:a16="http://schemas.microsoft.com/office/drawing/2014/main" id="{92F5BB85-57AE-A0EE-3D7D-B06532D0A2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49C8FB1-40CB-4413-8E2B-9D728CD2094A}" type="slidenum">
              <a:rPr lang="en-US" altLang="en-US" smtClean="0">
                <a:latin typeface="Arial" panose="020B0604020202020204" pitchFamily="34" charset="0"/>
              </a:rPr>
              <a:pPr/>
              <a:t>11</a:t>
            </a:fld>
            <a:endParaRPr lang="en-US" altLang="en-US">
              <a:latin typeface="Arial" panose="020B0604020202020204" pitchFamily="34" charset="0"/>
            </a:endParaRPr>
          </a:p>
        </p:txBody>
      </p:sp>
    </p:spTree>
    <p:extLst>
      <p:ext uri="{BB962C8B-B14F-4D97-AF65-F5344CB8AC3E}">
        <p14:creationId xmlns:p14="http://schemas.microsoft.com/office/powerpoint/2010/main" val="46881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Bigger Picture - Beyond basic  Leave No Trace – Although they are certainly moving in this direction</a:t>
            </a:r>
          </a:p>
          <a:p>
            <a:endParaRPr lang="en-US" altLang="en-US" dirty="0"/>
          </a:p>
          <a:p>
            <a:r>
              <a:rPr lang="en-US" altLang="en-US" dirty="0"/>
              <a:t>Two issue relevant to today’s discussion</a:t>
            </a:r>
          </a:p>
          <a:p>
            <a:r>
              <a:rPr lang="en-US" altLang="en-US" dirty="0"/>
              <a:t>- Climate Change is biggest Existential threat facing us and especially future generations.</a:t>
            </a:r>
          </a:p>
          <a:p>
            <a:endParaRPr lang="en-US" altLang="en-US" dirty="0"/>
          </a:p>
          <a:p>
            <a:r>
              <a:rPr lang="en-US" altLang="en-US" dirty="0"/>
              <a:t>- Plastics – </a:t>
            </a:r>
          </a:p>
          <a:p>
            <a:endParaRPr lang="en-US" altLang="en-US" dirty="0"/>
          </a:p>
          <a:p>
            <a:r>
              <a:rPr lang="en-US" altLang="en-US" dirty="0"/>
              <a:t>There are things we can do!</a:t>
            </a:r>
          </a:p>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12</a:t>
            </a:fld>
            <a:endParaRPr lang="en-US" altLang="en-US" dirty="0">
              <a:latin typeface="Arial" panose="020B0604020202020204" pitchFamily="34" charset="0"/>
            </a:endParaRPr>
          </a:p>
        </p:txBody>
      </p:sp>
    </p:spTree>
    <p:extLst>
      <p:ext uri="{BB962C8B-B14F-4D97-AF65-F5344CB8AC3E}">
        <p14:creationId xmlns:p14="http://schemas.microsoft.com/office/powerpoint/2010/main" val="1068921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Global Climate change</a:t>
            </a:r>
          </a:p>
          <a:p>
            <a:endParaRPr lang="en-US" altLang="en-US" dirty="0"/>
          </a:p>
          <a:p>
            <a:r>
              <a:rPr lang="en-US" altLang="en-US" dirty="0"/>
              <a:t>Many hundreds (thousands) of organizations working on aspects.</a:t>
            </a:r>
          </a:p>
          <a:p>
            <a:endParaRPr lang="en-US" altLang="en-US" dirty="0"/>
          </a:p>
          <a:p>
            <a:r>
              <a:rPr lang="en-US" altLang="en-US" dirty="0"/>
              <a:t>Big Picture - Broad range of things that must be done – </a:t>
            </a:r>
          </a:p>
          <a:p>
            <a:endParaRPr lang="en-US" altLang="en-US" dirty="0"/>
          </a:p>
          <a:p>
            <a:r>
              <a:rPr lang="en-US" altLang="en-US" dirty="0"/>
              <a:t>Project Drawdown (founded by Paul Hawken) is looking at the big picture of climate change</a:t>
            </a:r>
          </a:p>
          <a:p>
            <a:endParaRPr lang="en-US" altLang="en-US" dirty="0"/>
          </a:p>
          <a:p>
            <a:r>
              <a:rPr lang="en-US" altLang="en-US" dirty="0"/>
              <a:t>Major Areas</a:t>
            </a:r>
          </a:p>
          <a:p>
            <a:r>
              <a:rPr lang="en-US" altLang="en-US" dirty="0"/>
              <a:t>Electricity</a:t>
            </a:r>
          </a:p>
          <a:p>
            <a:r>
              <a:rPr lang="en-US" altLang="en-US" dirty="0"/>
              <a:t>Food, Agriculture, Land Use</a:t>
            </a:r>
          </a:p>
          <a:p>
            <a:r>
              <a:rPr lang="en-US" altLang="en-US" dirty="0"/>
              <a:t>Industry / Transport / Buildings</a:t>
            </a:r>
          </a:p>
          <a:p>
            <a:r>
              <a:rPr lang="en-US" altLang="en-US" dirty="0"/>
              <a:t>Sinks – Land/Ocean/Engineered</a:t>
            </a:r>
          </a:p>
          <a:p>
            <a:r>
              <a:rPr lang="en-US" altLang="en-US" dirty="0"/>
              <a:t>Health &amp; Education</a:t>
            </a:r>
          </a:p>
          <a:p>
            <a:endParaRPr lang="en-US" altLang="en-US" dirty="0"/>
          </a:p>
          <a:p>
            <a:r>
              <a:rPr lang="en-US" altLang="en-US" dirty="0"/>
              <a:t>To get us to Net 0 CO2,  and longer-term – reduction.  Much depends on governments (politics), business &amp; industry, agriculture.</a:t>
            </a:r>
          </a:p>
          <a:p>
            <a:r>
              <a:rPr lang="en-US" altLang="en-US" dirty="0"/>
              <a:t>But there are many things we can do!</a:t>
            </a:r>
          </a:p>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13</a:t>
            </a:fld>
            <a:endParaRPr lang="en-US" altLang="en-US" dirty="0">
              <a:latin typeface="Arial" panose="020B0604020202020204" pitchFamily="34" charset="0"/>
            </a:endParaRPr>
          </a:p>
        </p:txBody>
      </p:sp>
    </p:spTree>
    <p:extLst>
      <p:ext uri="{BB962C8B-B14F-4D97-AF65-F5344CB8AC3E}">
        <p14:creationId xmlns:p14="http://schemas.microsoft.com/office/powerpoint/2010/main" val="4098849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A406484-CEE6-6D3A-6BD1-21796468FCD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05AB148-6CAF-9895-7B47-8A4E762808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Household actions (in high-income countries) can contribute 25-30% of the needed reductions!</a:t>
            </a:r>
          </a:p>
          <a:p>
            <a:r>
              <a:rPr lang="en-US" altLang="en-US" dirty="0"/>
              <a:t>(Oct 2021)</a:t>
            </a:r>
          </a:p>
          <a:p>
            <a:endParaRPr lang="en-US" altLang="en-US" dirty="0"/>
          </a:p>
          <a:p>
            <a:r>
              <a:rPr lang="en-US" altLang="en-US" dirty="0"/>
              <a:t>1/3 of food produced globally is wasted.  Production / Transportation / Preparation / Disposal costs</a:t>
            </a:r>
          </a:p>
          <a:p>
            <a:endParaRPr lang="en-US" altLang="en-US" dirty="0"/>
          </a:p>
          <a:p>
            <a:r>
              <a:rPr lang="en-US" altLang="en-US" dirty="0"/>
              <a:t>Cut food waste by ½ - 8%-10% of the TOTAL reduction needed.  Plant-rich diets – another 8-10%</a:t>
            </a:r>
          </a:p>
          <a:p>
            <a:endParaRPr lang="en-US" altLang="en-US" dirty="0"/>
          </a:p>
          <a:p>
            <a:r>
              <a:rPr lang="en-US" altLang="en-US" dirty="0"/>
              <a:t>https://drawdown.org/news/insights/the-powerful-role-of-household-actions-in-solving-climate-change</a:t>
            </a:r>
          </a:p>
        </p:txBody>
      </p:sp>
      <p:sp>
        <p:nvSpPr>
          <p:cNvPr id="76804" name="Slide Number Placeholder 3">
            <a:extLst>
              <a:ext uri="{FF2B5EF4-FFF2-40B4-BE49-F238E27FC236}">
                <a16:creationId xmlns:a16="http://schemas.microsoft.com/office/drawing/2014/main" id="{92F5BB85-57AE-A0EE-3D7D-B06532D0A2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49C8FB1-40CB-4413-8E2B-9D728CD2094A}" type="slidenum">
              <a:rPr lang="en-US" altLang="en-US" smtClean="0">
                <a:latin typeface="Arial" panose="020B0604020202020204" pitchFamily="34" charset="0"/>
              </a:rPr>
              <a:pPr/>
              <a:t>14</a:t>
            </a:fld>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15</a:t>
            </a:fld>
            <a:endParaRPr lang="en-US" altLang="en-US" dirty="0">
              <a:latin typeface="Arial" panose="020B0604020202020204" pitchFamily="34" charset="0"/>
            </a:endParaRPr>
          </a:p>
        </p:txBody>
      </p:sp>
    </p:spTree>
    <p:extLst>
      <p:ext uri="{BB962C8B-B14F-4D97-AF65-F5344CB8AC3E}">
        <p14:creationId xmlns:p14="http://schemas.microsoft.com/office/powerpoint/2010/main" val="1643172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16</a:t>
            </a:fld>
            <a:endParaRPr lang="en-US" altLang="en-US">
              <a:latin typeface="Arial" panose="020B0604020202020204" pitchFamily="34" charset="0"/>
            </a:endParaRPr>
          </a:p>
        </p:txBody>
      </p:sp>
    </p:spTree>
    <p:extLst>
      <p:ext uri="{BB962C8B-B14F-4D97-AF65-F5344CB8AC3E}">
        <p14:creationId xmlns:p14="http://schemas.microsoft.com/office/powerpoint/2010/main" val="228565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17</a:t>
            </a:fld>
            <a:endParaRPr lang="en-US" altLang="en-US" dirty="0">
              <a:latin typeface="Arial" panose="020B0604020202020204" pitchFamily="34" charset="0"/>
            </a:endParaRPr>
          </a:p>
        </p:txBody>
      </p:sp>
    </p:spTree>
    <p:extLst>
      <p:ext uri="{BB962C8B-B14F-4D97-AF65-F5344CB8AC3E}">
        <p14:creationId xmlns:p14="http://schemas.microsoft.com/office/powerpoint/2010/main" val="140853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A406484-CEE6-6D3A-6BD1-21796468FCD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05AB148-6CAF-9895-7B47-8A4E762808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Summary – </a:t>
            </a:r>
          </a:p>
          <a:p>
            <a:r>
              <a:rPr lang="en-US" altLang="en-US" dirty="0"/>
              <a:t>Dispose implies throw it away (properly) - Go Well Beyond </a:t>
            </a:r>
            <a:r>
              <a:rPr lang="en-US" altLang="en-US" b="1" dirty="0"/>
              <a:t>Dispose</a:t>
            </a:r>
            <a:endParaRPr lang="en-US" altLang="en-US" dirty="0"/>
          </a:p>
          <a:p>
            <a:endParaRPr lang="en-US" altLang="en-US" dirty="0"/>
          </a:p>
          <a:p>
            <a:r>
              <a:rPr lang="en-US" altLang="en-US" dirty="0"/>
              <a:t>Awareness/skills/commitment</a:t>
            </a:r>
          </a:p>
          <a:p>
            <a:endParaRPr lang="en-US" altLang="en-US" dirty="0"/>
          </a:p>
          <a:p>
            <a:r>
              <a:rPr lang="en-US" altLang="en-US" dirty="0"/>
              <a:t>Push camps to get back to dishwashing</a:t>
            </a:r>
          </a:p>
          <a:p>
            <a:endParaRPr lang="en-US" altLang="en-US" dirty="0"/>
          </a:p>
          <a:p>
            <a:r>
              <a:rPr lang="en-US" altLang="en-US" dirty="0"/>
              <a:t>Make it a game – how little trash can your patrol create on campout?</a:t>
            </a:r>
          </a:p>
        </p:txBody>
      </p:sp>
      <p:sp>
        <p:nvSpPr>
          <p:cNvPr id="76804" name="Slide Number Placeholder 3">
            <a:extLst>
              <a:ext uri="{FF2B5EF4-FFF2-40B4-BE49-F238E27FC236}">
                <a16:creationId xmlns:a16="http://schemas.microsoft.com/office/drawing/2014/main" id="{92F5BB85-57AE-A0EE-3D7D-B06532D0A2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49C8FB1-40CB-4413-8E2B-9D728CD2094A}" type="slidenum">
              <a:rPr lang="en-US" altLang="en-US" smtClean="0">
                <a:latin typeface="Arial" panose="020B0604020202020204" pitchFamily="34" charset="0"/>
              </a:rPr>
              <a:pPr/>
              <a:t>18</a:t>
            </a:fld>
            <a:endParaRPr lang="en-US" altLang="en-US">
              <a:latin typeface="Arial" panose="020B0604020202020204" pitchFamily="34" charset="0"/>
            </a:endParaRPr>
          </a:p>
        </p:txBody>
      </p:sp>
    </p:spTree>
    <p:extLst>
      <p:ext uri="{BB962C8B-B14F-4D97-AF65-F5344CB8AC3E}">
        <p14:creationId xmlns:p14="http://schemas.microsoft.com/office/powerpoint/2010/main" val="1509311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19</a:t>
            </a:fld>
            <a:endParaRPr lang="en-US" altLang="en-US">
              <a:latin typeface="Arial" panose="020B0604020202020204" pitchFamily="34" charset="0"/>
            </a:endParaRPr>
          </a:p>
        </p:txBody>
      </p:sp>
    </p:spTree>
    <p:extLst>
      <p:ext uri="{BB962C8B-B14F-4D97-AF65-F5344CB8AC3E}">
        <p14:creationId xmlns:p14="http://schemas.microsoft.com/office/powerpoint/2010/main" val="323691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BC5BB9C-21F2-F9B1-6791-3C2C1708C270}"/>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08CF560F-FC6F-7088-9569-7E958305A4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With that background, this Roundtable’s Focus is on the following base ideas:</a:t>
            </a:r>
          </a:p>
          <a:p>
            <a:endParaRPr lang="en-US" altLang="en-US" dirty="0"/>
          </a:p>
          <a:p>
            <a:r>
              <a:rPr lang="en-US" altLang="en-US" dirty="0"/>
              <a:t>Meals are an important aspect of our outdoor program</a:t>
            </a:r>
          </a:p>
          <a:p>
            <a:r>
              <a:rPr lang="en-US" altLang="en-US" dirty="0"/>
              <a:t>Everybody needs to and likes to eat,  Food Motivates us.  Make our outdoor meals part of the Fun &amp; Adventure</a:t>
            </a:r>
          </a:p>
          <a:p>
            <a:r>
              <a:rPr lang="en-US" altLang="en-US" dirty="0"/>
              <a:t>Outdoor meals are wonderful learning experiences.</a:t>
            </a:r>
          </a:p>
          <a:p>
            <a:endParaRPr lang="en-US" altLang="en-US" dirty="0"/>
          </a:p>
          <a:p>
            <a:r>
              <a:rPr lang="en-US" altLang="en-US" dirty="0"/>
              <a:t>However, our “Food Cycle” has potential impacts to those places where we camp, and to the larger environment.</a:t>
            </a:r>
          </a:p>
          <a:p>
            <a:endParaRPr lang="en-US" altLang="en-US" dirty="0"/>
          </a:p>
          <a:p>
            <a:r>
              <a:rPr lang="en-US" altLang="en-US" dirty="0"/>
              <a:t>Following Leave No Trace shouldn’t limit what we can eat, but will inform how and where we do it, so we can enjoy our meals responsibly.</a:t>
            </a:r>
          </a:p>
          <a:p>
            <a:endParaRPr lang="en-US" altLang="en-US" dirty="0"/>
          </a:p>
          <a:p>
            <a:r>
              <a:rPr lang="en-US" altLang="en-US" dirty="0"/>
              <a:t>For this Roundtable, we will first explore these ideas in more detail, and then give some suggestions about particular tips and meals which can be used in your trainings or outings.</a:t>
            </a:r>
          </a:p>
          <a:p>
            <a:endParaRPr lang="en-US" altLang="en-US" dirty="0"/>
          </a:p>
        </p:txBody>
      </p:sp>
      <p:sp>
        <p:nvSpPr>
          <p:cNvPr id="9220" name="Slide Number Placeholder 3">
            <a:extLst>
              <a:ext uri="{FF2B5EF4-FFF2-40B4-BE49-F238E27FC236}">
                <a16:creationId xmlns:a16="http://schemas.microsoft.com/office/drawing/2014/main" id="{A3F2738E-777F-B7BD-199D-99A8485E49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C81FB42E-B118-4A87-B086-4D8A9CF75485}" type="slidenum">
              <a:rPr lang="en-US" altLang="en-US" smtClean="0">
                <a:latin typeface="Arial" panose="020B0604020202020204" pitchFamily="34" charset="0"/>
              </a:rPr>
              <a:pPr/>
              <a:t>2</a:t>
            </a:fld>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59CB04B-E4A6-517A-F953-076DC05A3897}"/>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64180D2B-372C-15B8-1B31-3FD0294DA4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a:p>
            <a:endParaRPr lang="en-US" altLang="en-US"/>
          </a:p>
          <a:p>
            <a:r>
              <a:rPr lang="en-US" altLang="en-US"/>
              <a:t>Then we do it</a:t>
            </a:r>
          </a:p>
          <a:p>
            <a:r>
              <a:rPr lang="en-US" altLang="en-US"/>
              <a:t>Serve bread hot </a:t>
            </a:r>
          </a:p>
        </p:txBody>
      </p:sp>
      <p:sp>
        <p:nvSpPr>
          <p:cNvPr id="54276" name="Slide Number Placeholder 3">
            <a:extLst>
              <a:ext uri="{FF2B5EF4-FFF2-40B4-BE49-F238E27FC236}">
                <a16:creationId xmlns:a16="http://schemas.microsoft.com/office/drawing/2014/main" id="{34120B98-CF3E-40D8-CF5F-203CC28332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E3B76DF8-EA69-4354-B315-B78AFCCF8206}" type="slidenum">
              <a:rPr lang="en-US" altLang="en-US" smtClean="0">
                <a:latin typeface="Arial" panose="020B0604020202020204" pitchFamily="34" charset="0"/>
              </a:rPr>
              <a:pPr/>
              <a:t>20</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B2B0304-9E36-10E6-5213-A1F58580E665}"/>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8FA3B2D6-F450-5AE8-FEA7-18D5230804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a:p>
            <a:endParaRPr lang="en-US" altLang="en-US"/>
          </a:p>
          <a:p>
            <a:r>
              <a:rPr lang="en-US" altLang="en-US"/>
              <a:t>Easy to accommodate vegetarians, non-</a:t>
            </a:r>
          </a:p>
          <a:p>
            <a:endParaRPr lang="en-US" altLang="en-US"/>
          </a:p>
          <a:p>
            <a:r>
              <a:rPr lang="en-US" altLang="en-US"/>
              <a:t>Strain with strainer into facility</a:t>
            </a:r>
          </a:p>
        </p:txBody>
      </p:sp>
      <p:sp>
        <p:nvSpPr>
          <p:cNvPr id="56324" name="Slide Number Placeholder 3">
            <a:extLst>
              <a:ext uri="{FF2B5EF4-FFF2-40B4-BE49-F238E27FC236}">
                <a16:creationId xmlns:a16="http://schemas.microsoft.com/office/drawing/2014/main" id="{778C0391-17DB-F267-96A1-EF7B992659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EE107C9-64C2-45B2-AD87-D273D5A60248}" type="slidenum">
              <a:rPr lang="en-US" altLang="en-US" smtClean="0">
                <a:latin typeface="Arial" panose="020B0604020202020204" pitchFamily="34" charset="0"/>
              </a:rPr>
              <a:pPr/>
              <a:t>21</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C43DD74-C4A6-D7F8-02F3-D21738B290CA}"/>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EB7BB20-54C8-B22F-69BB-418B7BD863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a:p>
            <a:endParaRPr lang="en-US" altLang="en-US"/>
          </a:p>
          <a:p>
            <a:r>
              <a:rPr lang="en-US" altLang="en-US"/>
              <a:t>Training Progression – Start with messier meal, use more advanced techniques to make less mess for each successive meal.  Dinner will be similar, but just heating quesadilla – no fry spatter; not goopy.</a:t>
            </a:r>
          </a:p>
          <a:p>
            <a:endParaRPr lang="en-US" altLang="en-US"/>
          </a:p>
          <a:p>
            <a:r>
              <a:rPr lang="en-US" altLang="en-US"/>
              <a:t>Easy to accommodate vegetarians</a:t>
            </a:r>
          </a:p>
          <a:p>
            <a:endParaRPr lang="en-US" altLang="en-US"/>
          </a:p>
          <a:p>
            <a:r>
              <a:rPr lang="en-US" altLang="en-US"/>
              <a:t>Strain with strainer into facility</a:t>
            </a:r>
          </a:p>
        </p:txBody>
      </p:sp>
      <p:sp>
        <p:nvSpPr>
          <p:cNvPr id="58372" name="Slide Number Placeholder 3">
            <a:extLst>
              <a:ext uri="{FF2B5EF4-FFF2-40B4-BE49-F238E27FC236}">
                <a16:creationId xmlns:a16="http://schemas.microsoft.com/office/drawing/2014/main" id="{A505343F-A540-75AB-914A-579F0F1462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E98B0474-E7A1-41FC-81DF-223AEF92590D}" type="slidenum">
              <a:rPr lang="en-US" altLang="en-US" smtClean="0">
                <a:latin typeface="Arial" panose="020B0604020202020204" pitchFamily="34" charset="0"/>
              </a:rPr>
              <a:pPr/>
              <a:t>22</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CB4A9A5-3AA7-EBBF-0A4B-64174BDE2A1F}"/>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341B202E-6F22-23A0-E68F-02D9E0CB9C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 – skip</a:t>
            </a:r>
          </a:p>
          <a:p>
            <a:endParaRPr lang="en-US" altLang="en-US"/>
          </a:p>
        </p:txBody>
      </p:sp>
      <p:sp>
        <p:nvSpPr>
          <p:cNvPr id="60420" name="Slide Number Placeholder 3">
            <a:extLst>
              <a:ext uri="{FF2B5EF4-FFF2-40B4-BE49-F238E27FC236}">
                <a16:creationId xmlns:a16="http://schemas.microsoft.com/office/drawing/2014/main" id="{6C3235B1-69CE-0391-187E-A501D2F92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1E51C6BC-3CC3-4645-AF63-CDF9FB58A638}" type="slidenum">
              <a:rPr lang="en-US" altLang="en-US" smtClean="0">
                <a:latin typeface="Arial" panose="020B0604020202020204" pitchFamily="34" charset="0"/>
              </a:rPr>
              <a:pPr/>
              <a:t>23</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7440E07C-B21A-CD61-0652-B79F6676D8EA}"/>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E87659D8-EA4A-5842-C10B-40245E5F85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Don’t walk around dripping food – sit or use plate/bowl</a:t>
            </a:r>
          </a:p>
        </p:txBody>
      </p:sp>
      <p:sp>
        <p:nvSpPr>
          <p:cNvPr id="62468" name="Slide Number Placeholder 3">
            <a:extLst>
              <a:ext uri="{FF2B5EF4-FFF2-40B4-BE49-F238E27FC236}">
                <a16:creationId xmlns:a16="http://schemas.microsoft.com/office/drawing/2014/main" id="{49C3F886-C91D-E554-62E1-8E5A6C0F3F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F83105B0-87DF-4163-AB62-1CC9CD3D2DD1}" type="slidenum">
              <a:rPr lang="en-US" altLang="en-US" smtClean="0">
                <a:latin typeface="Arial" panose="020B0604020202020204" pitchFamily="34" charset="0"/>
              </a:rPr>
              <a:pPr/>
              <a:t>24</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EA8DECCB-387F-C952-7C74-4372EA89CDF7}"/>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D85CA39D-030E-298E-47C4-BB5528592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4516" name="Slide Number Placeholder 3">
            <a:extLst>
              <a:ext uri="{FF2B5EF4-FFF2-40B4-BE49-F238E27FC236}">
                <a16:creationId xmlns:a16="http://schemas.microsoft.com/office/drawing/2014/main" id="{19712053-4262-1CE0-857D-EA61EAA544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A6859C0C-6662-47E2-A053-D4F81BFAE3D6}" type="slidenum">
              <a:rPr lang="en-US" altLang="en-US" smtClean="0">
                <a:latin typeface="Arial" panose="020B0604020202020204" pitchFamily="34" charset="0"/>
              </a:rPr>
              <a:pPr/>
              <a:t>25</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8DA11F9-ABBC-83BC-9506-00E1F2E57EF6}"/>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461E9734-99FB-2187-2879-94B4C86631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a:p>
            <a:endParaRPr lang="en-US" altLang="en-US"/>
          </a:p>
          <a:p>
            <a:r>
              <a:rPr lang="en-US" altLang="en-US"/>
              <a:t>Don’t put smellable in pocket overnight in bear country.</a:t>
            </a:r>
          </a:p>
        </p:txBody>
      </p:sp>
      <p:sp>
        <p:nvSpPr>
          <p:cNvPr id="66564" name="Slide Number Placeholder 3">
            <a:extLst>
              <a:ext uri="{FF2B5EF4-FFF2-40B4-BE49-F238E27FC236}">
                <a16:creationId xmlns:a16="http://schemas.microsoft.com/office/drawing/2014/main" id="{2BE6435F-4CBC-BD90-C3A2-5B86A74CE0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085A6947-EB75-4169-A6C6-D0C642AD6B46}" type="slidenum">
              <a:rPr lang="en-US" altLang="en-US" smtClean="0">
                <a:latin typeface="Arial" panose="020B0604020202020204" pitchFamily="34" charset="0"/>
              </a:rPr>
              <a:pPr/>
              <a:t>26</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3470239-AA94-6DB6-06A7-240D3A0600E3}"/>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91E9D708-5CC7-3C8F-0DB5-BE91EE0648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p:txBody>
      </p:sp>
      <p:sp>
        <p:nvSpPr>
          <p:cNvPr id="68612" name="Slide Number Placeholder 3">
            <a:extLst>
              <a:ext uri="{FF2B5EF4-FFF2-40B4-BE49-F238E27FC236}">
                <a16:creationId xmlns:a16="http://schemas.microsoft.com/office/drawing/2014/main" id="{AB9D3744-4E35-F800-268D-ADE3D69D17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0414E8EE-4C0D-498D-B54B-DF04988D99E5}" type="slidenum">
              <a:rPr lang="en-US" altLang="en-US" smtClean="0">
                <a:latin typeface="Arial" panose="020B0604020202020204" pitchFamily="34" charset="0"/>
              </a:rPr>
              <a:pPr/>
              <a:t>27</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a:p>
            <a:endParaRPr lang="en-US" altLang="en-US"/>
          </a:p>
          <a:p>
            <a:r>
              <a:rPr lang="en-US" altLang="en-US"/>
              <a:t>Leftovers – offer eg tortillas, cheese, peppers, … from previous meals for additional variety</a:t>
            </a:r>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28</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35F3706-F56C-8F02-27D7-C6AF4C5CB5AB}"/>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2559D2DA-1109-DDAC-9D65-1C8835283B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Hints &amp; Tips</a:t>
            </a:r>
          </a:p>
          <a:p>
            <a:endParaRPr lang="en-US" altLang="en-US" dirty="0"/>
          </a:p>
          <a:p>
            <a:r>
              <a:rPr lang="en-US" altLang="en-US" dirty="0"/>
              <a:t>Sanitation is important in keeping you and your group healthy!  (Neither Philmont nor Northern Tier have handwashing in trek protocols.)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Recent article in Outside magazine about a Norovirus outbreak on the Pacific Crest Trail last year.  Dozens got sick.  Hand sanitizer works well on bacteria, but doesn’t work on some viruses.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Wash hands before handling food!  Soap &amp; Water, Sanitizer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 have done this for many years and I Use on course treks.  Small basin – a little hot water, few drops of soap.  Dip hands quickly, step away and scrub, shake off, dip again, scrub again,  Optional rinse or hand sanitizer.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hlinkClick r:id="rId3"/>
              </a:rPr>
              <a:t>https://www.outsideonline.com/outdoor-adventure/hiking-and-backpacking/hand-sanitizer-isnt-cutting-it-heres-why-hikers-need-to-start-washing-their-hands/</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altLang="en-US" dirty="0"/>
          </a:p>
        </p:txBody>
      </p:sp>
      <p:sp>
        <p:nvSpPr>
          <p:cNvPr id="35844" name="Slide Number Placeholder 3">
            <a:extLst>
              <a:ext uri="{FF2B5EF4-FFF2-40B4-BE49-F238E27FC236}">
                <a16:creationId xmlns:a16="http://schemas.microsoft.com/office/drawing/2014/main" id="{7CB277D0-4908-86F6-57E1-3174E02E2C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0E1C4CA3-A1A1-4B73-8F78-C7619C712AFB}" type="slidenum">
              <a:rPr lang="en-US" altLang="en-US" smtClean="0">
                <a:latin typeface="Arial" panose="020B0604020202020204" pitchFamily="34" charset="0"/>
              </a:rPr>
              <a:pPr/>
              <a:t>29</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BC5BB9C-21F2-F9B1-6791-3C2C1708C270}"/>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08CF560F-FC6F-7088-9569-7E958305A4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a previous Roundtable, Maria Brown and I discussed how to use meals for experiential learning at Trainings. </a:t>
            </a:r>
          </a:p>
          <a:p>
            <a:endParaRPr lang="en-US" altLang="en-US" dirty="0"/>
          </a:p>
          <a:p>
            <a:r>
              <a:rPr lang="en-US" altLang="en-US" dirty="0"/>
              <a:t>(Points)  Please see that archived presentation for more on that topic.</a:t>
            </a:r>
          </a:p>
          <a:p>
            <a:endParaRPr lang="en-US" altLang="en-US" dirty="0"/>
          </a:p>
          <a:p>
            <a:r>
              <a:rPr lang="en-US" altLang="en-US" dirty="0"/>
              <a:t>This discussion is more on general Leave No Trace Meals, with lots of ideas an tips.</a:t>
            </a:r>
          </a:p>
        </p:txBody>
      </p:sp>
      <p:sp>
        <p:nvSpPr>
          <p:cNvPr id="9220" name="Slide Number Placeholder 3">
            <a:extLst>
              <a:ext uri="{FF2B5EF4-FFF2-40B4-BE49-F238E27FC236}">
                <a16:creationId xmlns:a16="http://schemas.microsoft.com/office/drawing/2014/main" id="{A3F2738E-777F-B7BD-199D-99A8485E49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C81FB42E-B118-4A87-B086-4D8A9CF75485}" type="slidenum">
              <a:rPr lang="en-US" altLang="en-US" smtClean="0">
                <a:latin typeface="Arial" panose="020B0604020202020204" pitchFamily="34" charset="0"/>
              </a:rPr>
              <a:pPr/>
              <a:t>3</a:t>
            </a:fld>
            <a:endParaRPr lang="en-US" altLang="en-US" dirty="0">
              <a:latin typeface="Arial" panose="020B0604020202020204" pitchFamily="34" charset="0"/>
            </a:endParaRPr>
          </a:p>
        </p:txBody>
      </p:sp>
    </p:spTree>
    <p:extLst>
      <p:ext uri="{BB962C8B-B14F-4D97-AF65-F5344CB8AC3E}">
        <p14:creationId xmlns:p14="http://schemas.microsoft.com/office/powerpoint/2010/main" val="652201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30</a:t>
            </a:fld>
            <a:endParaRPr lang="en-US" altLang="en-US">
              <a:latin typeface="Arial" panose="020B0604020202020204" pitchFamily="34" charset="0"/>
            </a:endParaRPr>
          </a:p>
        </p:txBody>
      </p:sp>
    </p:spTree>
    <p:extLst>
      <p:ext uri="{BB962C8B-B14F-4D97-AF65-F5344CB8AC3E}">
        <p14:creationId xmlns:p14="http://schemas.microsoft.com/office/powerpoint/2010/main" val="3598926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Grits</a:t>
            </a:r>
          </a:p>
          <a:p>
            <a:endParaRPr lang="en-US" altLang="en-US" dirty="0"/>
          </a:p>
          <a:p>
            <a:r>
              <a:rPr lang="en-US" altLang="en-US" dirty="0"/>
              <a:t>Edamame,  Cucumber, Radish, pickled beets, okra, …</a:t>
            </a:r>
          </a:p>
          <a:p>
            <a:endParaRPr lang="en-US" altLang="en-US" dirty="0"/>
          </a:p>
          <a:p>
            <a:r>
              <a:rPr lang="en-US" altLang="en-US" dirty="0"/>
              <a:t>Cilantro, sprouts, crumbled cheese</a:t>
            </a:r>
          </a:p>
          <a:p>
            <a:endParaRPr lang="en-US" altLang="en-US" dirty="0"/>
          </a:p>
          <a:p>
            <a:r>
              <a:rPr lang="en-US" altLang="en-US" dirty="0"/>
              <a:t>Accompaniments:</a:t>
            </a:r>
          </a:p>
          <a:p>
            <a:endParaRPr lang="en-US" altLang="en-US" dirty="0"/>
          </a:p>
          <a:p>
            <a:r>
              <a:rPr lang="en-US" altLang="en-US" dirty="0"/>
              <a:t>Bread, Dumplings, …</a:t>
            </a:r>
          </a:p>
          <a:p>
            <a:endParaRPr lang="en-US" altLang="en-US" dirty="0"/>
          </a:p>
          <a:p>
            <a:r>
              <a:rPr lang="en-US" altLang="en-US" dirty="0"/>
              <a:t>Individual choices</a:t>
            </a:r>
          </a:p>
          <a:p>
            <a:endParaRPr lang="en-US" altLang="en-US" dirty="0"/>
          </a:p>
          <a:p>
            <a:r>
              <a:rPr lang="en-US" altLang="en-US" dirty="0"/>
              <a:t>Use (and create) leftovers </a:t>
            </a:r>
          </a:p>
          <a:p>
            <a:endParaRPr lang="en-US" altLang="en-US" dirty="0"/>
          </a:p>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31</a:t>
            </a:fld>
            <a:endParaRPr lang="en-US" altLang="en-US">
              <a:latin typeface="Arial" panose="020B0604020202020204" pitchFamily="34" charset="0"/>
            </a:endParaRPr>
          </a:p>
        </p:txBody>
      </p:sp>
    </p:spTree>
    <p:extLst>
      <p:ext uri="{BB962C8B-B14F-4D97-AF65-F5344CB8AC3E}">
        <p14:creationId xmlns:p14="http://schemas.microsoft.com/office/powerpoint/2010/main" val="3624733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Backpacking solo, with buddy, or a group – quick hot/cold breakfast oatmeal, fruits, tea;  snacks (bars, nuts, trail mix ,jerky) during the day.  </a:t>
            </a:r>
          </a:p>
          <a:p>
            <a:endParaRPr lang="en-US" altLang="en-US" dirty="0"/>
          </a:p>
          <a:p>
            <a:r>
              <a:rPr lang="en-US" altLang="en-US" dirty="0"/>
              <a:t>Tired/hungry at end of day.  Find a place to camp – pick out kitchen, bear bag, tent sites.  Set up bear rope, tent.  Grab “everything”, set up kitchen.  Dinner!  </a:t>
            </a:r>
          </a:p>
          <a:p>
            <a:endParaRPr lang="en-US" altLang="en-US" dirty="0"/>
          </a:p>
          <a:p>
            <a:r>
              <a:rPr lang="en-US" altLang="en-US" dirty="0"/>
              <a:t>Food bag, cleanup kit with foldable basin/soap, Mess kit bag : insulated cup, insulated bowl, spook, spices, tea, </a:t>
            </a:r>
            <a:r>
              <a:rPr lang="en-US" altLang="en-US" dirty="0" err="1"/>
              <a:t>toothpast</a:t>
            </a:r>
            <a:r>
              <a:rPr lang="en-US" altLang="en-US" dirty="0"/>
              <a:t>/brush, water bottle, stove, pot, pot insulation.</a:t>
            </a:r>
          </a:p>
          <a:p>
            <a:endParaRPr lang="en-US" altLang="en-US" dirty="0"/>
          </a:p>
          <a:p>
            <a:r>
              <a:rPr lang="en-US" altLang="en-US" dirty="0"/>
              <a:t>Have simplified to small Jetboil.</a:t>
            </a:r>
          </a:p>
          <a:p>
            <a:endParaRPr lang="en-US" altLang="en-US" dirty="0"/>
          </a:p>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32</a:t>
            </a:fld>
            <a:endParaRPr lang="en-US" altLang="en-US">
              <a:latin typeface="Arial" panose="020B0604020202020204" pitchFamily="34" charset="0"/>
            </a:endParaRPr>
          </a:p>
        </p:txBody>
      </p:sp>
    </p:spTree>
    <p:extLst>
      <p:ext uri="{BB962C8B-B14F-4D97-AF65-F5344CB8AC3E}">
        <p14:creationId xmlns:p14="http://schemas.microsoft.com/office/powerpoint/2010/main" val="1871725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One option is to Package food by Meal.  One bag has everything needed for one meal.</a:t>
            </a:r>
          </a:p>
          <a:p>
            <a:r>
              <a:rPr lang="en-US" altLang="en-US" dirty="0"/>
              <a:t>1 – (Most) Each separate item has instructions on bag – how much water.  Pour water into bags to cook</a:t>
            </a:r>
          </a:p>
          <a:p>
            <a:r>
              <a:rPr lang="en-US" altLang="en-US" dirty="0"/>
              <a:t>2 – One-pot (Chili, Gumbo)</a:t>
            </a:r>
          </a:p>
          <a:p>
            <a:r>
              <a:rPr lang="en-US" altLang="en-US" dirty="0"/>
              <a:t>3 – Fry pan - Quesadilla</a:t>
            </a:r>
          </a:p>
          <a:p>
            <a:r>
              <a:rPr lang="en-US" altLang="en-US" dirty="0"/>
              <a:t>3 – Oven - Pizza – crust mix (roll out in gal bag with water bottle), rehydrate sauce leather, toppings, cheese.</a:t>
            </a:r>
          </a:p>
          <a:p>
            <a:endParaRPr lang="en-US" altLang="en-US" dirty="0"/>
          </a:p>
          <a:p>
            <a:r>
              <a:rPr lang="en-US" altLang="en-US" dirty="0"/>
              <a:t>Last night on Trail - Turkey Dinner – Turkey/dressing/mashed potatoes/gravy/yams/peas/cranberry</a:t>
            </a:r>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33</a:t>
            </a:fld>
            <a:endParaRPr lang="en-US" altLang="en-US">
              <a:latin typeface="Arial" panose="020B0604020202020204" pitchFamily="34" charset="0"/>
            </a:endParaRPr>
          </a:p>
        </p:txBody>
      </p:sp>
    </p:spTree>
    <p:extLst>
      <p:ext uri="{BB962C8B-B14F-4D97-AF65-F5344CB8AC3E}">
        <p14:creationId xmlns:p14="http://schemas.microsoft.com/office/powerpoint/2010/main" val="4128733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Back to the Meals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Packaged by meal one way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Another approach is to bring separate bulk bags of various ingredients (NOLS method).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Here are a few for example.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 used this method for solo or backpacking with a buddy – applicable to groups.  Gather/dry various items ahead of time. I don’t take everything on every segment – different choices for variety.</a:t>
            </a:r>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34</a:t>
            </a:fld>
            <a:endParaRPr lang="en-US" altLang="en-US">
              <a:latin typeface="Arial" panose="020B0604020202020204" pitchFamily="34" charset="0"/>
            </a:endParaRPr>
          </a:p>
        </p:txBody>
      </p:sp>
    </p:spTree>
    <p:extLst>
      <p:ext uri="{BB962C8B-B14F-4D97-AF65-F5344CB8AC3E}">
        <p14:creationId xmlns:p14="http://schemas.microsoft.com/office/powerpoint/2010/main" val="1447596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Tired/hungry at end of day.   Dinner!  Quick</a:t>
            </a:r>
          </a:p>
          <a:p>
            <a:endParaRPr lang="en-US" altLang="en-US" dirty="0"/>
          </a:p>
          <a:p>
            <a:r>
              <a:rPr lang="en-US" altLang="en-US" dirty="0"/>
              <a:t>All ingredients dried.  Pick assortment.  </a:t>
            </a:r>
          </a:p>
          <a:p>
            <a:endParaRPr lang="en-US" altLang="en-US" dirty="0"/>
          </a:p>
          <a:p>
            <a:r>
              <a:rPr lang="en-US" altLang="en-US" dirty="0"/>
              <a:t>Cr Cheese, Tomato, … powders</a:t>
            </a:r>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35</a:t>
            </a:fld>
            <a:endParaRPr lang="en-US" altLang="en-US">
              <a:latin typeface="Arial" panose="020B0604020202020204" pitchFamily="34" charset="0"/>
            </a:endParaRPr>
          </a:p>
        </p:txBody>
      </p:sp>
    </p:spTree>
    <p:extLst>
      <p:ext uri="{BB962C8B-B14F-4D97-AF65-F5344CB8AC3E}">
        <p14:creationId xmlns:p14="http://schemas.microsoft.com/office/powerpoint/2010/main" val="915940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36</a:t>
            </a:fld>
            <a:endParaRPr lang="en-US" altLang="en-US">
              <a:latin typeface="Arial" panose="020B0604020202020204" pitchFamily="34" charset="0"/>
            </a:endParaRPr>
          </a:p>
        </p:txBody>
      </p:sp>
    </p:spTree>
    <p:extLst>
      <p:ext uri="{BB962C8B-B14F-4D97-AF65-F5344CB8AC3E}">
        <p14:creationId xmlns:p14="http://schemas.microsoft.com/office/powerpoint/2010/main" val="887697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CA18A7C8-9F55-11AC-CB66-55FF7117D0B6}"/>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0C10EC17-9923-8300-D133-98CCA44D4C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Maria’s Brown - Ideas</a:t>
            </a:r>
          </a:p>
          <a:p>
            <a:endParaRPr lang="en-US" altLang="en-US" dirty="0"/>
          </a:p>
        </p:txBody>
      </p:sp>
      <p:sp>
        <p:nvSpPr>
          <p:cNvPr id="74756" name="Slide Number Placeholder 3">
            <a:extLst>
              <a:ext uri="{FF2B5EF4-FFF2-40B4-BE49-F238E27FC236}">
                <a16:creationId xmlns:a16="http://schemas.microsoft.com/office/drawing/2014/main" id="{17F269C8-040F-47D1-2832-CE78660D61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9D7A1F33-9CAF-49C8-BAC8-45C6ECF146DF}" type="slidenum">
              <a:rPr lang="en-US" altLang="en-US" smtClean="0">
                <a:latin typeface="Arial" panose="020B0604020202020204" pitchFamily="34" charset="0"/>
              </a:rPr>
              <a:pPr/>
              <a:t>37</a:t>
            </a:fld>
            <a:endParaRPr lang="en-US" altLang="en-US">
              <a:latin typeface="Arial" panose="020B0604020202020204" pitchFamily="34" charset="0"/>
            </a:endParaRPr>
          </a:p>
        </p:txBody>
      </p:sp>
    </p:spTree>
    <p:extLst>
      <p:ext uri="{BB962C8B-B14F-4D97-AF65-F5344CB8AC3E}">
        <p14:creationId xmlns:p14="http://schemas.microsoft.com/office/powerpoint/2010/main" val="1178860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28E6BFD-9476-F232-5184-6BBDD0954B3E}"/>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1BCC7D9-3C3A-2CC4-647A-19DD4063D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Surveys have shown that youth may have Sense of helplessness, anger at the state</a:t>
            </a:r>
          </a:p>
          <a:p>
            <a:endParaRPr lang="en-US" altLang="en-US" dirty="0"/>
          </a:p>
          <a:p>
            <a:r>
              <a:rPr lang="en-US" altLang="en-US" dirty="0"/>
              <a:t>Older - grief, … I’m trapped in our society’s way of doing things.</a:t>
            </a:r>
          </a:p>
          <a:p>
            <a:endParaRPr lang="en-US" altLang="en-US" dirty="0"/>
          </a:p>
          <a:p>
            <a:r>
              <a:rPr lang="en-US" altLang="en-US" dirty="0"/>
              <a:t>There are things we can do!</a:t>
            </a:r>
          </a:p>
          <a:p>
            <a:r>
              <a:rPr lang="en-US" altLang="en-US" dirty="0"/>
              <a:t>Learn all you can – spread the word  </a:t>
            </a:r>
            <a:br>
              <a:rPr lang="en-US" altLang="en-US" dirty="0"/>
            </a:br>
            <a:r>
              <a:rPr lang="en-US" altLang="en-US" dirty="0"/>
              <a:t>VOTE!  </a:t>
            </a:r>
            <a:br>
              <a:rPr lang="en-US" altLang="en-US" dirty="0"/>
            </a:br>
            <a:r>
              <a:rPr lang="en-US" altLang="en-US" dirty="0"/>
              <a:t>Support green businesses, organizations working toward SDGs</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even bigger picture – UN Sustainable Development Goals 17 key areas</a:t>
            </a:r>
            <a:br>
              <a:rPr lang="en-US" altLang="en-US" dirty="0"/>
            </a:br>
            <a:r>
              <a:rPr lang="en-US" altLang="en-US" dirty="0"/>
              <a:t>https://www.unep.org/explore-topics/sustainable-development-goals</a:t>
            </a:r>
          </a:p>
          <a:p>
            <a:endParaRPr lang="en-US" altLang="en-US" dirty="0"/>
          </a:p>
        </p:txBody>
      </p:sp>
      <p:sp>
        <p:nvSpPr>
          <p:cNvPr id="70660" name="Slide Number Placeholder 3">
            <a:extLst>
              <a:ext uri="{FF2B5EF4-FFF2-40B4-BE49-F238E27FC236}">
                <a16:creationId xmlns:a16="http://schemas.microsoft.com/office/drawing/2014/main" id="{AAE8E58B-9EBB-BD3A-AF56-E12084431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61D5DE9-93E2-46DF-ABDF-FE36B8C68831}" type="slidenum">
              <a:rPr lang="en-US" altLang="en-US" smtClean="0">
                <a:latin typeface="Arial" panose="020B0604020202020204" pitchFamily="34" charset="0"/>
              </a:rPr>
              <a:pPr/>
              <a:t>38</a:t>
            </a:fld>
            <a:endParaRPr lang="en-US" altLang="en-US" dirty="0">
              <a:latin typeface="Arial" panose="020B0604020202020204" pitchFamily="34" charset="0"/>
            </a:endParaRPr>
          </a:p>
        </p:txBody>
      </p:sp>
    </p:spTree>
    <p:extLst>
      <p:ext uri="{BB962C8B-B14F-4D97-AF65-F5344CB8AC3E}">
        <p14:creationId xmlns:p14="http://schemas.microsoft.com/office/powerpoint/2010/main" val="1349434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6C0654F-DAA6-B84F-BE80-C54FE83CCC31}"/>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17983244-009E-1F24-E69C-0187D4B738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8852" name="Slide Number Placeholder 3">
            <a:extLst>
              <a:ext uri="{FF2B5EF4-FFF2-40B4-BE49-F238E27FC236}">
                <a16:creationId xmlns:a16="http://schemas.microsoft.com/office/drawing/2014/main" id="{35C550F7-7A4E-632D-10E2-DD2924DE9B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C9E85D70-3A66-444A-B38A-5F279C22485C}" type="slidenum">
              <a:rPr lang="en-US" altLang="en-US" smtClean="0">
                <a:latin typeface="Arial" panose="020B0604020202020204" pitchFamily="34" charset="0"/>
              </a:rPr>
              <a:pPr/>
              <a:t>39</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A406484-CEE6-6D3A-6BD1-21796468FCD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05AB148-6CAF-9895-7B47-8A4E762808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Is it the menu – “What” we eat?  Eating pizza is Leave No Trace, but eating spaghetti is not?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 </a:t>
            </a:r>
            <a:br>
              <a:rPr lang="en-US" altLang="en-US" b="0" dirty="0"/>
            </a:br>
            <a:r>
              <a:rPr lang="en-US" altLang="en-US" b="0" dirty="0"/>
              <a:t>Maybe questions like “How?” we do it, and “Where?” it is appropriate are more important than “What?”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The How and Where will help us decide What</a:t>
            </a:r>
          </a:p>
        </p:txBody>
      </p:sp>
      <p:sp>
        <p:nvSpPr>
          <p:cNvPr id="76804" name="Slide Number Placeholder 3">
            <a:extLst>
              <a:ext uri="{FF2B5EF4-FFF2-40B4-BE49-F238E27FC236}">
                <a16:creationId xmlns:a16="http://schemas.microsoft.com/office/drawing/2014/main" id="{92F5BB85-57AE-A0EE-3D7D-B06532D0A2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49C8FB1-40CB-4413-8E2B-9D728CD2094A}" type="slidenum">
              <a:rPr lang="en-US" altLang="en-US" smtClean="0">
                <a:latin typeface="Arial" panose="020B0604020202020204" pitchFamily="34" charset="0"/>
              </a:rPr>
              <a:pPr/>
              <a:t>4</a:t>
            </a:fld>
            <a:endParaRPr lang="en-US" altLang="en-US" dirty="0">
              <a:latin typeface="Arial" panose="020B0604020202020204" pitchFamily="34" charset="0"/>
            </a:endParaRPr>
          </a:p>
        </p:txBody>
      </p:sp>
    </p:spTree>
    <p:extLst>
      <p:ext uri="{BB962C8B-B14F-4D97-AF65-F5344CB8AC3E}">
        <p14:creationId xmlns:p14="http://schemas.microsoft.com/office/powerpoint/2010/main" val="386450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5F08684-4A02-29CD-17E3-6808AEEC2EF4}"/>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4F71A9B5-0B5B-9E1B-77D4-634106D015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Thanks to our Roundtable Workgroup for organizing these OE Roundtables!</a:t>
            </a:r>
          </a:p>
        </p:txBody>
      </p:sp>
      <p:sp>
        <p:nvSpPr>
          <p:cNvPr id="80900" name="Slide Number Placeholder 3">
            <a:extLst>
              <a:ext uri="{FF2B5EF4-FFF2-40B4-BE49-F238E27FC236}">
                <a16:creationId xmlns:a16="http://schemas.microsoft.com/office/drawing/2014/main" id="{B2A45348-2D51-2662-EAFD-54A154C9CA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946277F4-6751-4138-8E48-86DD236D6E8B}" type="slidenum">
              <a:rPr lang="en-US" altLang="en-US" smtClean="0">
                <a:latin typeface="Arial" panose="020B0604020202020204" pitchFamily="34" charset="0"/>
              </a:rPr>
              <a:pPr/>
              <a:t>40</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A406484-CEE6-6D3A-6BD1-21796468FCD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05AB148-6CAF-9895-7B47-8A4E762808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Becomes Second nature to those Experienced in Leave No Trace</a:t>
            </a:r>
          </a:p>
          <a:p>
            <a:endParaRPr lang="en-US" altLang="en-US" dirty="0"/>
          </a:p>
          <a:p>
            <a:r>
              <a:rPr lang="en-US" altLang="en-US" dirty="0"/>
              <a:t>Planning Tools - Scouts (and other beginners) need guidance and “Tools” to learn to Plan.  A Key example is the Outing Planning </a:t>
            </a:r>
            <a:r>
              <a:rPr lang="en-US" altLang="en-US" dirty="0" err="1"/>
              <a:t>Workheet</a:t>
            </a:r>
            <a:r>
              <a:rPr lang="en-US" altLang="en-US" dirty="0"/>
              <a:t> in OE Guide handbook Appendix.  Several others (Josh Lamothe, Ted </a:t>
            </a:r>
            <a:r>
              <a:rPr lang="en-US" altLang="en-US" dirty="0" err="1"/>
              <a:t>Shigley</a:t>
            </a:r>
            <a:r>
              <a:rPr lang="en-US" altLang="en-US" dirty="0"/>
              <a:t>) on our “Other Resources” webpage.</a:t>
            </a:r>
          </a:p>
          <a:p>
            <a:endParaRPr lang="en-US" altLang="en-US" dirty="0"/>
          </a:p>
          <a:p>
            <a:r>
              <a:rPr lang="en-US" altLang="en-US" dirty="0"/>
              <a:t>To use Dave Hatch’s aspects</a:t>
            </a:r>
          </a:p>
          <a:p>
            <a:endParaRPr lang="en-US" altLang="en-US" dirty="0"/>
          </a:p>
          <a:p>
            <a:r>
              <a:rPr lang="en-US" altLang="en-US" dirty="0"/>
              <a:t>Success – eliminated avoidable impacts and minimized unavoidable impacts.</a:t>
            </a:r>
          </a:p>
          <a:p>
            <a:endParaRPr lang="en-US" altLang="en-US" dirty="0"/>
          </a:p>
        </p:txBody>
      </p:sp>
      <p:sp>
        <p:nvSpPr>
          <p:cNvPr id="76804" name="Slide Number Placeholder 3">
            <a:extLst>
              <a:ext uri="{FF2B5EF4-FFF2-40B4-BE49-F238E27FC236}">
                <a16:creationId xmlns:a16="http://schemas.microsoft.com/office/drawing/2014/main" id="{92F5BB85-57AE-A0EE-3D7D-B06532D0A2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49C8FB1-40CB-4413-8E2B-9D728CD2094A}" type="slidenum">
              <a:rPr lang="en-US" altLang="en-US" smtClean="0">
                <a:latin typeface="Arial" panose="020B0604020202020204" pitchFamily="34" charset="0"/>
              </a:rPr>
              <a:pPr/>
              <a:t>5</a:t>
            </a:fld>
            <a:endParaRPr lang="en-US" altLang="en-US">
              <a:latin typeface="Arial" panose="020B0604020202020204" pitchFamily="34" charset="0"/>
            </a:endParaRPr>
          </a:p>
        </p:txBody>
      </p:sp>
    </p:spTree>
    <p:extLst>
      <p:ext uri="{BB962C8B-B14F-4D97-AF65-F5344CB8AC3E}">
        <p14:creationId xmlns:p14="http://schemas.microsoft.com/office/powerpoint/2010/main" val="154818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2427C91-362D-65B8-CE9E-8E4C553C675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2088308-6F0D-0DA7-B72A-29763D93F5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Mark</a:t>
            </a:r>
          </a:p>
          <a:p>
            <a:endParaRPr lang="en-US" altLang="en-US"/>
          </a:p>
        </p:txBody>
      </p:sp>
      <p:sp>
        <p:nvSpPr>
          <p:cNvPr id="15364" name="Slide Number Placeholder 3">
            <a:extLst>
              <a:ext uri="{FF2B5EF4-FFF2-40B4-BE49-F238E27FC236}">
                <a16:creationId xmlns:a16="http://schemas.microsoft.com/office/drawing/2014/main" id="{0CA7166E-5AA8-6B22-958D-93283B8F178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49BF45CD-0092-4C46-8B4F-233FC6082EAC}" type="slidenum">
              <a:rPr lang="en-US" altLang="en-US" smtClean="0">
                <a:latin typeface="Arial" panose="020B0604020202020204" pitchFamily="34" charset="0"/>
              </a:rPr>
              <a:pPr/>
              <a:t>6</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584FF45-94AF-8036-81F2-A75E00C0FAB5}"/>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E4109202-69FC-B0F5-79AB-73435E1DE6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Mark</a:t>
            </a:r>
          </a:p>
          <a:p>
            <a:endParaRPr lang="en-US" altLang="en-US" dirty="0"/>
          </a:p>
          <a:p>
            <a:r>
              <a:rPr lang="en-US" altLang="en-US" dirty="0"/>
              <a:t>Cleanup - Dry and put away</a:t>
            </a:r>
          </a:p>
          <a:p>
            <a:endParaRPr lang="en-US" altLang="en-US" dirty="0"/>
          </a:p>
          <a:p>
            <a:endParaRPr lang="en-US" altLang="en-US" dirty="0"/>
          </a:p>
          <a:p>
            <a:r>
              <a:rPr lang="en-US" altLang="en-US" dirty="0"/>
              <a:t>Repeat next meal</a:t>
            </a:r>
          </a:p>
        </p:txBody>
      </p:sp>
      <p:sp>
        <p:nvSpPr>
          <p:cNvPr id="17412" name="Slide Number Placeholder 3">
            <a:extLst>
              <a:ext uri="{FF2B5EF4-FFF2-40B4-BE49-F238E27FC236}">
                <a16:creationId xmlns:a16="http://schemas.microsoft.com/office/drawing/2014/main" id="{4192CA8F-5403-117E-E68F-79274CF9753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C424ED03-1383-47D1-B0A1-A1B555719965}" type="slidenum">
              <a:rPr lang="en-US" altLang="en-US" smtClean="0">
                <a:latin typeface="Arial" panose="020B0604020202020204" pitchFamily="34" charset="0"/>
              </a:rPr>
              <a:pPr/>
              <a:t>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5E97BCC-BBFD-DF10-ECDE-3A53DEF89BDA}"/>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A44C318-C5C1-8BA4-B1BD-09C61FBB96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Mark</a:t>
            </a:r>
          </a:p>
          <a:p>
            <a:endParaRPr lang="en-US" altLang="en-US"/>
          </a:p>
          <a:p>
            <a:endParaRPr lang="en-US" altLang="en-US"/>
          </a:p>
        </p:txBody>
      </p:sp>
      <p:sp>
        <p:nvSpPr>
          <p:cNvPr id="19460" name="Slide Number Placeholder 3">
            <a:extLst>
              <a:ext uri="{FF2B5EF4-FFF2-40B4-BE49-F238E27FC236}">
                <a16:creationId xmlns:a16="http://schemas.microsoft.com/office/drawing/2014/main" id="{2FDB0335-B8ED-42DC-9FB5-B0AAE9AD97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C1CBB84-AB19-457A-8E32-39788BC9EA44}" type="slidenum">
              <a:rPr lang="en-US" altLang="en-US" smtClean="0">
                <a:latin typeface="Arial" panose="020B0604020202020204" pitchFamily="34" charset="0"/>
              </a:rPr>
              <a:pPr/>
              <a:t>8</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A406484-CEE6-6D3A-6BD1-21796468FCD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05AB148-6CAF-9895-7B47-8A4E762808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Food Cycle – elaborate that next</a:t>
            </a:r>
          </a:p>
          <a:p>
            <a:endParaRPr lang="en-US" altLang="en-US" dirty="0"/>
          </a:p>
          <a:p>
            <a:r>
              <a:rPr lang="en-US" altLang="en-US" dirty="0"/>
              <a:t>Special Cooking Methods:  Fire:  Dutch Oven, Foil Meal, </a:t>
            </a:r>
            <a:r>
              <a:rPr lang="en-US" altLang="en-US" dirty="0" err="1"/>
              <a:t>S’Mores</a:t>
            </a:r>
            <a:br>
              <a:rPr lang="en-US" altLang="en-US" dirty="0"/>
            </a:br>
            <a:endParaRPr lang="en-US" altLang="en-US" dirty="0"/>
          </a:p>
          <a:p>
            <a:r>
              <a:rPr lang="en-US" altLang="en-US" dirty="0"/>
              <a:t>These are not completely independent considerations!  Choices in some areas will limit / factor into the choices for others.</a:t>
            </a:r>
          </a:p>
          <a:p>
            <a:endParaRPr lang="en-US" altLang="en-US" dirty="0"/>
          </a:p>
          <a:p>
            <a:r>
              <a:rPr lang="en-US" altLang="en-US" dirty="0"/>
              <a:t>For example, Dutch Oven Cooking is not for backpacking; or Cubs are Frontcountry with facilities</a:t>
            </a:r>
          </a:p>
          <a:p>
            <a:endParaRPr lang="en-US" altLang="en-US" dirty="0"/>
          </a:p>
          <a:p>
            <a:r>
              <a:rPr lang="en-US" altLang="en-US" dirty="0"/>
              <a:t>All these aspects considered with respect to the Principles as a framework for </a:t>
            </a:r>
          </a:p>
        </p:txBody>
      </p:sp>
      <p:sp>
        <p:nvSpPr>
          <p:cNvPr id="76804" name="Slide Number Placeholder 3">
            <a:extLst>
              <a:ext uri="{FF2B5EF4-FFF2-40B4-BE49-F238E27FC236}">
                <a16:creationId xmlns:a16="http://schemas.microsoft.com/office/drawing/2014/main" id="{92F5BB85-57AE-A0EE-3D7D-B06532D0A2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charset="-128"/>
              </a:defRPr>
            </a:lvl1pPr>
            <a:lvl2pPr marL="742950" indent="-285750">
              <a:defRPr>
                <a:solidFill>
                  <a:schemeClr val="tx1"/>
                </a:solidFill>
                <a:latin typeface="Lucida Grande"/>
                <a:ea typeface="ヒラギノ角ゴ Pro W3" charset="-128"/>
              </a:defRPr>
            </a:lvl2pPr>
            <a:lvl3pPr marL="1143000" indent="-228600">
              <a:defRPr>
                <a:solidFill>
                  <a:schemeClr val="tx1"/>
                </a:solidFill>
                <a:latin typeface="Lucida Grande"/>
                <a:ea typeface="ヒラギノ角ゴ Pro W3" charset="-128"/>
              </a:defRPr>
            </a:lvl3pPr>
            <a:lvl4pPr marL="1600200" indent="-228600">
              <a:defRPr>
                <a:solidFill>
                  <a:schemeClr val="tx1"/>
                </a:solidFill>
                <a:latin typeface="Lucida Grande"/>
                <a:ea typeface="ヒラギノ角ゴ Pro W3" charset="-128"/>
              </a:defRPr>
            </a:lvl4pPr>
            <a:lvl5pPr marL="2057400" indent="-228600">
              <a:defRPr>
                <a:solidFill>
                  <a:schemeClr val="tx1"/>
                </a:solidFill>
                <a:latin typeface="Lucida Grande"/>
                <a:ea typeface="ヒラギノ角ゴ Pro W3" charset="-128"/>
              </a:defRPr>
            </a:lvl5pPr>
            <a:lvl6pPr marL="2514600" indent="-228600" eaLnBrk="0" fontAlgn="base" hangingPunct="0">
              <a:spcBef>
                <a:spcPct val="0"/>
              </a:spcBef>
              <a:spcAft>
                <a:spcPct val="0"/>
              </a:spcAft>
              <a:defRPr>
                <a:solidFill>
                  <a:schemeClr val="tx1"/>
                </a:solidFill>
                <a:latin typeface="Lucida Grande"/>
                <a:ea typeface="ヒラギノ角ゴ Pro W3" charset="-128"/>
              </a:defRPr>
            </a:lvl6pPr>
            <a:lvl7pPr marL="2971800" indent="-228600" eaLnBrk="0" fontAlgn="base" hangingPunct="0">
              <a:spcBef>
                <a:spcPct val="0"/>
              </a:spcBef>
              <a:spcAft>
                <a:spcPct val="0"/>
              </a:spcAft>
              <a:defRPr>
                <a:solidFill>
                  <a:schemeClr val="tx1"/>
                </a:solidFill>
                <a:latin typeface="Lucida Grande"/>
                <a:ea typeface="ヒラギノ角ゴ Pro W3" charset="-128"/>
              </a:defRPr>
            </a:lvl7pPr>
            <a:lvl8pPr marL="3429000" indent="-228600" eaLnBrk="0" fontAlgn="base" hangingPunct="0">
              <a:spcBef>
                <a:spcPct val="0"/>
              </a:spcBef>
              <a:spcAft>
                <a:spcPct val="0"/>
              </a:spcAft>
              <a:defRPr>
                <a:solidFill>
                  <a:schemeClr val="tx1"/>
                </a:solidFill>
                <a:latin typeface="Lucida Grande"/>
                <a:ea typeface="ヒラギノ角ゴ Pro W3" charset="-128"/>
              </a:defRPr>
            </a:lvl8pPr>
            <a:lvl9pPr marL="3886200" indent="-228600" eaLnBrk="0" fontAlgn="base" hangingPunct="0">
              <a:spcBef>
                <a:spcPct val="0"/>
              </a:spcBef>
              <a:spcAft>
                <a:spcPct val="0"/>
              </a:spcAft>
              <a:defRPr>
                <a:solidFill>
                  <a:schemeClr val="tx1"/>
                </a:solidFill>
                <a:latin typeface="Lucida Grande"/>
                <a:ea typeface="ヒラギノ角ゴ Pro W3" charset="-128"/>
              </a:defRPr>
            </a:lvl9pPr>
          </a:lstStyle>
          <a:p>
            <a:fld id="{349C8FB1-40CB-4413-8E2B-9D728CD2094A}" type="slidenum">
              <a:rPr lang="en-US" altLang="en-US" smtClean="0">
                <a:latin typeface="Arial" panose="020B0604020202020204" pitchFamily="34" charset="0"/>
              </a:rPr>
              <a:pPr/>
              <a:t>9</a:t>
            </a:fld>
            <a:endParaRPr lang="en-US" altLang="en-US">
              <a:latin typeface="Arial" panose="020B0604020202020204" pitchFamily="34" charset="0"/>
            </a:endParaRPr>
          </a:p>
        </p:txBody>
      </p:sp>
    </p:spTree>
    <p:extLst>
      <p:ext uri="{BB962C8B-B14F-4D97-AF65-F5344CB8AC3E}">
        <p14:creationId xmlns:p14="http://schemas.microsoft.com/office/powerpoint/2010/main" val="365643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4CB5E233-65CD-1186-48E7-A0C371FD5D4D}"/>
              </a:ext>
            </a:extLst>
          </p:cNvPr>
          <p:cNvSpPr>
            <a:spLocks noGrp="1"/>
          </p:cNvSpPr>
          <p:nvPr>
            <p:ph type="sldNum" sz="quarter" idx="10"/>
          </p:nvPr>
        </p:nvSpPr>
        <p:spPr/>
        <p:txBody>
          <a:bodyPr/>
          <a:lstStyle>
            <a:lvl1pPr>
              <a:defRPr/>
            </a:lvl1pPr>
          </a:lstStyle>
          <a:p>
            <a:pPr>
              <a:defRPr/>
            </a:pPr>
            <a:fld id="{581E88B8-371E-4475-A969-FDC9A8242254}"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4BEC594F-9BF4-ED8D-BFAF-FB984CA9420B}"/>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0505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6960416-1F22-1EDA-AC85-9645EA363F57}"/>
              </a:ext>
            </a:extLst>
          </p:cNvPr>
          <p:cNvSpPr>
            <a:spLocks noGrp="1"/>
          </p:cNvSpPr>
          <p:nvPr>
            <p:ph type="sldNum" sz="quarter" idx="10"/>
          </p:nvPr>
        </p:nvSpPr>
        <p:spPr/>
        <p:txBody>
          <a:bodyPr/>
          <a:lstStyle>
            <a:lvl1pPr>
              <a:defRPr/>
            </a:lvl1pPr>
          </a:lstStyle>
          <a:p>
            <a:pPr>
              <a:defRPr/>
            </a:pPr>
            <a:fld id="{F5B05534-B704-4748-A1EB-5D7607F15533}"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8C5B5598-E86E-FE01-9F23-19860B98042D}"/>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9418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825625"/>
            <a:ext cx="1985963" cy="4351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825625"/>
            <a:ext cx="5807075"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32FB77A-92F3-E803-23E2-9D6A7C4B0530}"/>
              </a:ext>
            </a:extLst>
          </p:cNvPr>
          <p:cNvSpPr>
            <a:spLocks noGrp="1"/>
          </p:cNvSpPr>
          <p:nvPr>
            <p:ph type="sldNum" sz="quarter" idx="10"/>
          </p:nvPr>
        </p:nvSpPr>
        <p:spPr/>
        <p:txBody>
          <a:bodyPr/>
          <a:lstStyle>
            <a:lvl1pPr>
              <a:defRPr/>
            </a:lvl1pPr>
          </a:lstStyle>
          <a:p>
            <a:pPr>
              <a:defRPr/>
            </a:pPr>
            <a:fld id="{2DC67F53-F691-4E8F-89E1-4699DBEDEDD0}"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DFF38286-CBB0-8417-9BDE-CE420A64235F}"/>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6039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9E8D9429-B651-8636-20F1-64E38C4CC8A4}"/>
              </a:ext>
            </a:extLst>
          </p:cNvPr>
          <p:cNvSpPr>
            <a:spLocks noGrp="1"/>
          </p:cNvSpPr>
          <p:nvPr>
            <p:ph type="sldNum" sz="quarter" idx="10"/>
          </p:nvPr>
        </p:nvSpPr>
        <p:spPr/>
        <p:txBody>
          <a:bodyPr/>
          <a:lstStyle>
            <a:lvl1pPr>
              <a:defRPr/>
            </a:lvl1pPr>
          </a:lstStyle>
          <a:p>
            <a:pPr>
              <a:defRPr/>
            </a:pPr>
            <a:fld id="{2CC97113-9442-4401-A69E-44832FA3F7B4}"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74E5BAEB-787E-4249-BC5D-C375EF20F269}"/>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14042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19F2D42-9BA7-2F09-48BD-384DF623A4DE}"/>
              </a:ext>
            </a:extLst>
          </p:cNvPr>
          <p:cNvSpPr>
            <a:spLocks noGrp="1"/>
          </p:cNvSpPr>
          <p:nvPr>
            <p:ph type="sldNum" sz="quarter" idx="10"/>
          </p:nvPr>
        </p:nvSpPr>
        <p:spPr/>
        <p:txBody>
          <a:bodyPr/>
          <a:lstStyle>
            <a:lvl1pPr>
              <a:defRPr/>
            </a:lvl1pPr>
          </a:lstStyle>
          <a:p>
            <a:pPr>
              <a:defRPr/>
            </a:pPr>
            <a:fld id="{BDD84E19-0F12-4559-AB22-353A9E5E15C0}"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78405811-6A2B-8D30-1D20-1C1EC7E18D57}"/>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665332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Slide Number Placeholder 5">
            <a:extLst>
              <a:ext uri="{FF2B5EF4-FFF2-40B4-BE49-F238E27FC236}">
                <a16:creationId xmlns:a16="http://schemas.microsoft.com/office/drawing/2014/main" id="{FD443636-EA5D-E75F-A5F4-2CC2A787F555}"/>
              </a:ext>
            </a:extLst>
          </p:cNvPr>
          <p:cNvSpPr>
            <a:spLocks noGrp="1"/>
          </p:cNvSpPr>
          <p:nvPr>
            <p:ph type="sldNum" sz="quarter" idx="10"/>
          </p:nvPr>
        </p:nvSpPr>
        <p:spPr/>
        <p:txBody>
          <a:bodyPr/>
          <a:lstStyle>
            <a:lvl1pPr>
              <a:defRPr/>
            </a:lvl1pPr>
          </a:lstStyle>
          <a:p>
            <a:pPr>
              <a:defRPr/>
            </a:pPr>
            <a:fld id="{8501A6EB-86E2-4B9F-A786-A3E0BEDCAFA7}"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1EC9E5CE-B9F2-B9A5-DB1E-47B45CBE7698}"/>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997123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BAE1AEE-133D-FD9E-8C08-087C12C42D6D}"/>
              </a:ext>
            </a:extLst>
          </p:cNvPr>
          <p:cNvSpPr>
            <a:spLocks noGrp="1"/>
          </p:cNvSpPr>
          <p:nvPr>
            <p:ph type="sldNum" sz="quarter" idx="10"/>
          </p:nvPr>
        </p:nvSpPr>
        <p:spPr/>
        <p:txBody>
          <a:bodyPr/>
          <a:lstStyle>
            <a:lvl1pPr>
              <a:defRPr/>
            </a:lvl1pPr>
          </a:lstStyle>
          <a:p>
            <a:pPr>
              <a:defRPr/>
            </a:pPr>
            <a:fld id="{65CC0B49-4CEA-43FD-AC8F-85629F6B09BA}"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E198BBD7-89BA-090B-6C9A-2E78D5BA9E77}"/>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567324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769C0A5-9E9D-0307-65E8-FC8DC9DEF514}"/>
              </a:ext>
            </a:extLst>
          </p:cNvPr>
          <p:cNvSpPr>
            <a:spLocks noGrp="1"/>
          </p:cNvSpPr>
          <p:nvPr>
            <p:ph type="sldNum" sz="quarter" idx="10"/>
          </p:nvPr>
        </p:nvSpPr>
        <p:spPr/>
        <p:txBody>
          <a:bodyPr/>
          <a:lstStyle>
            <a:lvl1pPr>
              <a:defRPr/>
            </a:lvl1pPr>
          </a:lstStyle>
          <a:p>
            <a:pPr>
              <a:defRPr/>
            </a:pPr>
            <a:fld id="{D9A7C644-B81B-4AA1-87C0-5B0B91EAD40A}" type="slidenum">
              <a:rPr lang="en-US" altLang="en-US"/>
              <a:pPr>
                <a:defRPr/>
              </a:pPr>
              <a:t>‹#›</a:t>
            </a:fld>
            <a:endParaRPr lang="en-US" altLang="en-US"/>
          </a:p>
        </p:txBody>
      </p:sp>
      <p:sp>
        <p:nvSpPr>
          <p:cNvPr id="8" name="Date Placeholder 6">
            <a:extLst>
              <a:ext uri="{FF2B5EF4-FFF2-40B4-BE49-F238E27FC236}">
                <a16:creationId xmlns:a16="http://schemas.microsoft.com/office/drawing/2014/main" id="{62124080-A4D7-72F9-A222-7F786D0A503C}"/>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642204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893D64BB-9560-085E-FDB8-CCF35CC24CE4}"/>
              </a:ext>
            </a:extLst>
          </p:cNvPr>
          <p:cNvSpPr>
            <a:spLocks noGrp="1"/>
          </p:cNvSpPr>
          <p:nvPr>
            <p:ph type="sldNum" sz="quarter" idx="10"/>
          </p:nvPr>
        </p:nvSpPr>
        <p:spPr/>
        <p:txBody>
          <a:bodyPr/>
          <a:lstStyle>
            <a:lvl1pPr>
              <a:defRPr/>
            </a:lvl1pPr>
          </a:lstStyle>
          <a:p>
            <a:pPr>
              <a:defRPr/>
            </a:pPr>
            <a:fld id="{E84CB204-2A66-48BB-B9B4-FAC5487CE969}" type="slidenum">
              <a:rPr lang="en-US" altLang="en-US"/>
              <a:pPr>
                <a:defRPr/>
              </a:pPr>
              <a:t>‹#›</a:t>
            </a:fld>
            <a:endParaRPr lang="en-US" altLang="en-US"/>
          </a:p>
        </p:txBody>
      </p:sp>
      <p:sp>
        <p:nvSpPr>
          <p:cNvPr id="4" name="Date Placeholder 6">
            <a:extLst>
              <a:ext uri="{FF2B5EF4-FFF2-40B4-BE49-F238E27FC236}">
                <a16:creationId xmlns:a16="http://schemas.microsoft.com/office/drawing/2014/main" id="{D5F0304A-3983-D364-CC84-3FC65D9FA2EE}"/>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550022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7EB61A9-656D-E75E-157F-68AFF55E3FF5}"/>
              </a:ext>
            </a:extLst>
          </p:cNvPr>
          <p:cNvSpPr>
            <a:spLocks noGrp="1"/>
          </p:cNvSpPr>
          <p:nvPr>
            <p:ph type="sldNum" sz="quarter" idx="10"/>
          </p:nvPr>
        </p:nvSpPr>
        <p:spPr/>
        <p:txBody>
          <a:bodyPr/>
          <a:lstStyle>
            <a:lvl1pPr>
              <a:defRPr/>
            </a:lvl1pPr>
          </a:lstStyle>
          <a:p>
            <a:pPr>
              <a:defRPr/>
            </a:pPr>
            <a:fld id="{6DE5B300-410C-4801-914D-C3D0806BE247}" type="slidenum">
              <a:rPr lang="en-US" altLang="en-US"/>
              <a:pPr>
                <a:defRPr/>
              </a:pPr>
              <a:t>‹#›</a:t>
            </a:fld>
            <a:endParaRPr lang="en-US" altLang="en-US"/>
          </a:p>
        </p:txBody>
      </p:sp>
      <p:sp>
        <p:nvSpPr>
          <p:cNvPr id="3" name="Date Placeholder 6">
            <a:extLst>
              <a:ext uri="{FF2B5EF4-FFF2-40B4-BE49-F238E27FC236}">
                <a16:creationId xmlns:a16="http://schemas.microsoft.com/office/drawing/2014/main" id="{50DC5B15-5E3C-4C7B-2767-9F0F76593B13}"/>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42127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C4C2CE62-2740-249A-AA41-42D9D865BDC6}"/>
              </a:ext>
            </a:extLst>
          </p:cNvPr>
          <p:cNvSpPr>
            <a:spLocks noGrp="1"/>
          </p:cNvSpPr>
          <p:nvPr>
            <p:ph type="sldNum" sz="quarter" idx="10"/>
          </p:nvPr>
        </p:nvSpPr>
        <p:spPr/>
        <p:txBody>
          <a:bodyPr/>
          <a:lstStyle>
            <a:lvl1pPr>
              <a:defRPr/>
            </a:lvl1pPr>
          </a:lstStyle>
          <a:p>
            <a:pPr>
              <a:defRPr/>
            </a:pPr>
            <a:fld id="{C00600DC-4E86-4E07-B0A4-A7B61F384351}"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4A498B5A-7CA9-3E2B-F9B7-5C545259F689}"/>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7200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F4F9D0C-267E-930E-7A8C-78345397AE4C}"/>
              </a:ext>
            </a:extLst>
          </p:cNvPr>
          <p:cNvSpPr>
            <a:spLocks noGrp="1"/>
          </p:cNvSpPr>
          <p:nvPr>
            <p:ph type="sldNum" sz="quarter" idx="10"/>
          </p:nvPr>
        </p:nvSpPr>
        <p:spPr/>
        <p:txBody>
          <a:bodyPr/>
          <a:lstStyle>
            <a:lvl1pPr>
              <a:defRPr/>
            </a:lvl1pPr>
          </a:lstStyle>
          <a:p>
            <a:pPr>
              <a:defRPr/>
            </a:pPr>
            <a:fld id="{EF9E7D65-86B7-4933-9684-22EACD4B8B93}"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9A2B90D3-CB92-E0D6-BD19-BD39310007C1}"/>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23650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37E1B6DC-3FAA-11E9-ED81-D0953A32808E}"/>
              </a:ext>
            </a:extLst>
          </p:cNvPr>
          <p:cNvSpPr>
            <a:spLocks noGrp="1"/>
          </p:cNvSpPr>
          <p:nvPr>
            <p:ph type="sldNum" sz="quarter" idx="10"/>
          </p:nvPr>
        </p:nvSpPr>
        <p:spPr/>
        <p:txBody>
          <a:bodyPr/>
          <a:lstStyle>
            <a:lvl1pPr>
              <a:defRPr/>
            </a:lvl1pPr>
          </a:lstStyle>
          <a:p>
            <a:pPr>
              <a:defRPr/>
            </a:pPr>
            <a:fld id="{91DACEB9-730B-4933-8B39-DCA474A25E1B}"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5F25126F-DE68-15E1-2130-E5CA811745FE}"/>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24183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BF635106-15E6-E168-2D03-12CD02163A5E}"/>
              </a:ext>
            </a:extLst>
          </p:cNvPr>
          <p:cNvSpPr>
            <a:spLocks noGrp="1"/>
          </p:cNvSpPr>
          <p:nvPr>
            <p:ph type="sldNum" sz="quarter" idx="10"/>
          </p:nvPr>
        </p:nvSpPr>
        <p:spPr/>
        <p:txBody>
          <a:bodyPr/>
          <a:lstStyle>
            <a:lvl1pPr>
              <a:defRPr/>
            </a:lvl1pPr>
          </a:lstStyle>
          <a:p>
            <a:pPr>
              <a:defRPr/>
            </a:pPr>
            <a:fld id="{B069F789-7359-4820-8C87-B63881632B0A}"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C40B1EBE-12C2-2A67-5D68-AB4C924C57C5}"/>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003715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EF69B1B-6F7D-BD02-9691-4BAF5DB9E828}"/>
              </a:ext>
            </a:extLst>
          </p:cNvPr>
          <p:cNvSpPr>
            <a:spLocks noGrp="1"/>
          </p:cNvSpPr>
          <p:nvPr>
            <p:ph type="sldNum" sz="quarter" idx="10"/>
          </p:nvPr>
        </p:nvSpPr>
        <p:spPr/>
        <p:txBody>
          <a:bodyPr/>
          <a:lstStyle>
            <a:lvl1pPr>
              <a:defRPr/>
            </a:lvl1pPr>
          </a:lstStyle>
          <a:p>
            <a:pPr>
              <a:defRPr/>
            </a:pPr>
            <a:fld id="{91F2D991-C93D-4C9C-B2B6-684D0CCC014C}"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BF56FC03-C0DD-E2C5-17FC-FEDE4E00AD40}"/>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923952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6863" y="274638"/>
            <a:ext cx="7043737"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6DE3771F-13F6-42E7-9888-44CAECC1EC4E}"/>
              </a:ext>
            </a:extLst>
          </p:cNvPr>
          <p:cNvSpPr>
            <a:spLocks noGrp="1"/>
          </p:cNvSpPr>
          <p:nvPr>
            <p:ph type="sldNum" sz="quarter" idx="10"/>
          </p:nvPr>
        </p:nvSpPr>
        <p:spPr/>
        <p:txBody>
          <a:bodyPr/>
          <a:lstStyle>
            <a:lvl1pPr>
              <a:defRPr/>
            </a:lvl1pPr>
          </a:lstStyle>
          <a:p>
            <a:pPr>
              <a:defRPr/>
            </a:pPr>
            <a:fld id="{1386B319-A2EE-4FC7-BC5B-DB4EF179A811}"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23660B4A-DCFB-D4C6-EF93-8FECEA35EC48}"/>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34218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1">
            <a:extLst>
              <a:ext uri="{FF2B5EF4-FFF2-40B4-BE49-F238E27FC236}">
                <a16:creationId xmlns:a16="http://schemas.microsoft.com/office/drawing/2014/main" id="{F3E75232-84C9-D80E-4D32-6D6539BAD5A5}"/>
              </a:ext>
            </a:extLst>
          </p:cNvPr>
          <p:cNvSpPr>
            <a:spLocks noGrp="1"/>
          </p:cNvSpPr>
          <p:nvPr>
            <p:ph type="dt" sz="half" idx="10"/>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6CACB509-9B0E-C8BA-334E-20CE3A0C43ED}"/>
              </a:ext>
            </a:extLst>
          </p:cNvPr>
          <p:cNvSpPr>
            <a:spLocks noGrp="1"/>
          </p:cNvSpPr>
          <p:nvPr>
            <p:ph type="sldNum" sz="quarter" idx="11"/>
          </p:nvPr>
        </p:nvSpPr>
        <p:spPr/>
        <p:txBody>
          <a:bodyPr/>
          <a:lstStyle>
            <a:lvl1pPr>
              <a:defRPr/>
            </a:lvl1pPr>
          </a:lstStyle>
          <a:p>
            <a:pPr>
              <a:defRPr/>
            </a:pPr>
            <a:fld id="{A88770C7-AEF4-4C76-9D3C-785FC2935DC7}" type="slidenum">
              <a:rPr lang="en-US" altLang="en-US"/>
              <a:pPr>
                <a:defRPr/>
              </a:pPr>
              <a:t>‹#›</a:t>
            </a:fld>
            <a:endParaRPr lang="en-US" altLang="en-US"/>
          </a:p>
        </p:txBody>
      </p:sp>
    </p:spTree>
    <p:extLst>
      <p:ext uri="{BB962C8B-B14F-4D97-AF65-F5344CB8AC3E}">
        <p14:creationId xmlns:p14="http://schemas.microsoft.com/office/powerpoint/2010/main" val="1610307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90A3E054-B213-7AF2-591F-6549CAD3730F}"/>
              </a:ext>
            </a:extLst>
          </p:cNvPr>
          <p:cNvSpPr>
            <a:spLocks noGrp="1"/>
          </p:cNvSpPr>
          <p:nvPr>
            <p:ph type="dt" sz="half" idx="10"/>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73EAF8EE-6F94-D6AB-AECA-3B7C43F77296}"/>
              </a:ext>
            </a:extLst>
          </p:cNvPr>
          <p:cNvSpPr>
            <a:spLocks noGrp="1"/>
          </p:cNvSpPr>
          <p:nvPr>
            <p:ph type="sldNum" sz="quarter" idx="11"/>
          </p:nvPr>
        </p:nvSpPr>
        <p:spPr/>
        <p:txBody>
          <a:bodyPr/>
          <a:lstStyle>
            <a:lvl1pPr>
              <a:defRPr/>
            </a:lvl1pPr>
          </a:lstStyle>
          <a:p>
            <a:pPr>
              <a:defRPr/>
            </a:pPr>
            <a:fld id="{44CBC363-A1A3-45C0-9BB8-AB0C92CDB130}" type="slidenum">
              <a:rPr lang="en-US" altLang="en-US"/>
              <a:pPr>
                <a:defRPr/>
              </a:pPr>
              <a:t>‹#›</a:t>
            </a:fld>
            <a:endParaRPr lang="en-US" altLang="en-US"/>
          </a:p>
        </p:txBody>
      </p:sp>
    </p:spTree>
    <p:extLst>
      <p:ext uri="{BB962C8B-B14F-4D97-AF65-F5344CB8AC3E}">
        <p14:creationId xmlns:p14="http://schemas.microsoft.com/office/powerpoint/2010/main" val="3845615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1">
            <a:extLst>
              <a:ext uri="{FF2B5EF4-FFF2-40B4-BE49-F238E27FC236}">
                <a16:creationId xmlns:a16="http://schemas.microsoft.com/office/drawing/2014/main" id="{47D7CB58-C052-9B5C-4ACE-C257AF8F924B}"/>
              </a:ext>
            </a:extLst>
          </p:cNvPr>
          <p:cNvSpPr>
            <a:spLocks noGrp="1"/>
          </p:cNvSpPr>
          <p:nvPr>
            <p:ph type="dt" sz="half" idx="10"/>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1BBD0C60-D104-4CF2-EE1E-3CC25BD63A4B}"/>
              </a:ext>
            </a:extLst>
          </p:cNvPr>
          <p:cNvSpPr>
            <a:spLocks noGrp="1"/>
          </p:cNvSpPr>
          <p:nvPr>
            <p:ph type="sldNum" sz="quarter" idx="11"/>
          </p:nvPr>
        </p:nvSpPr>
        <p:spPr/>
        <p:txBody>
          <a:bodyPr/>
          <a:lstStyle>
            <a:lvl1pPr>
              <a:defRPr/>
            </a:lvl1pPr>
          </a:lstStyle>
          <a:p>
            <a:pPr>
              <a:defRPr/>
            </a:pPr>
            <a:fld id="{7B99BECC-999F-4ECB-AC89-2C3D33EAC708}" type="slidenum">
              <a:rPr lang="en-US" altLang="en-US"/>
              <a:pPr>
                <a:defRPr/>
              </a:pPr>
              <a:t>‹#›</a:t>
            </a:fld>
            <a:endParaRPr lang="en-US" altLang="en-US"/>
          </a:p>
        </p:txBody>
      </p:sp>
    </p:spTree>
    <p:extLst>
      <p:ext uri="{BB962C8B-B14F-4D97-AF65-F5344CB8AC3E}">
        <p14:creationId xmlns:p14="http://schemas.microsoft.com/office/powerpoint/2010/main" val="1226402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2365282D-4D40-B5D8-8CF7-8C1285B9E3C2}"/>
              </a:ext>
            </a:extLst>
          </p:cNvPr>
          <p:cNvSpPr>
            <a:spLocks noGrp="1"/>
          </p:cNvSpPr>
          <p:nvPr>
            <p:ph type="dt" sz="half" idx="10"/>
          </p:nvPr>
        </p:nvSpPr>
        <p:spPr/>
        <p:txBody>
          <a:bodyPr/>
          <a:lstStyle>
            <a:lvl1pPr>
              <a:defRPr/>
            </a:lvl1pPr>
          </a:lstStyle>
          <a:p>
            <a:pPr>
              <a:defRPr/>
            </a:pPr>
            <a:endParaRPr lang="en-US" altLang="en-US"/>
          </a:p>
        </p:txBody>
      </p:sp>
      <p:sp>
        <p:nvSpPr>
          <p:cNvPr id="6" name="Slide Number Placeholder 3">
            <a:extLst>
              <a:ext uri="{FF2B5EF4-FFF2-40B4-BE49-F238E27FC236}">
                <a16:creationId xmlns:a16="http://schemas.microsoft.com/office/drawing/2014/main" id="{BADCACAF-4D07-7F5E-6957-5D32C7D29046}"/>
              </a:ext>
            </a:extLst>
          </p:cNvPr>
          <p:cNvSpPr>
            <a:spLocks noGrp="1"/>
          </p:cNvSpPr>
          <p:nvPr>
            <p:ph type="sldNum" sz="quarter" idx="11"/>
          </p:nvPr>
        </p:nvSpPr>
        <p:spPr/>
        <p:txBody>
          <a:bodyPr/>
          <a:lstStyle>
            <a:lvl1pPr>
              <a:defRPr/>
            </a:lvl1pPr>
          </a:lstStyle>
          <a:p>
            <a:pPr>
              <a:defRPr/>
            </a:pPr>
            <a:fld id="{A2BA3C53-C0E1-4C24-AAF8-4F37E841975A}" type="slidenum">
              <a:rPr lang="en-US" altLang="en-US"/>
              <a:pPr>
                <a:defRPr/>
              </a:pPr>
              <a:t>‹#›</a:t>
            </a:fld>
            <a:endParaRPr lang="en-US" altLang="en-US"/>
          </a:p>
        </p:txBody>
      </p:sp>
    </p:spTree>
    <p:extLst>
      <p:ext uri="{BB962C8B-B14F-4D97-AF65-F5344CB8AC3E}">
        <p14:creationId xmlns:p14="http://schemas.microsoft.com/office/powerpoint/2010/main" val="294404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a:extLst>
              <a:ext uri="{FF2B5EF4-FFF2-40B4-BE49-F238E27FC236}">
                <a16:creationId xmlns:a16="http://schemas.microsoft.com/office/drawing/2014/main" id="{9249DDA3-4EC2-965C-A19C-82CD0269E429}"/>
              </a:ext>
            </a:extLst>
          </p:cNvPr>
          <p:cNvSpPr>
            <a:spLocks noGrp="1"/>
          </p:cNvSpPr>
          <p:nvPr>
            <p:ph type="dt" sz="half" idx="10"/>
          </p:nvPr>
        </p:nvSpPr>
        <p:spPr/>
        <p:txBody>
          <a:bodyPr/>
          <a:lstStyle>
            <a:lvl1pPr>
              <a:defRPr/>
            </a:lvl1pPr>
          </a:lstStyle>
          <a:p>
            <a:pPr>
              <a:defRPr/>
            </a:pPr>
            <a:endParaRPr lang="en-US" altLang="en-US"/>
          </a:p>
        </p:txBody>
      </p:sp>
      <p:sp>
        <p:nvSpPr>
          <p:cNvPr id="8" name="Slide Number Placeholder 3">
            <a:extLst>
              <a:ext uri="{FF2B5EF4-FFF2-40B4-BE49-F238E27FC236}">
                <a16:creationId xmlns:a16="http://schemas.microsoft.com/office/drawing/2014/main" id="{B3AEF140-EEA5-D302-E21D-18FBDAD53C26}"/>
              </a:ext>
            </a:extLst>
          </p:cNvPr>
          <p:cNvSpPr>
            <a:spLocks noGrp="1"/>
          </p:cNvSpPr>
          <p:nvPr>
            <p:ph type="sldNum" sz="quarter" idx="11"/>
          </p:nvPr>
        </p:nvSpPr>
        <p:spPr/>
        <p:txBody>
          <a:bodyPr/>
          <a:lstStyle>
            <a:lvl1pPr>
              <a:defRPr/>
            </a:lvl1pPr>
          </a:lstStyle>
          <a:p>
            <a:pPr>
              <a:defRPr/>
            </a:pPr>
            <a:fld id="{6861F40C-9C67-470C-98C1-02D2166F5F96}" type="slidenum">
              <a:rPr lang="en-US" altLang="en-US"/>
              <a:pPr>
                <a:defRPr/>
              </a:pPr>
              <a:t>‹#›</a:t>
            </a:fld>
            <a:endParaRPr lang="en-US" altLang="en-US"/>
          </a:p>
        </p:txBody>
      </p:sp>
    </p:spTree>
    <p:extLst>
      <p:ext uri="{BB962C8B-B14F-4D97-AF65-F5344CB8AC3E}">
        <p14:creationId xmlns:p14="http://schemas.microsoft.com/office/powerpoint/2010/main" val="995482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50700D4F-2250-7A22-33E2-7764DE701E67}"/>
              </a:ext>
            </a:extLst>
          </p:cNvPr>
          <p:cNvSpPr>
            <a:spLocks noGrp="1"/>
          </p:cNvSpPr>
          <p:nvPr>
            <p:ph type="dt" sz="half" idx="10"/>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C237FDA8-CDBE-B115-F251-F054B1F59213}"/>
              </a:ext>
            </a:extLst>
          </p:cNvPr>
          <p:cNvSpPr>
            <a:spLocks noGrp="1"/>
          </p:cNvSpPr>
          <p:nvPr>
            <p:ph type="sldNum" sz="quarter" idx="11"/>
          </p:nvPr>
        </p:nvSpPr>
        <p:spPr/>
        <p:txBody>
          <a:bodyPr/>
          <a:lstStyle>
            <a:lvl1pPr>
              <a:defRPr/>
            </a:lvl1pPr>
          </a:lstStyle>
          <a:p>
            <a:pPr>
              <a:defRPr/>
            </a:pPr>
            <a:fld id="{81265D1F-7530-4ABA-9DAC-C9066354B751}" type="slidenum">
              <a:rPr lang="en-US" altLang="en-US"/>
              <a:pPr>
                <a:defRPr/>
              </a:pPr>
              <a:t>‹#›</a:t>
            </a:fld>
            <a:endParaRPr lang="en-US" altLang="en-US"/>
          </a:p>
        </p:txBody>
      </p:sp>
    </p:spTree>
    <p:extLst>
      <p:ext uri="{BB962C8B-B14F-4D97-AF65-F5344CB8AC3E}">
        <p14:creationId xmlns:p14="http://schemas.microsoft.com/office/powerpoint/2010/main" val="259361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Slide Number Placeholder 5">
            <a:extLst>
              <a:ext uri="{FF2B5EF4-FFF2-40B4-BE49-F238E27FC236}">
                <a16:creationId xmlns:a16="http://schemas.microsoft.com/office/drawing/2014/main" id="{E0237EB3-34E0-4F07-8A2A-C55D2533C651}"/>
              </a:ext>
            </a:extLst>
          </p:cNvPr>
          <p:cNvSpPr>
            <a:spLocks noGrp="1"/>
          </p:cNvSpPr>
          <p:nvPr>
            <p:ph type="sldNum" sz="quarter" idx="10"/>
          </p:nvPr>
        </p:nvSpPr>
        <p:spPr/>
        <p:txBody>
          <a:bodyPr/>
          <a:lstStyle>
            <a:lvl1pPr>
              <a:defRPr/>
            </a:lvl1pPr>
          </a:lstStyle>
          <a:p>
            <a:pPr>
              <a:defRPr/>
            </a:pPr>
            <a:fld id="{155C4FAF-107C-425D-89A6-D68DB5EF8221}" type="slidenum">
              <a:rPr lang="en-US" altLang="en-US"/>
              <a:pPr>
                <a:defRPr/>
              </a:pPr>
              <a:t>‹#›</a:t>
            </a:fld>
            <a:endParaRPr lang="en-US" altLang="en-US"/>
          </a:p>
        </p:txBody>
      </p:sp>
      <p:sp>
        <p:nvSpPr>
          <p:cNvPr id="5" name="Date Placeholder 6">
            <a:extLst>
              <a:ext uri="{FF2B5EF4-FFF2-40B4-BE49-F238E27FC236}">
                <a16:creationId xmlns:a16="http://schemas.microsoft.com/office/drawing/2014/main" id="{8B953FC1-CC33-80C2-C3AC-E4A8E595A3ED}"/>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257845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24FDE-5C39-7CFF-C119-A5D133D06E6A}"/>
              </a:ext>
            </a:extLst>
          </p:cNvPr>
          <p:cNvSpPr>
            <a:spLocks noGrp="1"/>
          </p:cNvSpPr>
          <p:nvPr>
            <p:ph type="dt" sz="half" idx="10"/>
          </p:nvPr>
        </p:nvSpPr>
        <p:spPr/>
        <p:txBody>
          <a:bodyPr/>
          <a:lstStyle>
            <a:lvl1pPr>
              <a:defRPr/>
            </a:lvl1pPr>
          </a:lstStyle>
          <a:p>
            <a:pPr>
              <a:defRPr/>
            </a:pPr>
            <a:endParaRPr lang="en-US" altLang="en-US"/>
          </a:p>
        </p:txBody>
      </p:sp>
      <p:sp>
        <p:nvSpPr>
          <p:cNvPr id="3" name="Slide Number Placeholder 3">
            <a:extLst>
              <a:ext uri="{FF2B5EF4-FFF2-40B4-BE49-F238E27FC236}">
                <a16:creationId xmlns:a16="http://schemas.microsoft.com/office/drawing/2014/main" id="{9F53AE05-2C05-B159-39E2-A5D32A731636}"/>
              </a:ext>
            </a:extLst>
          </p:cNvPr>
          <p:cNvSpPr>
            <a:spLocks noGrp="1"/>
          </p:cNvSpPr>
          <p:nvPr>
            <p:ph type="sldNum" sz="quarter" idx="11"/>
          </p:nvPr>
        </p:nvSpPr>
        <p:spPr/>
        <p:txBody>
          <a:bodyPr/>
          <a:lstStyle>
            <a:lvl1pPr>
              <a:defRPr/>
            </a:lvl1pPr>
          </a:lstStyle>
          <a:p>
            <a:pPr>
              <a:defRPr/>
            </a:pPr>
            <a:fld id="{82460D0E-E3CE-4579-B695-255BCD679FA3}" type="slidenum">
              <a:rPr lang="en-US" altLang="en-US"/>
              <a:pPr>
                <a:defRPr/>
              </a:pPr>
              <a:t>‹#›</a:t>
            </a:fld>
            <a:endParaRPr lang="en-US" altLang="en-US"/>
          </a:p>
        </p:txBody>
      </p:sp>
    </p:spTree>
    <p:extLst>
      <p:ext uri="{BB962C8B-B14F-4D97-AF65-F5344CB8AC3E}">
        <p14:creationId xmlns:p14="http://schemas.microsoft.com/office/powerpoint/2010/main" val="444993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
            <a:extLst>
              <a:ext uri="{FF2B5EF4-FFF2-40B4-BE49-F238E27FC236}">
                <a16:creationId xmlns:a16="http://schemas.microsoft.com/office/drawing/2014/main" id="{DED6D74C-2B08-7EBC-F98D-8F38148C4683}"/>
              </a:ext>
            </a:extLst>
          </p:cNvPr>
          <p:cNvSpPr>
            <a:spLocks noGrp="1"/>
          </p:cNvSpPr>
          <p:nvPr>
            <p:ph type="dt" sz="half" idx="10"/>
          </p:nvPr>
        </p:nvSpPr>
        <p:spPr/>
        <p:txBody>
          <a:bodyPr/>
          <a:lstStyle>
            <a:lvl1pPr>
              <a:defRPr/>
            </a:lvl1pPr>
          </a:lstStyle>
          <a:p>
            <a:pPr>
              <a:defRPr/>
            </a:pPr>
            <a:endParaRPr lang="en-US" altLang="en-US"/>
          </a:p>
        </p:txBody>
      </p:sp>
      <p:sp>
        <p:nvSpPr>
          <p:cNvPr id="6" name="Slide Number Placeholder 3">
            <a:extLst>
              <a:ext uri="{FF2B5EF4-FFF2-40B4-BE49-F238E27FC236}">
                <a16:creationId xmlns:a16="http://schemas.microsoft.com/office/drawing/2014/main" id="{C0C1200E-3FD5-37DC-545E-27CD421C89D4}"/>
              </a:ext>
            </a:extLst>
          </p:cNvPr>
          <p:cNvSpPr>
            <a:spLocks noGrp="1"/>
          </p:cNvSpPr>
          <p:nvPr>
            <p:ph type="sldNum" sz="quarter" idx="11"/>
          </p:nvPr>
        </p:nvSpPr>
        <p:spPr/>
        <p:txBody>
          <a:bodyPr/>
          <a:lstStyle>
            <a:lvl1pPr>
              <a:defRPr/>
            </a:lvl1pPr>
          </a:lstStyle>
          <a:p>
            <a:pPr>
              <a:defRPr/>
            </a:pPr>
            <a:fld id="{F0B2F120-6C19-42A0-8184-5EC276F83057}" type="slidenum">
              <a:rPr lang="en-US" altLang="en-US"/>
              <a:pPr>
                <a:defRPr/>
              </a:pPr>
              <a:t>‹#›</a:t>
            </a:fld>
            <a:endParaRPr lang="en-US" altLang="en-US"/>
          </a:p>
        </p:txBody>
      </p:sp>
    </p:spTree>
    <p:extLst>
      <p:ext uri="{BB962C8B-B14F-4D97-AF65-F5344CB8AC3E}">
        <p14:creationId xmlns:p14="http://schemas.microsoft.com/office/powerpoint/2010/main" val="1306019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
            <a:extLst>
              <a:ext uri="{FF2B5EF4-FFF2-40B4-BE49-F238E27FC236}">
                <a16:creationId xmlns:a16="http://schemas.microsoft.com/office/drawing/2014/main" id="{4AD97E47-04D4-15BC-D047-A69E09211448}"/>
              </a:ext>
            </a:extLst>
          </p:cNvPr>
          <p:cNvSpPr>
            <a:spLocks noGrp="1"/>
          </p:cNvSpPr>
          <p:nvPr>
            <p:ph type="dt" sz="half" idx="10"/>
          </p:nvPr>
        </p:nvSpPr>
        <p:spPr/>
        <p:txBody>
          <a:bodyPr/>
          <a:lstStyle>
            <a:lvl1pPr>
              <a:defRPr/>
            </a:lvl1pPr>
          </a:lstStyle>
          <a:p>
            <a:pPr>
              <a:defRPr/>
            </a:pPr>
            <a:endParaRPr lang="en-US" altLang="en-US"/>
          </a:p>
        </p:txBody>
      </p:sp>
      <p:sp>
        <p:nvSpPr>
          <p:cNvPr id="6" name="Slide Number Placeholder 3">
            <a:extLst>
              <a:ext uri="{FF2B5EF4-FFF2-40B4-BE49-F238E27FC236}">
                <a16:creationId xmlns:a16="http://schemas.microsoft.com/office/drawing/2014/main" id="{2FB1CDF7-B643-1439-08CF-24D4221BCCE7}"/>
              </a:ext>
            </a:extLst>
          </p:cNvPr>
          <p:cNvSpPr>
            <a:spLocks noGrp="1"/>
          </p:cNvSpPr>
          <p:nvPr>
            <p:ph type="sldNum" sz="quarter" idx="11"/>
          </p:nvPr>
        </p:nvSpPr>
        <p:spPr/>
        <p:txBody>
          <a:bodyPr/>
          <a:lstStyle>
            <a:lvl1pPr>
              <a:defRPr/>
            </a:lvl1pPr>
          </a:lstStyle>
          <a:p>
            <a:pPr>
              <a:defRPr/>
            </a:pPr>
            <a:fld id="{E993E2D5-7B21-4A6F-BBB8-00D4DCD48C3B}" type="slidenum">
              <a:rPr lang="en-US" altLang="en-US"/>
              <a:pPr>
                <a:defRPr/>
              </a:pPr>
              <a:t>‹#›</a:t>
            </a:fld>
            <a:endParaRPr lang="en-US" altLang="en-US"/>
          </a:p>
        </p:txBody>
      </p:sp>
    </p:spTree>
    <p:extLst>
      <p:ext uri="{BB962C8B-B14F-4D97-AF65-F5344CB8AC3E}">
        <p14:creationId xmlns:p14="http://schemas.microsoft.com/office/powerpoint/2010/main" val="3406117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22BC5FA4-CA25-20F4-3962-0914BB62D0A7}"/>
              </a:ext>
            </a:extLst>
          </p:cNvPr>
          <p:cNvSpPr>
            <a:spLocks noGrp="1"/>
          </p:cNvSpPr>
          <p:nvPr>
            <p:ph type="dt" sz="half" idx="10"/>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855E3F6E-77B0-2853-D61D-2FF6A2670223}"/>
              </a:ext>
            </a:extLst>
          </p:cNvPr>
          <p:cNvSpPr>
            <a:spLocks noGrp="1"/>
          </p:cNvSpPr>
          <p:nvPr>
            <p:ph type="sldNum" sz="quarter" idx="11"/>
          </p:nvPr>
        </p:nvSpPr>
        <p:spPr/>
        <p:txBody>
          <a:bodyPr/>
          <a:lstStyle>
            <a:lvl1pPr>
              <a:defRPr/>
            </a:lvl1pPr>
          </a:lstStyle>
          <a:p>
            <a:pPr>
              <a:defRPr/>
            </a:pPr>
            <a:fld id="{FDC7F801-FF11-441A-9D81-C58DFEC9B78C}" type="slidenum">
              <a:rPr lang="en-US" altLang="en-US"/>
              <a:pPr>
                <a:defRPr/>
              </a:pPr>
              <a:t>‹#›</a:t>
            </a:fld>
            <a:endParaRPr lang="en-US" altLang="en-US"/>
          </a:p>
        </p:txBody>
      </p:sp>
    </p:spTree>
    <p:extLst>
      <p:ext uri="{BB962C8B-B14F-4D97-AF65-F5344CB8AC3E}">
        <p14:creationId xmlns:p14="http://schemas.microsoft.com/office/powerpoint/2010/main" val="3286330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092FAF71-696F-727F-A4AD-7EDECCBF6191}"/>
              </a:ext>
            </a:extLst>
          </p:cNvPr>
          <p:cNvSpPr>
            <a:spLocks noGrp="1"/>
          </p:cNvSpPr>
          <p:nvPr>
            <p:ph type="dt" sz="half" idx="10"/>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D499BDB8-DDEC-95E8-2181-56F3DF90FDAF}"/>
              </a:ext>
            </a:extLst>
          </p:cNvPr>
          <p:cNvSpPr>
            <a:spLocks noGrp="1"/>
          </p:cNvSpPr>
          <p:nvPr>
            <p:ph type="sldNum" sz="quarter" idx="11"/>
          </p:nvPr>
        </p:nvSpPr>
        <p:spPr/>
        <p:txBody>
          <a:bodyPr/>
          <a:lstStyle>
            <a:lvl1pPr>
              <a:defRPr/>
            </a:lvl1pPr>
          </a:lstStyle>
          <a:p>
            <a:pPr>
              <a:defRPr/>
            </a:pPr>
            <a:fld id="{B8F075CB-BE4A-4875-A5D0-D046A9041F9C}" type="slidenum">
              <a:rPr lang="en-US" altLang="en-US"/>
              <a:pPr>
                <a:defRPr/>
              </a:pPr>
              <a:t>‹#›</a:t>
            </a:fld>
            <a:endParaRPr lang="en-US" altLang="en-US"/>
          </a:p>
        </p:txBody>
      </p:sp>
    </p:spTree>
    <p:extLst>
      <p:ext uri="{BB962C8B-B14F-4D97-AF65-F5344CB8AC3E}">
        <p14:creationId xmlns:p14="http://schemas.microsoft.com/office/powerpoint/2010/main" val="92174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91CC6FF-159E-EFA4-F154-B2DA244262E2}"/>
              </a:ext>
            </a:extLst>
          </p:cNvPr>
          <p:cNvSpPr>
            <a:spLocks noGrp="1"/>
          </p:cNvSpPr>
          <p:nvPr>
            <p:ph type="sldNum" sz="quarter" idx="10"/>
          </p:nvPr>
        </p:nvSpPr>
        <p:spPr/>
        <p:txBody>
          <a:bodyPr/>
          <a:lstStyle>
            <a:lvl1pPr>
              <a:defRPr/>
            </a:lvl1pPr>
          </a:lstStyle>
          <a:p>
            <a:pPr>
              <a:defRPr/>
            </a:pPr>
            <a:fld id="{720375B1-C9CE-40D1-9E1F-188265B997DE}"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E5640E69-06F1-E016-2525-AB8C760DFEA1}"/>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070112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128F4A5-BDA9-6E5D-6F2A-7B8BE067911C}"/>
              </a:ext>
            </a:extLst>
          </p:cNvPr>
          <p:cNvSpPr>
            <a:spLocks noGrp="1"/>
          </p:cNvSpPr>
          <p:nvPr>
            <p:ph type="sldNum" sz="quarter" idx="10"/>
          </p:nvPr>
        </p:nvSpPr>
        <p:spPr/>
        <p:txBody>
          <a:bodyPr/>
          <a:lstStyle>
            <a:lvl1pPr>
              <a:defRPr/>
            </a:lvl1pPr>
          </a:lstStyle>
          <a:p>
            <a:pPr>
              <a:defRPr/>
            </a:pPr>
            <a:fld id="{E9BAABD1-9432-4434-9674-27E0B3BBEADD}" type="slidenum">
              <a:rPr lang="en-US" altLang="en-US"/>
              <a:pPr>
                <a:defRPr/>
              </a:pPr>
              <a:t>‹#›</a:t>
            </a:fld>
            <a:endParaRPr lang="en-US" altLang="en-US"/>
          </a:p>
        </p:txBody>
      </p:sp>
      <p:sp>
        <p:nvSpPr>
          <p:cNvPr id="8" name="Date Placeholder 6">
            <a:extLst>
              <a:ext uri="{FF2B5EF4-FFF2-40B4-BE49-F238E27FC236}">
                <a16:creationId xmlns:a16="http://schemas.microsoft.com/office/drawing/2014/main" id="{D5D6E5DA-F6D1-A24B-B7DB-D74DFE601794}"/>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4308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422FE75-F879-247A-34B6-FB7C67F30E89}"/>
              </a:ext>
            </a:extLst>
          </p:cNvPr>
          <p:cNvSpPr>
            <a:spLocks noGrp="1"/>
          </p:cNvSpPr>
          <p:nvPr>
            <p:ph type="sldNum" sz="quarter" idx="10"/>
          </p:nvPr>
        </p:nvSpPr>
        <p:spPr/>
        <p:txBody>
          <a:bodyPr/>
          <a:lstStyle>
            <a:lvl1pPr>
              <a:defRPr/>
            </a:lvl1pPr>
          </a:lstStyle>
          <a:p>
            <a:pPr>
              <a:defRPr/>
            </a:pPr>
            <a:fld id="{A3819427-042D-4D7F-BCEF-1F8BDD9E1A9B}" type="slidenum">
              <a:rPr lang="en-US" altLang="en-US"/>
              <a:pPr>
                <a:defRPr/>
              </a:pPr>
              <a:t>‹#›</a:t>
            </a:fld>
            <a:endParaRPr lang="en-US" altLang="en-US"/>
          </a:p>
        </p:txBody>
      </p:sp>
      <p:sp>
        <p:nvSpPr>
          <p:cNvPr id="4" name="Date Placeholder 6">
            <a:extLst>
              <a:ext uri="{FF2B5EF4-FFF2-40B4-BE49-F238E27FC236}">
                <a16:creationId xmlns:a16="http://schemas.microsoft.com/office/drawing/2014/main" id="{056C242F-51DD-B17B-DA88-3E185867B6E9}"/>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55232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A9BC9C-CF60-DC89-04F0-D35971E55F94}"/>
              </a:ext>
            </a:extLst>
          </p:cNvPr>
          <p:cNvSpPr>
            <a:spLocks noGrp="1"/>
          </p:cNvSpPr>
          <p:nvPr>
            <p:ph type="sldNum" sz="quarter" idx="10"/>
          </p:nvPr>
        </p:nvSpPr>
        <p:spPr/>
        <p:txBody>
          <a:bodyPr/>
          <a:lstStyle>
            <a:lvl1pPr>
              <a:defRPr/>
            </a:lvl1pPr>
          </a:lstStyle>
          <a:p>
            <a:pPr>
              <a:defRPr/>
            </a:pPr>
            <a:fld id="{7139ABD5-4BF3-4DC2-9CC3-2A9135054645}" type="slidenum">
              <a:rPr lang="en-US" altLang="en-US"/>
              <a:pPr>
                <a:defRPr/>
              </a:pPr>
              <a:t>‹#›</a:t>
            </a:fld>
            <a:endParaRPr lang="en-US" altLang="en-US"/>
          </a:p>
        </p:txBody>
      </p:sp>
      <p:sp>
        <p:nvSpPr>
          <p:cNvPr id="3" name="Date Placeholder 6">
            <a:extLst>
              <a:ext uri="{FF2B5EF4-FFF2-40B4-BE49-F238E27FC236}">
                <a16:creationId xmlns:a16="http://schemas.microsoft.com/office/drawing/2014/main" id="{8EE62C79-BDA5-DCE1-D417-91E0EBC56629}"/>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84850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A0F3E4BA-DF8F-D2C5-B4D5-5AF56D65AE2F}"/>
              </a:ext>
            </a:extLst>
          </p:cNvPr>
          <p:cNvSpPr>
            <a:spLocks noGrp="1"/>
          </p:cNvSpPr>
          <p:nvPr>
            <p:ph type="sldNum" sz="quarter" idx="10"/>
          </p:nvPr>
        </p:nvSpPr>
        <p:spPr/>
        <p:txBody>
          <a:bodyPr/>
          <a:lstStyle>
            <a:lvl1pPr>
              <a:defRPr/>
            </a:lvl1pPr>
          </a:lstStyle>
          <a:p>
            <a:pPr>
              <a:defRPr/>
            </a:pPr>
            <a:fld id="{3C9D8676-4DCC-4DF5-B544-1F85216D1268}"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1BB442EB-C3FC-7731-4684-CC79C8982D32}"/>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72525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402DDB28-BE69-6277-F06D-55750B87F6EC}"/>
              </a:ext>
            </a:extLst>
          </p:cNvPr>
          <p:cNvSpPr>
            <a:spLocks noGrp="1"/>
          </p:cNvSpPr>
          <p:nvPr>
            <p:ph type="sldNum" sz="quarter" idx="10"/>
          </p:nvPr>
        </p:nvSpPr>
        <p:spPr/>
        <p:txBody>
          <a:bodyPr/>
          <a:lstStyle>
            <a:lvl1pPr>
              <a:defRPr/>
            </a:lvl1pPr>
          </a:lstStyle>
          <a:p>
            <a:pPr>
              <a:defRPr/>
            </a:pPr>
            <a:fld id="{800A614E-5F82-454C-B15A-BC74F50AFB64}" type="slidenum">
              <a:rPr lang="en-US" altLang="en-US"/>
              <a:pPr>
                <a:defRPr/>
              </a:pPr>
              <a:t>‹#›</a:t>
            </a:fld>
            <a:endParaRPr lang="en-US" altLang="en-US"/>
          </a:p>
        </p:txBody>
      </p:sp>
      <p:sp>
        <p:nvSpPr>
          <p:cNvPr id="6" name="Date Placeholder 6">
            <a:extLst>
              <a:ext uri="{FF2B5EF4-FFF2-40B4-BE49-F238E27FC236}">
                <a16:creationId xmlns:a16="http://schemas.microsoft.com/office/drawing/2014/main" id="{0A0CA705-A81C-6110-2674-3D3F1CEF752B}"/>
              </a:ext>
            </a:extLst>
          </p:cNvPr>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41351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Users\jaypointer\Desktop\Folio.pn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file:///\\Users\jaypointer\Desktop\Folio.png"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file:///\\Users\jaypointer\Desktop\Folio.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Folio.png" descr="/Users/jaypointer/Desktop/Folio.png">
            <a:extLst>
              <a:ext uri="{FF2B5EF4-FFF2-40B4-BE49-F238E27FC236}">
                <a16:creationId xmlns:a16="http://schemas.microsoft.com/office/drawing/2014/main" id="{34206823-8E35-5224-E493-E23B9B01B137}"/>
              </a:ext>
            </a:extLst>
          </p:cNvPr>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0" y="5807075"/>
            <a:ext cx="91678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a:extLst>
              <a:ext uri="{FF2B5EF4-FFF2-40B4-BE49-F238E27FC236}">
                <a16:creationId xmlns:a16="http://schemas.microsoft.com/office/drawing/2014/main" id="{53CD4472-BAC4-32B4-094C-44B055E2FBF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3" descr="AnnivGrStandard_White.png">
            <a:extLst>
              <a:ext uri="{FF2B5EF4-FFF2-40B4-BE49-F238E27FC236}">
                <a16:creationId xmlns:a16="http://schemas.microsoft.com/office/drawing/2014/main" id="{47098DED-6662-4A15-FC2A-0759AEF9E30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5738" y="6508750"/>
            <a:ext cx="18303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FDL_4K.png">
            <a:extLst>
              <a:ext uri="{FF2B5EF4-FFF2-40B4-BE49-F238E27FC236}">
                <a16:creationId xmlns:a16="http://schemas.microsoft.com/office/drawing/2014/main" id="{C1B51DAA-F569-C807-160A-ECD8EA041C8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23975" y="2138363"/>
            <a:ext cx="11477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itle Placeholder 1">
            <a:extLst>
              <a:ext uri="{FF2B5EF4-FFF2-40B4-BE49-F238E27FC236}">
                <a16:creationId xmlns:a16="http://schemas.microsoft.com/office/drawing/2014/main" id="{960D651A-F7D6-4E48-5A8F-D4467E186924}"/>
              </a:ext>
            </a:extLst>
          </p:cNvPr>
          <p:cNvSpPr>
            <a:spLocks noGrp="1"/>
          </p:cNvSpPr>
          <p:nvPr>
            <p:ph type="title"/>
          </p:nvPr>
        </p:nvSpPr>
        <p:spPr bwMode="auto">
          <a:xfrm>
            <a:off x="2630488" y="2154238"/>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 name="Slide Number Placeholder 5">
            <a:extLst>
              <a:ext uri="{FF2B5EF4-FFF2-40B4-BE49-F238E27FC236}">
                <a16:creationId xmlns:a16="http://schemas.microsoft.com/office/drawing/2014/main" id="{EF843B78-D49B-CFA8-D227-EE5894C8C2F3}"/>
              </a:ext>
            </a:extLst>
          </p:cNvPr>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b="1">
                <a:solidFill>
                  <a:srgbClr val="95B3D7"/>
                </a:solidFill>
                <a:latin typeface="Helvetica" panose="020B0604020202020204" pitchFamily="34" charset="0"/>
              </a:defRPr>
            </a:lvl1pPr>
          </a:lstStyle>
          <a:p>
            <a:pPr>
              <a:defRPr/>
            </a:pPr>
            <a:fld id="{5C2911F6-FDFD-48A4-9C13-EB9BC595A035}" type="slidenum">
              <a:rPr lang="en-US" altLang="en-US"/>
              <a:pPr>
                <a:defRPr/>
              </a:pPr>
              <a:t>‹#›</a:t>
            </a:fld>
            <a:endParaRPr lang="en-US" altLang="en-US"/>
          </a:p>
        </p:txBody>
      </p:sp>
      <p:sp>
        <p:nvSpPr>
          <p:cNvPr id="11" name="Date Placeholder 6">
            <a:extLst>
              <a:ext uri="{FF2B5EF4-FFF2-40B4-BE49-F238E27FC236}">
                <a16:creationId xmlns:a16="http://schemas.microsoft.com/office/drawing/2014/main" id="{4C907F68-F001-25D9-BE55-DF9677DD4A4F}"/>
              </a:ext>
            </a:extLst>
          </p:cNvPr>
          <p:cNvSpPr>
            <a:spLocks noGrp="1"/>
          </p:cNvSpPr>
          <p:nvPr>
            <p:ph type="dt" sz="half" idx="2"/>
          </p:nvPr>
        </p:nvSpPr>
        <p:spPr>
          <a:xfrm>
            <a:off x="3816350" y="6508750"/>
            <a:ext cx="2133600" cy="365125"/>
          </a:xfrm>
          <a:prstGeom prst="rect">
            <a:avLst/>
          </a:prstGeom>
        </p:spPr>
        <p:txBody>
          <a:bodyPr vert="horz" wrap="square" lIns="91440" tIns="45720" rIns="91440" bIns="45720" numCol="1" anchor="ctr" anchorCtr="1" compatLnSpc="1">
            <a:prstTxWarp prst="textNoShape">
              <a:avLst/>
            </a:prstTxWarp>
          </a:bodyPr>
          <a:lstStyle>
            <a:lvl1pPr defTabSz="457200" eaLnBrk="1" hangingPunct="1">
              <a:defRPr sz="800">
                <a:solidFill>
                  <a:srgbClr val="95B3D7"/>
                </a:solidFill>
                <a:latin typeface="+mn-lt"/>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defTabSz="457200" rtl="0" eaLnBrk="0" fontAlgn="base" hangingPunct="0">
        <a:spcBef>
          <a:spcPct val="0"/>
        </a:spcBef>
        <a:spcAft>
          <a:spcPct val="0"/>
        </a:spcAft>
        <a:defRPr sz="3200" b="1" kern="1200">
          <a:solidFill>
            <a:srgbClr val="CF0031"/>
          </a:solidFill>
          <a:latin typeface="+mj-lt"/>
          <a:ea typeface="+mj-ea"/>
          <a:cs typeface="+mj-cs"/>
        </a:defRPr>
      </a:lvl1pPr>
      <a:lvl2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2pPr>
      <a:lvl3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3pPr>
      <a:lvl4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4pPr>
      <a:lvl5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5pPr>
      <a:lvl6pPr marL="4572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6pPr>
      <a:lvl7pPr marL="9144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7pPr>
      <a:lvl8pPr marL="13716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8pPr>
      <a:lvl9pPr marL="18288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Folio.png" descr="/Users/jaypointer/Desktop/Folio.png">
            <a:extLst>
              <a:ext uri="{FF2B5EF4-FFF2-40B4-BE49-F238E27FC236}">
                <a16:creationId xmlns:a16="http://schemas.microsoft.com/office/drawing/2014/main" id="{BCF0C8FF-5F7A-7A62-3091-3AA53BA8E5A3}"/>
              </a:ext>
            </a:extLst>
          </p:cNvPr>
          <p:cNvPicPr>
            <a:picLocks noChangeAspect="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0" y="5807075"/>
            <a:ext cx="91678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a:extLst>
              <a:ext uri="{FF2B5EF4-FFF2-40B4-BE49-F238E27FC236}">
                <a16:creationId xmlns:a16="http://schemas.microsoft.com/office/drawing/2014/main" id="{B6B58C30-3064-D740-23B3-76368BD19C4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3" descr="AnnivGrStandard_White.png">
            <a:extLst>
              <a:ext uri="{FF2B5EF4-FFF2-40B4-BE49-F238E27FC236}">
                <a16:creationId xmlns:a16="http://schemas.microsoft.com/office/drawing/2014/main" id="{6607C25D-1CFD-6F23-6E71-9D20A6A6487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5738" y="6508750"/>
            <a:ext cx="18303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FDL_4K.png">
            <a:extLst>
              <a:ext uri="{FF2B5EF4-FFF2-40B4-BE49-F238E27FC236}">
                <a16:creationId xmlns:a16="http://schemas.microsoft.com/office/drawing/2014/main" id="{ACEC3587-EF15-7678-2BD3-678AB43A862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itle Placeholder 1">
            <a:extLst>
              <a:ext uri="{FF2B5EF4-FFF2-40B4-BE49-F238E27FC236}">
                <a16:creationId xmlns:a16="http://schemas.microsoft.com/office/drawing/2014/main" id="{E13D527F-4909-8028-070A-F111F41074DE}"/>
              </a:ext>
            </a:extLst>
          </p:cNvPr>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5" name="Text Placeholder 2">
            <a:extLst>
              <a:ext uri="{FF2B5EF4-FFF2-40B4-BE49-F238E27FC236}">
                <a16:creationId xmlns:a16="http://schemas.microsoft.com/office/drawing/2014/main" id="{8C53E370-EE28-FFC3-6900-4ABE40A9042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5">
            <a:extLst>
              <a:ext uri="{FF2B5EF4-FFF2-40B4-BE49-F238E27FC236}">
                <a16:creationId xmlns:a16="http://schemas.microsoft.com/office/drawing/2014/main" id="{2CF1004D-2D30-76C2-30F1-243B93AAD7F0}"/>
              </a:ext>
            </a:extLst>
          </p:cNvPr>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b="1">
                <a:solidFill>
                  <a:srgbClr val="95B3D7"/>
                </a:solidFill>
                <a:latin typeface="Helvetica" panose="020B0604020202020204" pitchFamily="34" charset="0"/>
              </a:defRPr>
            </a:lvl1pPr>
          </a:lstStyle>
          <a:p>
            <a:pPr>
              <a:defRPr/>
            </a:pPr>
            <a:fld id="{3D32B61D-D4F7-4F7A-96D6-2A42974D5F2C}" type="slidenum">
              <a:rPr lang="en-US" altLang="en-US"/>
              <a:pPr>
                <a:defRPr/>
              </a:pPr>
              <a:t>‹#›</a:t>
            </a:fld>
            <a:endParaRPr lang="en-US" altLang="en-US"/>
          </a:p>
        </p:txBody>
      </p:sp>
      <p:sp>
        <p:nvSpPr>
          <p:cNvPr id="11" name="Date Placeholder 6">
            <a:extLst>
              <a:ext uri="{FF2B5EF4-FFF2-40B4-BE49-F238E27FC236}">
                <a16:creationId xmlns:a16="http://schemas.microsoft.com/office/drawing/2014/main" id="{F7EE2DDB-89AA-4014-50AD-B5C5475BB025}"/>
              </a:ext>
            </a:extLst>
          </p:cNvPr>
          <p:cNvSpPr>
            <a:spLocks noGrp="1"/>
          </p:cNvSpPr>
          <p:nvPr>
            <p:ph type="dt" sz="half" idx="2"/>
          </p:nvPr>
        </p:nvSpPr>
        <p:spPr>
          <a:xfrm>
            <a:off x="3816350" y="6508750"/>
            <a:ext cx="2133600" cy="365125"/>
          </a:xfrm>
          <a:prstGeom prst="rect">
            <a:avLst/>
          </a:prstGeom>
        </p:spPr>
        <p:txBody>
          <a:bodyPr vert="horz" wrap="square" lIns="91440" tIns="45720" rIns="91440" bIns="45720" numCol="1" anchor="ctr" anchorCtr="1" compatLnSpc="1">
            <a:prstTxWarp prst="textNoShape">
              <a:avLst/>
            </a:prstTxWarp>
          </a:bodyPr>
          <a:lstStyle>
            <a:lvl1pPr defTabSz="457200" eaLnBrk="1" hangingPunct="1">
              <a:defRPr sz="800">
                <a:solidFill>
                  <a:srgbClr val="95B3D7"/>
                </a:solidFill>
                <a:latin typeface="+mn-lt"/>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ftr="0" dt="0"/>
  <p:txStyles>
    <p:titleStyle>
      <a:lvl1pPr algn="l" defTabSz="457200" rtl="0" eaLnBrk="0" fontAlgn="base" hangingPunct="0">
        <a:spcBef>
          <a:spcPct val="0"/>
        </a:spcBef>
        <a:spcAft>
          <a:spcPct val="0"/>
        </a:spcAft>
        <a:defRPr sz="3200" b="1" kern="1200">
          <a:solidFill>
            <a:srgbClr val="CF0031"/>
          </a:solidFill>
          <a:latin typeface="+mj-lt"/>
          <a:ea typeface="+mj-ea"/>
          <a:cs typeface="+mj-cs"/>
        </a:defRPr>
      </a:lvl1pPr>
      <a:lvl2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2pPr>
      <a:lvl3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3pPr>
      <a:lvl4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4pPr>
      <a:lvl5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5pPr>
      <a:lvl6pPr marL="4572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6pPr>
      <a:lvl7pPr marL="9144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7pPr>
      <a:lvl8pPr marL="13716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8pPr>
      <a:lvl9pPr marL="18288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Folio.png" descr="/Users/jaypointer/Desktop/Folio.png">
            <a:extLst>
              <a:ext uri="{FF2B5EF4-FFF2-40B4-BE49-F238E27FC236}">
                <a16:creationId xmlns:a16="http://schemas.microsoft.com/office/drawing/2014/main" id="{85CAEE41-AA2A-4336-3785-C06A9C9A7AB9}"/>
              </a:ext>
            </a:extLst>
          </p:cNvPr>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0" y="5807075"/>
            <a:ext cx="91678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9">
            <a:extLst>
              <a:ext uri="{FF2B5EF4-FFF2-40B4-BE49-F238E27FC236}">
                <a16:creationId xmlns:a16="http://schemas.microsoft.com/office/drawing/2014/main" id="{E8BE455F-2C72-D600-FC3E-50D8BAF2CB7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3" descr="AnnivGrStandard_White.png">
            <a:extLst>
              <a:ext uri="{FF2B5EF4-FFF2-40B4-BE49-F238E27FC236}">
                <a16:creationId xmlns:a16="http://schemas.microsoft.com/office/drawing/2014/main" id="{17CF8C38-E04E-B99B-7773-4598667C2D3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5738" y="6508750"/>
            <a:ext cx="18303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Placeholder 1">
            <a:extLst>
              <a:ext uri="{FF2B5EF4-FFF2-40B4-BE49-F238E27FC236}">
                <a16:creationId xmlns:a16="http://schemas.microsoft.com/office/drawing/2014/main" id="{1EE7ABB6-EFF4-5885-2453-4560643DD481}"/>
              </a:ext>
            </a:extLst>
          </p:cNvPr>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8" name="Text Placeholder 2">
            <a:extLst>
              <a:ext uri="{FF2B5EF4-FFF2-40B4-BE49-F238E27FC236}">
                <a16:creationId xmlns:a16="http://schemas.microsoft.com/office/drawing/2014/main" id="{8377A2DD-F3A7-4FC2-5AA5-FC05665D762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Date Placeholder 1">
            <a:extLst>
              <a:ext uri="{FF2B5EF4-FFF2-40B4-BE49-F238E27FC236}">
                <a16:creationId xmlns:a16="http://schemas.microsoft.com/office/drawing/2014/main" id="{6D7612A6-CC63-9C99-22B4-381718C4583A}"/>
              </a:ext>
            </a:extLst>
          </p:cNvPr>
          <p:cNvSpPr>
            <a:spLocks noGrp="1"/>
          </p:cNvSpPr>
          <p:nvPr>
            <p:ph type="dt" sz="half" idx="2"/>
          </p:nvPr>
        </p:nvSpPr>
        <p:spPr>
          <a:xfrm>
            <a:off x="3816350" y="6508750"/>
            <a:ext cx="2133600" cy="365125"/>
          </a:xfrm>
          <a:prstGeom prst="rect">
            <a:avLst/>
          </a:prstGeom>
        </p:spPr>
        <p:txBody>
          <a:bodyPr vert="horz" wrap="square" lIns="91440" tIns="45720" rIns="91440" bIns="45720" numCol="1" anchor="ctr" anchorCtr="1" compatLnSpc="1">
            <a:prstTxWarp prst="textNoShape">
              <a:avLst/>
            </a:prstTxWarp>
          </a:bodyPr>
          <a:lstStyle>
            <a:lvl1pPr defTabSz="457200" eaLnBrk="1" hangingPunct="1">
              <a:defRPr sz="800">
                <a:solidFill>
                  <a:srgbClr val="95B3D7"/>
                </a:solidFill>
                <a:latin typeface="+mn-lt"/>
              </a:defRPr>
            </a:lvl1pPr>
          </a:lstStyle>
          <a:p>
            <a:pPr>
              <a:defRPr/>
            </a:pPr>
            <a:endParaRPr lang="en-US" altLang="en-US"/>
          </a:p>
        </p:txBody>
      </p:sp>
      <p:sp>
        <p:nvSpPr>
          <p:cNvPr id="10" name="Slide Number Placeholder 3">
            <a:extLst>
              <a:ext uri="{FF2B5EF4-FFF2-40B4-BE49-F238E27FC236}">
                <a16:creationId xmlns:a16="http://schemas.microsoft.com/office/drawing/2014/main" id="{0A1A0A91-A7CC-B06A-CE73-93EE5B0342A2}"/>
              </a:ext>
            </a:extLst>
          </p:cNvPr>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b="1">
                <a:solidFill>
                  <a:srgbClr val="95B3D7"/>
                </a:solidFill>
                <a:latin typeface="Helvetica" panose="020B0604020202020204" pitchFamily="34" charset="0"/>
              </a:defRPr>
            </a:lvl1pPr>
          </a:lstStyle>
          <a:p>
            <a:pPr>
              <a:defRPr/>
            </a:pPr>
            <a:fld id="{012EF493-5A37-49E8-8B95-03BE06FE1B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defTabSz="457200" rtl="0" eaLnBrk="0" fontAlgn="base" hangingPunct="0">
        <a:spcBef>
          <a:spcPct val="0"/>
        </a:spcBef>
        <a:spcAft>
          <a:spcPct val="0"/>
        </a:spcAft>
        <a:defRPr sz="3200" b="1" kern="1200">
          <a:solidFill>
            <a:srgbClr val="CF0031"/>
          </a:solidFill>
          <a:latin typeface="+mj-lt"/>
          <a:ea typeface="+mj-ea"/>
          <a:cs typeface="+mj-cs"/>
        </a:defRPr>
      </a:lvl1pPr>
      <a:lvl2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2pPr>
      <a:lvl3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3pPr>
      <a:lvl4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4pPr>
      <a:lvl5pPr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5pPr>
      <a:lvl6pPr marL="4572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6pPr>
      <a:lvl7pPr marL="9144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7pPr>
      <a:lvl8pPr marL="13716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8pPr>
      <a:lvl9pPr marL="1828800" algn="l" defTabSz="457200" rtl="0" eaLnBrk="0" fontAlgn="base" hangingPunct="0">
        <a:spcBef>
          <a:spcPct val="0"/>
        </a:spcBef>
        <a:spcAft>
          <a:spcPct val="0"/>
        </a:spcAft>
        <a:defRPr sz="3200" b="1">
          <a:solidFill>
            <a:srgbClr val="CF0031"/>
          </a:solidFill>
          <a:latin typeface="Helvetica" panose="00000400000000000000" pitchFamily="2" charset="0"/>
          <a:ea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33.emf"/><Relationship Id="rId5" Type="http://schemas.openxmlformats.org/officeDocument/2006/relationships/image" Target="../media/image32.jpeg"/><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mailto:meh@LPBroadband.net"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hyperlink" Target="mailto:Roundtable@OutdoorEthics-BSA.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EAC1CBF-ED0E-6439-88D1-1B88AC9E0883}"/>
              </a:ext>
            </a:extLst>
          </p:cNvPr>
          <p:cNvSpPr>
            <a:spLocks noGrp="1"/>
          </p:cNvSpPr>
          <p:nvPr>
            <p:ph type="ctrTitle"/>
          </p:nvPr>
        </p:nvSpPr>
        <p:spPr>
          <a:xfrm>
            <a:off x="2089150" y="1916832"/>
            <a:ext cx="6597650" cy="1152128"/>
          </a:xfrm>
        </p:spPr>
        <p:txBody>
          <a:bodyPr/>
          <a:lstStyle/>
          <a:p>
            <a:r>
              <a:rPr lang="en-US" altLang="en-US" sz="4000" dirty="0"/>
              <a:t>Leave No Trace Meals</a:t>
            </a:r>
          </a:p>
        </p:txBody>
      </p:sp>
      <p:sp>
        <p:nvSpPr>
          <p:cNvPr id="6147" name="Subtitle 2">
            <a:extLst>
              <a:ext uri="{FF2B5EF4-FFF2-40B4-BE49-F238E27FC236}">
                <a16:creationId xmlns:a16="http://schemas.microsoft.com/office/drawing/2014/main" id="{C9A3FBA7-D549-8360-D4CE-1352347BBE3B}"/>
              </a:ext>
            </a:extLst>
          </p:cNvPr>
          <p:cNvSpPr>
            <a:spLocks noGrp="1" noChangeArrowheads="1"/>
          </p:cNvSpPr>
          <p:nvPr>
            <p:ph type="subTitle" idx="1"/>
          </p:nvPr>
        </p:nvSpPr>
        <p:spPr bwMode="auto">
          <a:xfrm>
            <a:off x="1273175" y="4005263"/>
            <a:ext cx="6597650" cy="172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Outdoor Ethics &amp; Conservation Roundtable</a:t>
            </a:r>
            <a:br>
              <a:rPr lang="en-US" altLang="en-US" dirty="0"/>
            </a:br>
            <a:r>
              <a:rPr lang="en-US" altLang="en-US" sz="2000" dirty="0"/>
              <a:t>November 8, 2023 </a:t>
            </a:r>
            <a:br>
              <a:rPr lang="en-US" altLang="en-US" dirty="0"/>
            </a:br>
            <a:endParaRPr lang="en-US" altLang="en-US" dirty="0"/>
          </a:p>
          <a:p>
            <a:r>
              <a:rPr lang="en-US" altLang="en-US" dirty="0"/>
              <a:t>Mark Hammer</a:t>
            </a:r>
          </a:p>
          <a:p>
            <a:endParaRPr lang="en-US" altLang="en-US" dirty="0"/>
          </a:p>
        </p:txBody>
      </p:sp>
      <p:sp>
        <p:nvSpPr>
          <p:cNvPr id="6148" name="Slide Number Placeholder 3">
            <a:extLst>
              <a:ext uri="{FF2B5EF4-FFF2-40B4-BE49-F238E27FC236}">
                <a16:creationId xmlns:a16="http://schemas.microsoft.com/office/drawing/2014/main" id="{C76E8A6F-CF2F-1DAB-D35B-EF6DEE37DF2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Lucida Grande"/>
                <a:ea typeface="ヒラギノ角ゴ Pro W3" charset="-128"/>
              </a:defRPr>
            </a:lvl1pPr>
            <a:lvl2pPr marL="742950" indent="-285750" defTabSz="457200">
              <a:defRPr>
                <a:solidFill>
                  <a:schemeClr val="tx1"/>
                </a:solidFill>
                <a:latin typeface="Lucida Grande"/>
                <a:ea typeface="ヒラギノ角ゴ Pro W3" charset="-128"/>
              </a:defRPr>
            </a:lvl2pPr>
            <a:lvl3pPr marL="1143000" indent="-228600" defTabSz="457200">
              <a:defRPr>
                <a:solidFill>
                  <a:schemeClr val="tx1"/>
                </a:solidFill>
                <a:latin typeface="Lucida Grande"/>
                <a:ea typeface="ヒラギノ角ゴ Pro W3" charset="-128"/>
              </a:defRPr>
            </a:lvl3pPr>
            <a:lvl4pPr marL="1600200" indent="-228600" defTabSz="457200">
              <a:defRPr>
                <a:solidFill>
                  <a:schemeClr val="tx1"/>
                </a:solidFill>
                <a:latin typeface="Lucida Grande"/>
                <a:ea typeface="ヒラギノ角ゴ Pro W3" charset="-128"/>
              </a:defRPr>
            </a:lvl4pPr>
            <a:lvl5pPr marL="2057400" indent="-228600" defTabSz="457200">
              <a:defRPr>
                <a:solidFill>
                  <a:schemeClr val="tx1"/>
                </a:solidFill>
                <a:latin typeface="Lucida Grande"/>
                <a:ea typeface="ヒラギノ角ゴ Pro W3" charset="-128"/>
              </a:defRPr>
            </a:lvl5pPr>
            <a:lvl6pPr marL="2514600" indent="-228600" defTabSz="457200" eaLnBrk="0" fontAlgn="base" hangingPunct="0">
              <a:spcBef>
                <a:spcPct val="0"/>
              </a:spcBef>
              <a:spcAft>
                <a:spcPct val="0"/>
              </a:spcAft>
              <a:defRPr>
                <a:solidFill>
                  <a:schemeClr val="tx1"/>
                </a:solidFill>
                <a:latin typeface="Lucida Grande"/>
                <a:ea typeface="ヒラギノ角ゴ Pro W3" charset="-128"/>
              </a:defRPr>
            </a:lvl6pPr>
            <a:lvl7pPr marL="2971800" indent="-228600" defTabSz="457200" eaLnBrk="0" fontAlgn="base" hangingPunct="0">
              <a:spcBef>
                <a:spcPct val="0"/>
              </a:spcBef>
              <a:spcAft>
                <a:spcPct val="0"/>
              </a:spcAft>
              <a:defRPr>
                <a:solidFill>
                  <a:schemeClr val="tx1"/>
                </a:solidFill>
                <a:latin typeface="Lucida Grande"/>
                <a:ea typeface="ヒラギノ角ゴ Pro W3" charset="-128"/>
              </a:defRPr>
            </a:lvl7pPr>
            <a:lvl8pPr marL="3429000" indent="-228600" defTabSz="457200" eaLnBrk="0" fontAlgn="base" hangingPunct="0">
              <a:spcBef>
                <a:spcPct val="0"/>
              </a:spcBef>
              <a:spcAft>
                <a:spcPct val="0"/>
              </a:spcAft>
              <a:defRPr>
                <a:solidFill>
                  <a:schemeClr val="tx1"/>
                </a:solidFill>
                <a:latin typeface="Lucida Grande"/>
                <a:ea typeface="ヒラギノ角ゴ Pro W3" charset="-128"/>
              </a:defRPr>
            </a:lvl8pPr>
            <a:lvl9pPr marL="3886200" indent="-228600" defTabSz="457200" eaLnBrk="0" fontAlgn="base" hangingPunct="0">
              <a:spcBef>
                <a:spcPct val="0"/>
              </a:spcBef>
              <a:spcAft>
                <a:spcPct val="0"/>
              </a:spcAft>
              <a:defRPr>
                <a:solidFill>
                  <a:schemeClr val="tx1"/>
                </a:solidFill>
                <a:latin typeface="Lucida Grande"/>
                <a:ea typeface="ヒラギノ角ゴ Pro W3" charset="-128"/>
              </a:defRPr>
            </a:lvl9pPr>
          </a:lstStyle>
          <a:p>
            <a:fld id="{E57B5A39-B323-49FC-B446-10221F1BFA10}" type="slidenum">
              <a:rPr lang="en-US" altLang="en-US" smtClean="0">
                <a:solidFill>
                  <a:srgbClr val="95B3D7"/>
                </a:solidFill>
                <a:latin typeface="Helvetica" panose="020B0604020202020204" pitchFamily="34" charset="0"/>
              </a:rPr>
              <a:pPr/>
              <a:t>1</a:t>
            </a:fld>
            <a:endParaRPr lang="en-US" altLang="en-US" dirty="0">
              <a:solidFill>
                <a:srgbClr val="95B3D7"/>
              </a:solidFill>
              <a:latin typeface="Helvetica" panose="020B0604020202020204" pitchFamily="34" charset="0"/>
            </a:endParaRPr>
          </a:p>
        </p:txBody>
      </p:sp>
      <p:sp>
        <p:nvSpPr>
          <p:cNvPr id="6149" name="Subtitle 2">
            <a:extLst>
              <a:ext uri="{FF2B5EF4-FFF2-40B4-BE49-F238E27FC236}">
                <a16:creationId xmlns:a16="http://schemas.microsoft.com/office/drawing/2014/main" id="{1E9D431C-072B-1D32-BCCE-64D016723BD6}"/>
              </a:ext>
            </a:extLst>
          </p:cNvPr>
          <p:cNvSpPr txBox="1">
            <a:spLocks noChangeArrowheads="1"/>
          </p:cNvSpPr>
          <p:nvPr/>
        </p:nvSpPr>
        <p:spPr bwMode="auto">
          <a:xfrm>
            <a:off x="827088" y="476250"/>
            <a:ext cx="76327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Lucida Grande"/>
                <a:ea typeface="ヒラギノ角ゴ Pro W3" charset="-128"/>
              </a:defRPr>
            </a:lvl1pPr>
            <a:lvl2pPr marL="742950" indent="-285750" defTabSz="457200">
              <a:defRPr>
                <a:solidFill>
                  <a:schemeClr val="tx1"/>
                </a:solidFill>
                <a:latin typeface="Lucida Grande"/>
                <a:ea typeface="ヒラギノ角ゴ Pro W3" charset="-128"/>
              </a:defRPr>
            </a:lvl2pPr>
            <a:lvl3pPr marL="1143000" indent="-228600" defTabSz="457200">
              <a:defRPr>
                <a:solidFill>
                  <a:schemeClr val="tx1"/>
                </a:solidFill>
                <a:latin typeface="Lucida Grande"/>
                <a:ea typeface="ヒラギノ角ゴ Pro W3" charset="-128"/>
              </a:defRPr>
            </a:lvl3pPr>
            <a:lvl4pPr marL="1600200" indent="-228600" defTabSz="457200">
              <a:defRPr>
                <a:solidFill>
                  <a:schemeClr val="tx1"/>
                </a:solidFill>
                <a:latin typeface="Lucida Grande"/>
                <a:ea typeface="ヒラギノ角ゴ Pro W3" charset="-128"/>
              </a:defRPr>
            </a:lvl4pPr>
            <a:lvl5pPr marL="2057400" indent="-228600" defTabSz="457200">
              <a:defRPr>
                <a:solidFill>
                  <a:schemeClr val="tx1"/>
                </a:solidFill>
                <a:latin typeface="Lucida Grande"/>
                <a:ea typeface="ヒラギノ角ゴ Pro W3" charset="-128"/>
              </a:defRPr>
            </a:lvl5pPr>
            <a:lvl6pPr marL="2514600" indent="-228600" defTabSz="457200" eaLnBrk="0" fontAlgn="base" hangingPunct="0">
              <a:spcBef>
                <a:spcPct val="0"/>
              </a:spcBef>
              <a:spcAft>
                <a:spcPct val="0"/>
              </a:spcAft>
              <a:defRPr>
                <a:solidFill>
                  <a:schemeClr val="tx1"/>
                </a:solidFill>
                <a:latin typeface="Lucida Grande"/>
                <a:ea typeface="ヒラギノ角ゴ Pro W3" charset="-128"/>
              </a:defRPr>
            </a:lvl6pPr>
            <a:lvl7pPr marL="2971800" indent="-228600" defTabSz="457200" eaLnBrk="0" fontAlgn="base" hangingPunct="0">
              <a:spcBef>
                <a:spcPct val="0"/>
              </a:spcBef>
              <a:spcAft>
                <a:spcPct val="0"/>
              </a:spcAft>
              <a:defRPr>
                <a:solidFill>
                  <a:schemeClr val="tx1"/>
                </a:solidFill>
                <a:latin typeface="Lucida Grande"/>
                <a:ea typeface="ヒラギノ角ゴ Pro W3" charset="-128"/>
              </a:defRPr>
            </a:lvl7pPr>
            <a:lvl8pPr marL="3429000" indent="-228600" defTabSz="457200" eaLnBrk="0" fontAlgn="base" hangingPunct="0">
              <a:spcBef>
                <a:spcPct val="0"/>
              </a:spcBef>
              <a:spcAft>
                <a:spcPct val="0"/>
              </a:spcAft>
              <a:defRPr>
                <a:solidFill>
                  <a:schemeClr val="tx1"/>
                </a:solidFill>
                <a:latin typeface="Lucida Grande"/>
                <a:ea typeface="ヒラギノ角ゴ Pro W3" charset="-128"/>
              </a:defRPr>
            </a:lvl8pPr>
            <a:lvl9pPr marL="3886200" indent="-228600" defTabSz="457200" eaLnBrk="0" fontAlgn="base" hangingPunct="0">
              <a:spcBef>
                <a:spcPct val="0"/>
              </a:spcBef>
              <a:spcAft>
                <a:spcPct val="0"/>
              </a:spcAft>
              <a:defRPr>
                <a:solidFill>
                  <a:schemeClr val="tx1"/>
                </a:solidFill>
                <a:latin typeface="Lucida Grande"/>
                <a:ea typeface="ヒラギノ角ゴ Pro W3" charset="-128"/>
              </a:defRPr>
            </a:lvl9pPr>
          </a:lstStyle>
          <a:p>
            <a:pPr algn="ctr">
              <a:spcBef>
                <a:spcPct val="20000"/>
              </a:spcBef>
              <a:buFont typeface="Arial" panose="020B0604020202020204" pitchFamily="34" charset="0"/>
              <a:buNone/>
            </a:pPr>
            <a:r>
              <a:rPr lang="en-US" altLang="en-US" sz="1600" b="1" dirty="0">
                <a:solidFill>
                  <a:srgbClr val="005AA3"/>
                </a:solidFill>
                <a:latin typeface="Helvetica" panose="020B0604020202020204" pitchFamily="34" charset="0"/>
              </a:rPr>
              <a:t>BSA National Outdoor Programs &amp; Properties</a:t>
            </a:r>
          </a:p>
          <a:p>
            <a:pPr algn="ctr">
              <a:spcBef>
                <a:spcPct val="20000"/>
              </a:spcBef>
              <a:buFont typeface="Arial" panose="020B0604020202020204" pitchFamily="34" charset="0"/>
              <a:buNone/>
            </a:pPr>
            <a:r>
              <a:rPr lang="en-US" altLang="en-US" b="1" dirty="0">
                <a:solidFill>
                  <a:srgbClr val="005AA3"/>
                </a:solidFill>
                <a:latin typeface="Helvetica" panose="020B0604020202020204" pitchFamily="34" charset="0"/>
              </a:rPr>
              <a:t>National Outdoor Ethics &amp; Conservation Subcommittee</a:t>
            </a:r>
          </a:p>
          <a:p>
            <a:pPr algn="ctr">
              <a:spcBef>
                <a:spcPct val="20000"/>
              </a:spcBef>
              <a:buFont typeface="Arial" panose="020B0604020202020204" pitchFamily="34" charset="0"/>
              <a:buNone/>
            </a:pPr>
            <a:endParaRPr lang="en-US" altLang="en-US" sz="2400" b="1" dirty="0">
              <a:solidFill>
                <a:srgbClr val="005AA3"/>
              </a:solidFill>
              <a:latin typeface="Helvetica"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B4F0EEC-77A0-76E7-D5A5-75AFBA087ABF}"/>
              </a:ext>
            </a:extLst>
          </p:cNvPr>
          <p:cNvSpPr>
            <a:spLocks noGrp="1"/>
          </p:cNvSpPr>
          <p:nvPr>
            <p:ph type="title"/>
          </p:nvPr>
        </p:nvSpPr>
        <p:spPr>
          <a:xfrm>
            <a:off x="1476375" y="333375"/>
            <a:ext cx="7416800" cy="1150938"/>
          </a:xfrm>
        </p:spPr>
        <p:txBody>
          <a:bodyPr/>
          <a:lstStyle/>
          <a:p>
            <a:r>
              <a:rPr lang="en-US" altLang="en-US" dirty="0"/>
              <a:t>Other Meal Considerations</a:t>
            </a:r>
            <a:endParaRPr lang="en-US" altLang="en-US" sz="2400" dirty="0"/>
          </a:p>
        </p:txBody>
      </p:sp>
      <p:sp>
        <p:nvSpPr>
          <p:cNvPr id="32771" name="Rectangle 3">
            <a:extLst>
              <a:ext uri="{FF2B5EF4-FFF2-40B4-BE49-F238E27FC236}">
                <a16:creationId xmlns:a16="http://schemas.microsoft.com/office/drawing/2014/main" id="{07D6870B-C536-B3EA-6888-6E9CB20648E5}"/>
              </a:ext>
            </a:extLst>
          </p:cNvPr>
          <p:cNvSpPr>
            <a:spLocks noGrp="1"/>
          </p:cNvSpPr>
          <p:nvPr>
            <p:ph type="body" sz="half" idx="1"/>
          </p:nvPr>
        </p:nvSpPr>
        <p:spPr>
          <a:xfrm>
            <a:off x="395288" y="1628775"/>
            <a:ext cx="8147050" cy="4032250"/>
          </a:xfrm>
        </p:spPr>
        <p:txBody>
          <a:bodyPr/>
          <a:lstStyle/>
          <a:p>
            <a:pPr>
              <a:spcBef>
                <a:spcPct val="50000"/>
              </a:spcBef>
            </a:pPr>
            <a:r>
              <a:rPr lang="en-US" altLang="en-US" dirty="0"/>
              <a:t>Short-Term Camp Guidelines</a:t>
            </a:r>
          </a:p>
          <a:p>
            <a:pPr lvl="1">
              <a:spcBef>
                <a:spcPct val="50000"/>
              </a:spcBef>
            </a:pPr>
            <a:r>
              <a:rPr lang="en-US" altLang="en-US" dirty="0"/>
              <a:t>STC Administrator Approval of Menus for District/Council Events</a:t>
            </a:r>
          </a:p>
          <a:p>
            <a:pPr lvl="1">
              <a:spcBef>
                <a:spcPct val="50000"/>
              </a:spcBef>
            </a:pPr>
            <a:r>
              <a:rPr lang="en-US" altLang="en-US" dirty="0"/>
              <a:t>Nutrition, Special Dietary Needs (Allergies, Gluten, Diabetic, Religious, Lifestyle)</a:t>
            </a:r>
          </a:p>
          <a:p>
            <a:pPr lvl="1">
              <a:spcBef>
                <a:spcPct val="50000"/>
              </a:spcBef>
            </a:pPr>
            <a:r>
              <a:rPr lang="en-US" altLang="en-US" dirty="0"/>
              <a:t>Food Safety Protocols </a:t>
            </a:r>
            <a:br>
              <a:rPr lang="en-US" altLang="en-US" dirty="0"/>
            </a:br>
            <a:r>
              <a:rPr lang="en-US" altLang="en-US" dirty="0"/>
              <a:t>	(Prep and Serving),</a:t>
            </a:r>
          </a:p>
          <a:p>
            <a:pPr lvl="1">
              <a:spcBef>
                <a:spcPct val="50000"/>
              </a:spcBef>
            </a:pPr>
            <a:r>
              <a:rPr lang="en-US" altLang="en-US" dirty="0"/>
              <a:t>Storage</a:t>
            </a:r>
          </a:p>
          <a:p>
            <a:pPr lvl="1">
              <a:spcBef>
                <a:spcPct val="50000"/>
              </a:spcBef>
            </a:pPr>
            <a:r>
              <a:rPr lang="en-US" altLang="en-US" dirty="0"/>
              <a:t>Waste Disposal</a:t>
            </a:r>
          </a:p>
        </p:txBody>
      </p:sp>
      <p:pic>
        <p:nvPicPr>
          <p:cNvPr id="5" name="Picture 4">
            <a:extLst>
              <a:ext uri="{FF2B5EF4-FFF2-40B4-BE49-F238E27FC236}">
                <a16:creationId xmlns:a16="http://schemas.microsoft.com/office/drawing/2014/main" id="{39BBB17C-2C8C-F181-E314-3EA0B8205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708" y="3401904"/>
            <a:ext cx="311785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91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3FA639-47C9-AB3D-D3EA-B9B041D8B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149" y="828431"/>
            <a:ext cx="3569152" cy="1311663"/>
          </a:xfrm>
          <a:prstGeom prst="rect">
            <a:avLst/>
          </a:prstGeom>
        </p:spPr>
      </p:pic>
      <p:sp>
        <p:nvSpPr>
          <p:cNvPr id="75778" name="Rectangle 2">
            <a:extLst>
              <a:ext uri="{FF2B5EF4-FFF2-40B4-BE49-F238E27FC236}">
                <a16:creationId xmlns:a16="http://schemas.microsoft.com/office/drawing/2014/main" id="{B7DF4847-DF55-CE52-70D0-D70A2C5CBCA9}"/>
              </a:ext>
            </a:extLst>
          </p:cNvPr>
          <p:cNvSpPr txBox="1">
            <a:spLocks/>
          </p:cNvSpPr>
          <p:nvPr/>
        </p:nvSpPr>
        <p:spPr bwMode="auto">
          <a:xfrm>
            <a:off x="1692275" y="260648"/>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dirty="0">
                <a:solidFill>
                  <a:srgbClr val="CF0031"/>
                </a:solidFill>
              </a:rPr>
              <a:t>Which Principles Apply?</a:t>
            </a:r>
            <a:endParaRPr lang="en-US" altLang="en-US" dirty="0">
              <a:solidFill>
                <a:srgbClr val="CF0031"/>
              </a:solidFill>
            </a:endParaRPr>
          </a:p>
        </p:txBody>
      </p:sp>
      <p:sp>
        <p:nvSpPr>
          <p:cNvPr id="74755" name="Rectangle 3">
            <a:extLst>
              <a:ext uri="{FF2B5EF4-FFF2-40B4-BE49-F238E27FC236}">
                <a16:creationId xmlns:a16="http://schemas.microsoft.com/office/drawing/2014/main" id="{76E3B772-B510-F5F7-F629-535EF2EB405A}"/>
              </a:ext>
            </a:extLst>
          </p:cNvPr>
          <p:cNvSpPr>
            <a:spLocks noGrp="1"/>
          </p:cNvSpPr>
          <p:nvPr>
            <p:ph type="body" sz="half" idx="1"/>
          </p:nvPr>
        </p:nvSpPr>
        <p:spPr>
          <a:xfrm>
            <a:off x="777999" y="1900246"/>
            <a:ext cx="7826449" cy="4481081"/>
          </a:xfrm>
        </p:spPr>
        <p:txBody>
          <a:bodyPr/>
          <a:lstStyle/>
          <a:p>
            <a:pPr>
              <a:spcBef>
                <a:spcPct val="50000"/>
              </a:spcBef>
              <a:defRPr/>
            </a:pPr>
            <a:r>
              <a:rPr lang="en-US" altLang="en-US" sz="2800" dirty="0"/>
              <a:t>Plan Ahead and Prepare – Yes!</a:t>
            </a:r>
          </a:p>
          <a:p>
            <a:pPr>
              <a:spcBef>
                <a:spcPct val="50000"/>
              </a:spcBef>
              <a:defRPr/>
            </a:pPr>
            <a:r>
              <a:rPr lang="en-US" altLang="en-US" b="0" dirty="0"/>
              <a:t>Travel and Camp on Durable Surfaces – Yes</a:t>
            </a:r>
          </a:p>
          <a:p>
            <a:pPr>
              <a:spcBef>
                <a:spcPct val="50000"/>
              </a:spcBef>
              <a:defRPr/>
            </a:pPr>
            <a:r>
              <a:rPr lang="en-US" altLang="en-US" dirty="0"/>
              <a:t>Dispose of Waste Properly – Yes!</a:t>
            </a:r>
          </a:p>
          <a:p>
            <a:pPr>
              <a:spcBef>
                <a:spcPct val="50000"/>
              </a:spcBef>
              <a:defRPr/>
            </a:pPr>
            <a:r>
              <a:rPr lang="en-US" altLang="en-US" b="0" dirty="0"/>
              <a:t>Leave What You Find – some</a:t>
            </a:r>
          </a:p>
          <a:p>
            <a:pPr>
              <a:spcBef>
                <a:spcPct val="50000"/>
              </a:spcBef>
              <a:defRPr/>
            </a:pPr>
            <a:r>
              <a:rPr lang="en-US" altLang="en-US" b="0" dirty="0"/>
              <a:t>Minimize Campfire Impacts – </a:t>
            </a:r>
            <a:r>
              <a:rPr lang="en-US" altLang="en-US" dirty="0"/>
              <a:t>Yes!</a:t>
            </a:r>
          </a:p>
          <a:p>
            <a:pPr>
              <a:spcBef>
                <a:spcPct val="50000"/>
              </a:spcBef>
              <a:defRPr/>
            </a:pPr>
            <a:r>
              <a:rPr lang="en-US" altLang="en-US" b="0" dirty="0"/>
              <a:t>Respect Wildlife – </a:t>
            </a:r>
            <a:r>
              <a:rPr lang="en-US" altLang="en-US" dirty="0"/>
              <a:t>Yes!</a:t>
            </a:r>
          </a:p>
          <a:p>
            <a:pPr>
              <a:spcBef>
                <a:spcPct val="50000"/>
              </a:spcBef>
              <a:defRPr/>
            </a:pPr>
            <a:r>
              <a:rPr lang="en-US" altLang="en-US" b="0" dirty="0"/>
              <a:t>Be Considerate of Others - Yes</a:t>
            </a:r>
          </a:p>
        </p:txBody>
      </p:sp>
    </p:spTree>
    <p:extLst>
      <p:ext uri="{BB962C8B-B14F-4D97-AF65-F5344CB8AC3E}">
        <p14:creationId xmlns:p14="http://schemas.microsoft.com/office/powerpoint/2010/main" val="18930611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85D31-7914-15D0-4C08-EDF192803909}"/>
              </a:ext>
            </a:extLst>
          </p:cNvPr>
          <p:cNvPicPr>
            <a:picLocks noChangeAspect="1"/>
          </p:cNvPicPr>
          <p:nvPr/>
        </p:nvPicPr>
        <p:blipFill>
          <a:blip r:embed="rId3"/>
          <a:stretch>
            <a:fillRect/>
          </a:stretch>
        </p:blipFill>
        <p:spPr>
          <a:xfrm>
            <a:off x="1482945" y="477377"/>
            <a:ext cx="6689455" cy="6263991"/>
          </a:xfrm>
          <a:prstGeom prst="rect">
            <a:avLst/>
          </a:prstGeom>
        </p:spPr>
      </p:pic>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619672" y="261353"/>
            <a:ext cx="7078240" cy="791383"/>
          </a:xfrm>
        </p:spPr>
        <p:txBody>
          <a:bodyPr/>
          <a:lstStyle/>
          <a:p>
            <a:r>
              <a:rPr lang="en-US" altLang="en-US" sz="2800" dirty="0"/>
              <a:t>Global Sustainability </a:t>
            </a:r>
            <a:endParaRPr lang="en-US" altLang="en-US" sz="2400" dirty="0"/>
          </a:p>
        </p:txBody>
      </p:sp>
    </p:spTree>
    <p:extLst>
      <p:ext uri="{BB962C8B-B14F-4D97-AF65-F5344CB8AC3E}">
        <p14:creationId xmlns:p14="http://schemas.microsoft.com/office/powerpoint/2010/main" val="213598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5364088" y="477377"/>
            <a:ext cx="3333824" cy="1151397"/>
          </a:xfrm>
        </p:spPr>
        <p:txBody>
          <a:bodyPr/>
          <a:lstStyle/>
          <a:p>
            <a:r>
              <a:rPr lang="en-US" altLang="en-US" sz="2800" dirty="0"/>
              <a:t>Drawdown.org</a:t>
            </a:r>
            <a:endParaRPr lang="en-US" altLang="en-US" sz="2400"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916831"/>
            <a:ext cx="8147050" cy="3312393"/>
          </a:xfrm>
        </p:spPr>
        <p:txBody>
          <a:bodyPr/>
          <a:lstStyle/>
          <a:p>
            <a:pPr algn="l"/>
            <a:r>
              <a:rPr lang="en-US" sz="2800" i="0" dirty="0">
                <a:solidFill>
                  <a:srgbClr val="00477D"/>
                </a:solidFill>
                <a:effectLst/>
                <a:latin typeface="bebas-neue"/>
              </a:rPr>
              <a:t>The World’s Leading Resource for Climate Solutions</a:t>
            </a:r>
          </a:p>
          <a:p>
            <a:pPr algn="l"/>
            <a:r>
              <a:rPr lang="en-US" sz="2800" b="0" i="0" dirty="0">
                <a:solidFill>
                  <a:srgbClr val="484848"/>
                </a:solidFill>
                <a:effectLst/>
                <a:latin typeface="proxima-nova"/>
              </a:rPr>
              <a:t>Project Drawdown’s mission is to help the world stop climate change—as quickly, safely, and equitably as possible.</a:t>
            </a:r>
          </a:p>
          <a:p>
            <a:pPr algn="l"/>
            <a:endParaRPr lang="en-US" sz="2800" b="0" dirty="0">
              <a:solidFill>
                <a:srgbClr val="484848"/>
              </a:solidFill>
              <a:latin typeface="proxima-nova"/>
            </a:endParaRPr>
          </a:p>
          <a:p>
            <a:pPr algn="l"/>
            <a:r>
              <a:rPr lang="en-US" sz="2800" b="0" dirty="0">
                <a:solidFill>
                  <a:srgbClr val="484848"/>
                </a:solidFill>
                <a:latin typeface="proxima-nova"/>
              </a:rPr>
              <a:t>Identified and are Advancing 90+ effective, science-based climate solutions and strategies.</a:t>
            </a:r>
          </a:p>
        </p:txBody>
      </p:sp>
      <p:pic>
        <p:nvPicPr>
          <p:cNvPr id="3" name="Picture 2">
            <a:extLst>
              <a:ext uri="{FF2B5EF4-FFF2-40B4-BE49-F238E27FC236}">
                <a16:creationId xmlns:a16="http://schemas.microsoft.com/office/drawing/2014/main" id="{FF37FF6B-B60D-4F9F-C455-5D18F08C90FB}"/>
              </a:ext>
            </a:extLst>
          </p:cNvPr>
          <p:cNvPicPr>
            <a:picLocks noChangeAspect="1"/>
          </p:cNvPicPr>
          <p:nvPr/>
        </p:nvPicPr>
        <p:blipFill>
          <a:blip r:embed="rId3"/>
          <a:stretch>
            <a:fillRect/>
          </a:stretch>
        </p:blipFill>
        <p:spPr>
          <a:xfrm>
            <a:off x="1706256" y="477378"/>
            <a:ext cx="2324753" cy="1007393"/>
          </a:xfrm>
          <a:prstGeom prst="rect">
            <a:avLst/>
          </a:prstGeom>
        </p:spPr>
      </p:pic>
    </p:spTree>
    <p:extLst>
      <p:ext uri="{BB962C8B-B14F-4D97-AF65-F5344CB8AC3E}">
        <p14:creationId xmlns:p14="http://schemas.microsoft.com/office/powerpoint/2010/main" val="49743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DF4847-DF55-CE52-70D0-D70A2C5CBCA9}"/>
              </a:ext>
            </a:extLst>
          </p:cNvPr>
          <p:cNvSpPr txBox="1">
            <a:spLocks/>
          </p:cNvSpPr>
          <p:nvPr/>
        </p:nvSpPr>
        <p:spPr bwMode="auto">
          <a:xfrm>
            <a:off x="1692275" y="333375"/>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dirty="0">
                <a:solidFill>
                  <a:srgbClr val="CF0031"/>
                </a:solidFill>
              </a:rPr>
              <a:t>Drawdown Actions for Individuals</a:t>
            </a:r>
            <a:endParaRPr lang="en-US" altLang="en-US" dirty="0">
              <a:solidFill>
                <a:srgbClr val="CF0031"/>
              </a:solidFill>
            </a:endParaRPr>
          </a:p>
        </p:txBody>
      </p:sp>
      <p:pic>
        <p:nvPicPr>
          <p:cNvPr id="75781" name="Picture 5" descr="May be a graphic of text that says 'TOP 20 HIGH-IMPACT HIGH- CLIMATE ACTIONS FOR HOUSEHOLDS AND INDIVIDUALS The presented here represents cumulative Gt CO2-eq 30 year period Reduced Food Waste (103.1) Plant-Rich (102.2) Distributed Solar Photovoltaics 64.9) Insulation( 18.5) LED Lighting 15.7) Public Trans(15 Solar HotW” Recycling(11.3) High-Performance arpooling 11.1) Electric Cars (9.8) High-Efficiency Pumps(9. Thermostats ReducedP BY SECTOR Together, individual and household actions presented have potential produce emissions dangerous (5.4) change (&gt;1.5℃ rise) Hya(4.7) FOOD Telepresence( TRAVEL WASTE 12.4% 8.6% Cmting(2.9) 2.8% Electric 1.3% (1.6) Low-Flo Fixtures( ReePr(1.4) PROJECT Learn more about DRAWDOWN. other solutions at: projectdrawdown.org'">
            <a:extLst>
              <a:ext uri="{FF2B5EF4-FFF2-40B4-BE49-F238E27FC236}">
                <a16:creationId xmlns:a16="http://schemas.microsoft.com/office/drawing/2014/main" id="{2648F1FE-B261-8A22-C25B-1223D8E15B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89" b="41336"/>
          <a:stretch/>
        </p:blipFill>
        <p:spPr bwMode="auto">
          <a:xfrm>
            <a:off x="0" y="1412775"/>
            <a:ext cx="9144000" cy="4536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601862-4179-27B2-5905-35A0B1372F64}"/>
              </a:ext>
            </a:extLst>
          </p:cNvPr>
          <p:cNvPicPr>
            <a:picLocks noChangeAspect="1"/>
          </p:cNvPicPr>
          <p:nvPr/>
        </p:nvPicPr>
        <p:blipFill>
          <a:blip r:embed="rId4"/>
          <a:stretch>
            <a:fillRect/>
          </a:stretch>
        </p:blipFill>
        <p:spPr>
          <a:xfrm>
            <a:off x="3131840" y="3140969"/>
            <a:ext cx="4652713" cy="1340424"/>
          </a:xfrm>
          <a:prstGeom prst="rect">
            <a:avLst/>
          </a:prstGeom>
        </p:spPr>
      </p:pic>
      <p:cxnSp>
        <p:nvCxnSpPr>
          <p:cNvPr id="5" name="Straight Connector 4">
            <a:extLst>
              <a:ext uri="{FF2B5EF4-FFF2-40B4-BE49-F238E27FC236}">
                <a16:creationId xmlns:a16="http://schemas.microsoft.com/office/drawing/2014/main" id="{709DDC25-D656-E027-000B-2C9BC9DDB756}"/>
              </a:ext>
            </a:extLst>
          </p:cNvPr>
          <p:cNvCxnSpPr/>
          <p:nvPr/>
        </p:nvCxnSpPr>
        <p:spPr>
          <a:xfrm flipH="1" flipV="1">
            <a:off x="755576" y="2780928"/>
            <a:ext cx="2736304" cy="1700465"/>
          </a:xfrm>
          <a:prstGeom prst="line">
            <a:avLst/>
          </a:prstGeom>
          <a:ln w="34925">
            <a:solidFill>
              <a:srgbClr val="6EA92D"/>
            </a:solidFill>
          </a:ln>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829C827B-774F-C42D-6857-03FAE25376AD}"/>
              </a:ext>
            </a:extLst>
          </p:cNvPr>
          <p:cNvCxnSpPr>
            <a:cxnSpLocks/>
          </p:cNvCxnSpPr>
          <p:nvPr/>
        </p:nvCxnSpPr>
        <p:spPr>
          <a:xfrm flipH="1" flipV="1">
            <a:off x="2339752" y="2110716"/>
            <a:ext cx="3744416" cy="1218203"/>
          </a:xfrm>
          <a:prstGeom prst="line">
            <a:avLst/>
          </a:prstGeom>
          <a:ln w="34925">
            <a:solidFill>
              <a:srgbClr val="6EA92D"/>
            </a:solidFill>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6862216" cy="935399"/>
          </a:xfrm>
        </p:spPr>
        <p:txBody>
          <a:bodyPr/>
          <a:lstStyle/>
          <a:p>
            <a:r>
              <a:rPr lang="en-US" altLang="en-US" sz="3600" dirty="0"/>
              <a:t>Food Waste on Outings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673225"/>
            <a:ext cx="8147050" cy="3556000"/>
          </a:xfrm>
        </p:spPr>
        <p:txBody>
          <a:bodyPr/>
          <a:lstStyle/>
          <a:p>
            <a:pPr algn="l"/>
            <a:r>
              <a:rPr lang="en-US" sz="2800" b="0" dirty="0">
                <a:solidFill>
                  <a:srgbClr val="484848"/>
                </a:solidFill>
                <a:latin typeface="proxima-nova"/>
              </a:rPr>
              <a:t>Preparing Too Much</a:t>
            </a:r>
            <a:endParaRPr lang="en-US" sz="2800" b="0" i="0" dirty="0">
              <a:solidFill>
                <a:srgbClr val="484848"/>
              </a:solidFill>
              <a:effectLst/>
              <a:latin typeface="proxima-nova"/>
            </a:endParaRPr>
          </a:p>
          <a:p>
            <a:pPr lvl="1"/>
            <a:r>
              <a:rPr lang="en-US" sz="2400" b="0" dirty="0">
                <a:solidFill>
                  <a:srgbClr val="484848"/>
                </a:solidFill>
                <a:latin typeface="proxima-nova"/>
              </a:rPr>
              <a:t>Pay attention to # servings, sizes.</a:t>
            </a:r>
          </a:p>
          <a:p>
            <a:pPr lvl="1"/>
            <a:r>
              <a:rPr lang="en-US" sz="2400" dirty="0">
                <a:solidFill>
                  <a:srgbClr val="484848"/>
                </a:solidFill>
                <a:latin typeface="proxima-nova"/>
              </a:rPr>
              <a:t>Participants ? – Age, picky or big eaters</a:t>
            </a:r>
            <a:endParaRPr lang="en-US" sz="2400" b="0" dirty="0">
              <a:solidFill>
                <a:srgbClr val="484848"/>
              </a:solidFill>
              <a:latin typeface="proxima-nova"/>
            </a:endParaRPr>
          </a:p>
          <a:p>
            <a:pPr lvl="1"/>
            <a:endParaRPr lang="en-US" sz="2400" dirty="0">
              <a:solidFill>
                <a:srgbClr val="484848"/>
              </a:solidFill>
              <a:latin typeface="proxima-nova"/>
            </a:endParaRPr>
          </a:p>
          <a:p>
            <a:pPr lvl="1"/>
            <a:r>
              <a:rPr lang="en-US" sz="2400" dirty="0">
                <a:solidFill>
                  <a:srgbClr val="484848"/>
                </a:solidFill>
                <a:latin typeface="proxima-nova"/>
              </a:rPr>
              <a:t>Individual Choices (ingredients, amount)</a:t>
            </a:r>
          </a:p>
          <a:p>
            <a:pPr lvl="1"/>
            <a:r>
              <a:rPr lang="en-US" sz="2400" dirty="0">
                <a:solidFill>
                  <a:srgbClr val="484848"/>
                </a:solidFill>
                <a:latin typeface="proxima-nova"/>
              </a:rPr>
              <a:t>FC:  Plan for Leftovers - Containers/Cooler</a:t>
            </a:r>
          </a:p>
          <a:p>
            <a:pPr lvl="1"/>
            <a:r>
              <a:rPr lang="en-US" sz="2400" b="0" dirty="0">
                <a:solidFill>
                  <a:srgbClr val="484848"/>
                </a:solidFill>
                <a:latin typeface="proxima-nova"/>
              </a:rPr>
              <a:t>BC:  Quantities!  1.2# - 1.5# dried / person / day, Flexibility</a:t>
            </a:r>
            <a:br>
              <a:rPr lang="en-US" sz="2400" b="0" dirty="0">
                <a:solidFill>
                  <a:srgbClr val="484848"/>
                </a:solidFill>
                <a:latin typeface="proxima-nova"/>
              </a:rPr>
            </a:br>
            <a:endParaRPr lang="en-US" sz="2400" b="0" dirty="0">
              <a:solidFill>
                <a:srgbClr val="484848"/>
              </a:solidFill>
              <a:latin typeface="proxima-nova"/>
            </a:endParaRPr>
          </a:p>
          <a:p>
            <a:r>
              <a:rPr lang="en-US" sz="2800" b="0" dirty="0">
                <a:solidFill>
                  <a:srgbClr val="484848"/>
                </a:solidFill>
                <a:latin typeface="proxima-nova"/>
              </a:rPr>
              <a:t>Messy Methods (Frying, Boiling Pasta)</a:t>
            </a:r>
            <a:br>
              <a:rPr lang="en-US" sz="2400" b="0" dirty="0">
                <a:solidFill>
                  <a:srgbClr val="484848"/>
                </a:solidFill>
                <a:latin typeface="proxima-nova"/>
              </a:rPr>
            </a:br>
            <a:endParaRPr lang="en-US" sz="2400" b="0" dirty="0">
              <a:solidFill>
                <a:srgbClr val="484848"/>
              </a:solidFill>
              <a:latin typeface="proxima-nova"/>
            </a:endParaRPr>
          </a:p>
          <a:p>
            <a:pPr algn="l"/>
            <a:endParaRPr lang="en-US" sz="2800" b="0" dirty="0">
              <a:solidFill>
                <a:srgbClr val="484848"/>
              </a:solidFill>
              <a:latin typeface="proxima-nova"/>
            </a:endParaRPr>
          </a:p>
        </p:txBody>
      </p:sp>
    </p:spTree>
    <p:extLst>
      <p:ext uri="{BB962C8B-B14F-4D97-AF65-F5344CB8AC3E}">
        <p14:creationId xmlns:p14="http://schemas.microsoft.com/office/powerpoint/2010/main" val="310910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6862216" cy="935399"/>
          </a:xfrm>
        </p:spPr>
        <p:txBody>
          <a:bodyPr/>
          <a:lstStyle/>
          <a:p>
            <a:r>
              <a:rPr lang="en-US" altLang="en-US" sz="3600" dirty="0"/>
              <a:t>Food Waste on Outings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673225"/>
            <a:ext cx="8147050" cy="3556000"/>
          </a:xfrm>
        </p:spPr>
        <p:txBody>
          <a:bodyPr/>
          <a:lstStyle/>
          <a:p>
            <a:r>
              <a:rPr lang="en-US" sz="2800" b="0" dirty="0">
                <a:solidFill>
                  <a:srgbClr val="484848"/>
                </a:solidFill>
                <a:latin typeface="proxima-nova"/>
              </a:rPr>
              <a:t>Preparation Problems </a:t>
            </a:r>
            <a:r>
              <a:rPr lang="en-US" sz="2000" b="0" dirty="0">
                <a:solidFill>
                  <a:srgbClr val="484848"/>
                </a:solidFill>
                <a:latin typeface="proxima-nova"/>
              </a:rPr>
              <a:t>(over/undercooked, seasoning, spills…)</a:t>
            </a:r>
            <a:endParaRPr lang="en-US" sz="2800" b="0" dirty="0">
              <a:solidFill>
                <a:srgbClr val="484848"/>
              </a:solidFill>
              <a:latin typeface="proxima-nova"/>
            </a:endParaRPr>
          </a:p>
          <a:p>
            <a:pPr lvl="1"/>
            <a:r>
              <a:rPr lang="en-US" sz="2400" dirty="0">
                <a:solidFill>
                  <a:srgbClr val="484848"/>
                </a:solidFill>
                <a:latin typeface="proxima-nova"/>
              </a:rPr>
              <a:t>Recipe – try at home</a:t>
            </a:r>
          </a:p>
          <a:p>
            <a:pPr lvl="1"/>
            <a:r>
              <a:rPr lang="en-US" sz="2400" b="0" dirty="0">
                <a:solidFill>
                  <a:srgbClr val="484848"/>
                </a:solidFill>
                <a:latin typeface="proxima-nova"/>
              </a:rPr>
              <a:t>Cooking instruction, practice, experience</a:t>
            </a:r>
          </a:p>
          <a:p>
            <a:pPr lvl="1"/>
            <a:r>
              <a:rPr lang="en-US" sz="2400" dirty="0">
                <a:solidFill>
                  <a:srgbClr val="484848"/>
                </a:solidFill>
                <a:latin typeface="proxima-nova"/>
              </a:rPr>
              <a:t>Simpler “cooking” techniques</a:t>
            </a:r>
            <a:endParaRPr lang="en-US" sz="2800" b="0" dirty="0">
              <a:solidFill>
                <a:srgbClr val="484848"/>
              </a:solidFill>
              <a:latin typeface="proxima-nova"/>
            </a:endParaRPr>
          </a:p>
          <a:p>
            <a:pPr algn="l"/>
            <a:endParaRPr lang="en-US" sz="2800" b="0" dirty="0">
              <a:solidFill>
                <a:srgbClr val="484848"/>
              </a:solidFill>
              <a:latin typeface="proxima-nova"/>
            </a:endParaRPr>
          </a:p>
          <a:p>
            <a:pPr algn="l"/>
            <a:r>
              <a:rPr lang="en-US" sz="2800" b="0" dirty="0">
                <a:solidFill>
                  <a:srgbClr val="484848"/>
                </a:solidFill>
                <a:latin typeface="proxima-nova"/>
              </a:rPr>
              <a:t>Individual Preferences (Picky?)</a:t>
            </a:r>
          </a:p>
          <a:p>
            <a:pPr lvl="1"/>
            <a:r>
              <a:rPr lang="en-US" sz="2400" b="0" dirty="0">
                <a:solidFill>
                  <a:srgbClr val="484848"/>
                </a:solidFill>
                <a:latin typeface="proxima-nova"/>
              </a:rPr>
              <a:t>Planning – Inclusive</a:t>
            </a:r>
          </a:p>
          <a:p>
            <a:pPr lvl="1"/>
            <a:r>
              <a:rPr lang="en-US" sz="2400" b="0" dirty="0">
                <a:solidFill>
                  <a:srgbClr val="484848"/>
                </a:solidFill>
                <a:latin typeface="proxima-nova"/>
              </a:rPr>
              <a:t>Personal Choice Options</a:t>
            </a:r>
          </a:p>
          <a:p>
            <a:pPr algn="l"/>
            <a:endParaRPr lang="en-US" sz="2800" b="0" dirty="0">
              <a:solidFill>
                <a:srgbClr val="484848"/>
              </a:solidFill>
              <a:latin typeface="proxima-nova"/>
            </a:endParaRPr>
          </a:p>
        </p:txBody>
      </p:sp>
    </p:spTree>
    <p:extLst>
      <p:ext uri="{BB962C8B-B14F-4D97-AF65-F5344CB8AC3E}">
        <p14:creationId xmlns:p14="http://schemas.microsoft.com/office/powerpoint/2010/main" val="3854457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691680" y="477377"/>
            <a:ext cx="7006232" cy="863391"/>
          </a:xfrm>
        </p:spPr>
        <p:txBody>
          <a:bodyPr/>
          <a:lstStyle/>
          <a:p>
            <a:r>
              <a:rPr lang="en-US" altLang="en-US" sz="3600" dirty="0"/>
              <a:t>Global Sustainability</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628774"/>
            <a:ext cx="8147050" cy="4176490"/>
          </a:xfrm>
        </p:spPr>
        <p:txBody>
          <a:bodyPr/>
          <a:lstStyle/>
          <a:p>
            <a:pPr algn="l"/>
            <a:r>
              <a:rPr lang="en-US" altLang="en-US" sz="2800" dirty="0">
                <a:solidFill>
                  <a:srgbClr val="00477D"/>
                </a:solidFill>
                <a:latin typeface="bebas-neue"/>
              </a:rPr>
              <a:t>Single Use Plastics</a:t>
            </a:r>
          </a:p>
          <a:p>
            <a:pPr lvl="1"/>
            <a:r>
              <a:rPr lang="en-US" altLang="en-US" sz="2800" dirty="0">
                <a:solidFill>
                  <a:srgbClr val="484848"/>
                </a:solidFill>
                <a:latin typeface="proxima-nova"/>
              </a:rPr>
              <a:t> </a:t>
            </a:r>
            <a:r>
              <a:rPr lang="en-US" altLang="en-US" sz="2400" b="0" dirty="0">
                <a:solidFill>
                  <a:srgbClr val="484848"/>
                </a:solidFill>
                <a:latin typeface="proxima-nova"/>
              </a:rPr>
              <a:t>Packaging is biggest (over half) plastics industry segment </a:t>
            </a:r>
          </a:p>
          <a:p>
            <a:pPr lvl="1"/>
            <a:r>
              <a:rPr lang="en-US" altLang="en-US" sz="2400" dirty="0">
                <a:solidFill>
                  <a:srgbClr val="484848"/>
                </a:solidFill>
                <a:latin typeface="proxima-nova"/>
              </a:rPr>
              <a:t>5 Trillion plastic bags annually (730,000 tons US)</a:t>
            </a:r>
          </a:p>
          <a:p>
            <a:pPr lvl="1"/>
            <a:r>
              <a:rPr lang="en-US" altLang="en-US" sz="2400" b="0" dirty="0">
                <a:solidFill>
                  <a:srgbClr val="484848"/>
                </a:solidFill>
                <a:latin typeface="proxima-nova"/>
              </a:rPr>
              <a:t>US - 50 billion water bottles annually</a:t>
            </a:r>
          </a:p>
          <a:p>
            <a:pPr lvl="1"/>
            <a:r>
              <a:rPr lang="en-US" altLang="en-US" sz="2400" b="0" dirty="0">
                <a:solidFill>
                  <a:srgbClr val="484848"/>
                </a:solidFill>
                <a:latin typeface="proxima-nova"/>
              </a:rPr>
              <a:t>Most of this will outlive us (… our great-grandchildren)</a:t>
            </a:r>
          </a:p>
          <a:p>
            <a:pPr algn="l"/>
            <a:r>
              <a:rPr lang="en-US" altLang="en-US" sz="2800" dirty="0">
                <a:solidFill>
                  <a:srgbClr val="00477D"/>
                </a:solidFill>
                <a:latin typeface="bebas-neue"/>
              </a:rPr>
              <a:t>Simple Things We Can Do</a:t>
            </a:r>
            <a:endParaRPr lang="en-US" altLang="en-US" b="0" dirty="0">
              <a:solidFill>
                <a:srgbClr val="484848"/>
              </a:solidFill>
              <a:latin typeface="proxima-nova"/>
            </a:endParaRPr>
          </a:p>
          <a:p>
            <a:pPr lvl="1"/>
            <a:r>
              <a:rPr lang="en-US" sz="2400" dirty="0">
                <a:solidFill>
                  <a:srgbClr val="484848"/>
                </a:solidFill>
                <a:latin typeface="proxima-nova"/>
              </a:rPr>
              <a:t>Frontcountry:  Use Reusable containers</a:t>
            </a:r>
          </a:p>
          <a:p>
            <a:pPr lvl="1"/>
            <a:r>
              <a:rPr lang="en-US" sz="2400" b="0" dirty="0">
                <a:solidFill>
                  <a:srgbClr val="484848"/>
                </a:solidFill>
                <a:latin typeface="proxima-nova"/>
              </a:rPr>
              <a:t>Backcountry:   Reuse resealable bags</a:t>
            </a:r>
            <a:endParaRPr lang="en-US" sz="2400" dirty="0">
              <a:solidFill>
                <a:srgbClr val="484848"/>
              </a:solidFill>
              <a:latin typeface="proxima-nova"/>
            </a:endParaRPr>
          </a:p>
          <a:p>
            <a:pPr lvl="1"/>
            <a:r>
              <a:rPr lang="en-US" sz="2400" b="0" dirty="0">
                <a:solidFill>
                  <a:srgbClr val="484848"/>
                </a:solidFill>
                <a:latin typeface="proxima-nova"/>
              </a:rPr>
              <a:t>Reduce/Reuse/Recycle,…</a:t>
            </a:r>
          </a:p>
        </p:txBody>
      </p:sp>
    </p:spTree>
    <p:extLst>
      <p:ext uri="{BB962C8B-B14F-4D97-AF65-F5344CB8AC3E}">
        <p14:creationId xmlns:p14="http://schemas.microsoft.com/office/powerpoint/2010/main" val="8909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6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DF4847-DF55-CE52-70D0-D70A2C5CBCA9}"/>
              </a:ext>
            </a:extLst>
          </p:cNvPr>
          <p:cNvSpPr txBox="1">
            <a:spLocks/>
          </p:cNvSpPr>
          <p:nvPr/>
        </p:nvSpPr>
        <p:spPr bwMode="auto">
          <a:xfrm>
            <a:off x="1692275" y="333374"/>
            <a:ext cx="7005638" cy="136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600" i="1" dirty="0">
                <a:solidFill>
                  <a:srgbClr val="CF0031"/>
                </a:solidFill>
              </a:rPr>
              <a:t>Dispose</a:t>
            </a:r>
            <a:r>
              <a:rPr lang="en-US" altLang="en-US" sz="3200" dirty="0">
                <a:solidFill>
                  <a:srgbClr val="CF0031"/>
                </a:solidFill>
              </a:rPr>
              <a:t> of Waste Properly</a:t>
            </a:r>
            <a:br>
              <a:rPr lang="en-US" altLang="en-US" sz="3200" dirty="0">
                <a:solidFill>
                  <a:srgbClr val="CF0031"/>
                </a:solidFill>
              </a:rPr>
            </a:br>
            <a:r>
              <a:rPr lang="en-US" altLang="en-US" sz="3200" dirty="0">
                <a:solidFill>
                  <a:srgbClr val="CF0031"/>
                </a:solidFill>
              </a:rPr>
              <a:t>     - Better Alternatives</a:t>
            </a:r>
            <a:endParaRPr lang="en-US" altLang="en-US" dirty="0">
              <a:solidFill>
                <a:srgbClr val="CF0031"/>
              </a:solidFill>
            </a:endParaRPr>
          </a:p>
        </p:txBody>
      </p:sp>
      <p:sp>
        <p:nvSpPr>
          <p:cNvPr id="74755" name="Rectangle 3">
            <a:extLst>
              <a:ext uri="{FF2B5EF4-FFF2-40B4-BE49-F238E27FC236}">
                <a16:creationId xmlns:a16="http://schemas.microsoft.com/office/drawing/2014/main" id="{76E3B772-B510-F5F7-F629-535EF2EB405A}"/>
              </a:ext>
            </a:extLst>
          </p:cNvPr>
          <p:cNvSpPr>
            <a:spLocks noGrp="1"/>
          </p:cNvSpPr>
          <p:nvPr>
            <p:ph type="body" sz="half" idx="1"/>
          </p:nvPr>
        </p:nvSpPr>
        <p:spPr>
          <a:xfrm>
            <a:off x="561975" y="1844824"/>
            <a:ext cx="8569325" cy="4536503"/>
          </a:xfrm>
        </p:spPr>
        <p:txBody>
          <a:bodyPr/>
          <a:lstStyle/>
          <a:p>
            <a:pPr>
              <a:spcBef>
                <a:spcPct val="50000"/>
              </a:spcBef>
              <a:defRPr/>
            </a:pPr>
            <a:r>
              <a:rPr lang="en-US" altLang="en-US" b="0" dirty="0"/>
              <a:t>Avoid/Minimize Single-Use Plastics</a:t>
            </a:r>
          </a:p>
          <a:p>
            <a:pPr>
              <a:spcBef>
                <a:spcPct val="50000"/>
              </a:spcBef>
              <a:defRPr/>
            </a:pPr>
            <a:r>
              <a:rPr lang="en-US" altLang="en-US" b="0" dirty="0"/>
              <a:t>Reusable Containers</a:t>
            </a:r>
          </a:p>
          <a:p>
            <a:pPr>
              <a:spcBef>
                <a:spcPct val="50000"/>
              </a:spcBef>
              <a:defRPr/>
            </a:pPr>
            <a:r>
              <a:rPr lang="en-US" altLang="en-US" b="0" dirty="0"/>
              <a:t>Avoid Creating the Waste Food</a:t>
            </a:r>
          </a:p>
          <a:p>
            <a:pPr>
              <a:spcBef>
                <a:spcPct val="50000"/>
              </a:spcBef>
              <a:defRPr/>
            </a:pPr>
            <a:r>
              <a:rPr lang="en-US" altLang="en-US" b="0" dirty="0"/>
              <a:t>Save Leftovers, Store Properly, and Eat Later</a:t>
            </a:r>
          </a:p>
          <a:p>
            <a:pPr>
              <a:spcBef>
                <a:spcPct val="50000"/>
              </a:spcBef>
              <a:defRPr/>
            </a:pPr>
            <a:r>
              <a:rPr lang="en-US" altLang="en-US" b="0" dirty="0"/>
              <a:t>Use Mess Kits, Water Bottles, Not Disposables</a:t>
            </a:r>
          </a:p>
          <a:p>
            <a:pPr>
              <a:spcBef>
                <a:spcPct val="50000"/>
              </a:spcBef>
              <a:defRPr/>
            </a:pPr>
            <a:r>
              <a:rPr lang="en-US" altLang="en-US" b="0" dirty="0"/>
              <a:t>Recycle</a:t>
            </a:r>
          </a:p>
          <a:p>
            <a:pPr>
              <a:spcBef>
                <a:spcPct val="50000"/>
              </a:spcBef>
              <a:defRPr/>
            </a:pPr>
            <a:r>
              <a:rPr lang="en-US" altLang="en-US" b="0" dirty="0"/>
              <a:t>Compost Scraps</a:t>
            </a:r>
          </a:p>
          <a:p>
            <a:pPr>
              <a:spcBef>
                <a:spcPct val="50000"/>
              </a:spcBef>
              <a:defRPr/>
            </a:pPr>
            <a:endParaRPr lang="en-US" altLang="en-US" b="0" dirty="0"/>
          </a:p>
        </p:txBody>
      </p:sp>
    </p:spTree>
    <p:extLst>
      <p:ext uri="{BB962C8B-B14F-4D97-AF65-F5344CB8AC3E}">
        <p14:creationId xmlns:p14="http://schemas.microsoft.com/office/powerpoint/2010/main" val="546495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6862216" cy="935399"/>
          </a:xfrm>
        </p:spPr>
        <p:txBody>
          <a:bodyPr/>
          <a:lstStyle/>
          <a:p>
            <a:r>
              <a:rPr lang="en-US" altLang="en-US" sz="3600" dirty="0"/>
              <a:t>Meal Examples &amp; Tips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673224"/>
            <a:ext cx="8147050" cy="4276055"/>
          </a:xfrm>
        </p:spPr>
        <p:txBody>
          <a:bodyPr/>
          <a:lstStyle/>
          <a:p>
            <a:r>
              <a:rPr lang="en-US" sz="2800" b="0" dirty="0">
                <a:solidFill>
                  <a:srgbClr val="484848"/>
                </a:solidFill>
                <a:latin typeface="proxima-nova"/>
              </a:rPr>
              <a:t>Detailed Examples – Progression</a:t>
            </a:r>
          </a:p>
          <a:p>
            <a:pPr lvl="1"/>
            <a:r>
              <a:rPr lang="en-US" sz="2800" b="0" dirty="0">
                <a:solidFill>
                  <a:srgbClr val="484848"/>
                </a:solidFill>
                <a:latin typeface="proxima-nova"/>
              </a:rPr>
              <a:t>Meal/Cleanup Steps, What Did We Learn</a:t>
            </a:r>
          </a:p>
          <a:p>
            <a:endParaRPr lang="en-US" sz="2800" b="0" dirty="0">
              <a:solidFill>
                <a:srgbClr val="484848"/>
              </a:solidFill>
              <a:latin typeface="proxima-nova"/>
            </a:endParaRPr>
          </a:p>
          <a:p>
            <a:r>
              <a:rPr lang="en-US" sz="2800" b="0" dirty="0">
                <a:solidFill>
                  <a:srgbClr val="484848"/>
                </a:solidFill>
                <a:latin typeface="proxima-nova"/>
              </a:rPr>
              <a:t>Another Frontcountry Meal Example</a:t>
            </a:r>
          </a:p>
          <a:p>
            <a:endParaRPr lang="en-US" sz="2800" b="0" dirty="0">
              <a:solidFill>
                <a:srgbClr val="484848"/>
              </a:solidFill>
              <a:latin typeface="proxima-nova"/>
            </a:endParaRPr>
          </a:p>
          <a:p>
            <a:r>
              <a:rPr lang="en-US" sz="2800" b="0" dirty="0">
                <a:solidFill>
                  <a:srgbClr val="484848"/>
                </a:solidFill>
                <a:latin typeface="proxima-nova"/>
              </a:rPr>
              <a:t>Backcountry Options &amp; Ideas</a:t>
            </a:r>
          </a:p>
          <a:p>
            <a:endParaRPr lang="en-US" sz="2800" b="0" dirty="0">
              <a:solidFill>
                <a:srgbClr val="484848"/>
              </a:solidFill>
              <a:latin typeface="proxima-nova"/>
            </a:endParaRPr>
          </a:p>
          <a:p>
            <a:r>
              <a:rPr lang="en-US" sz="2800" b="0" dirty="0">
                <a:solidFill>
                  <a:srgbClr val="484848"/>
                </a:solidFill>
                <a:latin typeface="proxima-nova"/>
              </a:rPr>
              <a:t>Tips interspersed</a:t>
            </a:r>
          </a:p>
          <a:p>
            <a:endParaRPr lang="en-US" sz="2800" b="0" dirty="0">
              <a:solidFill>
                <a:srgbClr val="484848"/>
              </a:solidFill>
              <a:latin typeface="proxima-nova"/>
            </a:endParaRPr>
          </a:p>
          <a:p>
            <a:endParaRPr lang="en-US" sz="2400" b="0" dirty="0">
              <a:solidFill>
                <a:srgbClr val="484848"/>
              </a:solidFill>
              <a:latin typeface="proxima-nova"/>
            </a:endParaRPr>
          </a:p>
          <a:p>
            <a:pPr algn="l"/>
            <a:endParaRPr lang="en-US" sz="2800" b="0" dirty="0">
              <a:solidFill>
                <a:srgbClr val="484848"/>
              </a:solidFill>
              <a:latin typeface="proxima-nova"/>
            </a:endParaRPr>
          </a:p>
        </p:txBody>
      </p:sp>
    </p:spTree>
    <p:extLst>
      <p:ext uri="{BB962C8B-B14F-4D97-AF65-F5344CB8AC3E}">
        <p14:creationId xmlns:p14="http://schemas.microsoft.com/office/powerpoint/2010/main" val="291970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39CA352-6290-6D2E-3505-A57914F84992}"/>
              </a:ext>
            </a:extLst>
          </p:cNvPr>
          <p:cNvSpPr>
            <a:spLocks noGrp="1"/>
          </p:cNvSpPr>
          <p:nvPr>
            <p:ph type="title"/>
          </p:nvPr>
        </p:nvSpPr>
        <p:spPr>
          <a:xfrm>
            <a:off x="1619250" y="333375"/>
            <a:ext cx="6718300" cy="1150938"/>
          </a:xfrm>
        </p:spPr>
        <p:txBody>
          <a:bodyPr/>
          <a:lstStyle/>
          <a:p>
            <a:r>
              <a:rPr lang="en-US" altLang="en-US" dirty="0"/>
              <a:t>Premise</a:t>
            </a:r>
            <a:endParaRPr lang="en-US" altLang="en-US" sz="2400" dirty="0"/>
          </a:p>
        </p:txBody>
      </p:sp>
      <p:sp>
        <p:nvSpPr>
          <p:cNvPr id="7171" name="Rectangle 3">
            <a:extLst>
              <a:ext uri="{FF2B5EF4-FFF2-40B4-BE49-F238E27FC236}">
                <a16:creationId xmlns:a16="http://schemas.microsoft.com/office/drawing/2014/main" id="{9C9CECA0-2771-1FB5-5F99-50109A4BEFA8}"/>
              </a:ext>
            </a:extLst>
          </p:cNvPr>
          <p:cNvSpPr>
            <a:spLocks noGrp="1"/>
          </p:cNvSpPr>
          <p:nvPr>
            <p:ph type="body" sz="half" idx="1"/>
          </p:nvPr>
        </p:nvSpPr>
        <p:spPr>
          <a:xfrm>
            <a:off x="468313" y="1484314"/>
            <a:ext cx="8424862" cy="5167312"/>
          </a:xfrm>
        </p:spPr>
        <p:txBody>
          <a:bodyPr/>
          <a:lstStyle/>
          <a:p>
            <a:pPr>
              <a:spcBef>
                <a:spcPct val="50000"/>
              </a:spcBef>
            </a:pPr>
            <a:r>
              <a:rPr lang="en-US" altLang="en-US" sz="2100" b="0" dirty="0"/>
              <a:t>Food considerations are major part of Scouting’s outdoor program. </a:t>
            </a:r>
          </a:p>
          <a:p>
            <a:pPr>
              <a:spcBef>
                <a:spcPct val="50000"/>
              </a:spcBef>
            </a:pPr>
            <a:r>
              <a:rPr lang="en-US" sz="2100" b="0" dirty="0"/>
              <a:t>Meal preparation and cleanup, food storage, and food waste disposal have potential negative impacts to the environment and other visitors.</a:t>
            </a:r>
            <a:r>
              <a:rPr lang="en-US" altLang="en-US" sz="2100" b="0" dirty="0"/>
              <a:t> </a:t>
            </a:r>
          </a:p>
          <a:p>
            <a:pPr>
              <a:spcBef>
                <a:spcPct val="50000"/>
              </a:spcBef>
            </a:pPr>
            <a:r>
              <a:rPr lang="en-US" altLang="en-US" sz="2100" b="0" dirty="0"/>
              <a:t>Different settings and preparation methods require different practices, skills and equipment.</a:t>
            </a:r>
          </a:p>
          <a:p>
            <a:pPr>
              <a:spcBef>
                <a:spcPct val="50000"/>
              </a:spcBef>
            </a:pPr>
            <a:endParaRPr lang="en-US" altLang="en-US" sz="2100" b="0" dirty="0"/>
          </a:p>
          <a:p>
            <a:pPr>
              <a:spcBef>
                <a:spcPct val="50000"/>
              </a:spcBef>
            </a:pPr>
            <a:r>
              <a:rPr lang="en-US" altLang="en-US" sz="2100" b="0"/>
              <a:t>Every </a:t>
            </a:r>
            <a:r>
              <a:rPr lang="en-US" altLang="en-US" sz="2100" b="0" dirty="0"/>
              <a:t>Scouting outing meal can be a “Leave No Trace meal” with proper planning, preparation, equipment, skills and practices.</a:t>
            </a:r>
          </a:p>
          <a:p>
            <a:pPr>
              <a:spcBef>
                <a:spcPct val="50000"/>
              </a:spcBef>
            </a:pPr>
            <a:r>
              <a:rPr lang="en-US" altLang="en-US" sz="2100" b="0" dirty="0"/>
              <a:t>Example practices, tips, and meal ideas.</a:t>
            </a:r>
          </a:p>
          <a:p>
            <a:pPr lvl="1">
              <a:spcBef>
                <a:spcPct val="50000"/>
              </a:spcBef>
            </a:pPr>
            <a:endParaRPr lang="en-US" altLang="en-US" sz="16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C53810D-9778-8EEF-EDFD-D26F5196D593}"/>
              </a:ext>
            </a:extLst>
          </p:cNvPr>
          <p:cNvSpPr>
            <a:spLocks noGrp="1"/>
          </p:cNvSpPr>
          <p:nvPr>
            <p:ph type="title"/>
          </p:nvPr>
        </p:nvSpPr>
        <p:spPr>
          <a:xfrm>
            <a:off x="1619250" y="333375"/>
            <a:ext cx="7078663" cy="935038"/>
          </a:xfrm>
        </p:spPr>
        <p:txBody>
          <a:bodyPr/>
          <a:lstStyle/>
          <a:p>
            <a:r>
              <a:rPr lang="en-US" altLang="en-US"/>
              <a:t>Saturday Lunch</a:t>
            </a:r>
            <a:endParaRPr lang="en-US" altLang="en-US" sz="2400"/>
          </a:p>
        </p:txBody>
      </p:sp>
      <p:sp>
        <p:nvSpPr>
          <p:cNvPr id="44035" name="Rectangle 3">
            <a:extLst>
              <a:ext uri="{FF2B5EF4-FFF2-40B4-BE49-F238E27FC236}">
                <a16:creationId xmlns:a16="http://schemas.microsoft.com/office/drawing/2014/main" id="{E8FBA856-36EC-F62B-1615-B23CCE14D771}"/>
              </a:ext>
            </a:extLst>
          </p:cNvPr>
          <p:cNvSpPr>
            <a:spLocks noGrp="1"/>
          </p:cNvSpPr>
          <p:nvPr>
            <p:ph type="body" sz="half" idx="1"/>
          </p:nvPr>
        </p:nvSpPr>
        <p:spPr>
          <a:xfrm>
            <a:off x="395288" y="1628775"/>
            <a:ext cx="6769100" cy="4824413"/>
          </a:xfrm>
        </p:spPr>
        <p:txBody>
          <a:bodyPr/>
          <a:lstStyle/>
          <a:p>
            <a:pPr>
              <a:spcBef>
                <a:spcPct val="50000"/>
              </a:spcBef>
            </a:pPr>
            <a:r>
              <a:rPr lang="en-US" altLang="en-US" sz="2000"/>
              <a:t>Pasta </a:t>
            </a:r>
            <a:r>
              <a:rPr lang="en-US" altLang="en-US" sz="1800"/>
              <a:t>(couscous)</a:t>
            </a:r>
            <a:r>
              <a:rPr lang="en-US" altLang="en-US" sz="2000"/>
              <a:t> and sauce              	</a:t>
            </a:r>
            <a:r>
              <a:rPr lang="en-US" altLang="en-US" sz="1600"/>
              <a:t>(backcountry)</a:t>
            </a:r>
            <a:br>
              <a:rPr lang="en-US" altLang="en-US" sz="1600"/>
            </a:br>
            <a:r>
              <a:rPr lang="en-US" altLang="en-US" sz="2000"/>
              <a:t>Tossed Salad,   Cheesy Garlic Bread	</a:t>
            </a:r>
            <a:r>
              <a:rPr lang="en-US" altLang="en-US" sz="1600"/>
              <a:t>(frontcountry)</a:t>
            </a:r>
          </a:p>
          <a:p>
            <a:pPr>
              <a:spcBef>
                <a:spcPct val="50000"/>
              </a:spcBef>
            </a:pPr>
            <a:r>
              <a:rPr lang="en-US" altLang="en-US" sz="2000"/>
              <a:t>Cooking Tasks		</a:t>
            </a:r>
            <a:r>
              <a:rPr lang="en-US" altLang="en-US" sz="2000">
                <a:solidFill>
                  <a:srgbClr val="FF7C80"/>
                </a:solidFill>
              </a:rPr>
              <a:t>Wash Hands!</a:t>
            </a:r>
            <a:endParaRPr lang="en-US" altLang="en-US"/>
          </a:p>
          <a:p>
            <a:pPr lvl="1">
              <a:spcBef>
                <a:spcPct val="40000"/>
              </a:spcBef>
            </a:pPr>
            <a:r>
              <a:rPr lang="en-US" altLang="en-US" sz="1600"/>
              <a:t>Rehydrate Sauce “leather” and Couscous in Bags.  </a:t>
            </a:r>
            <a:br>
              <a:rPr lang="en-US" altLang="en-US" sz="1600"/>
            </a:br>
            <a:r>
              <a:rPr lang="en-US" altLang="en-US" sz="1600"/>
              <a:t>Add pepperoni to 1 bag of sauce.   </a:t>
            </a:r>
          </a:p>
          <a:p>
            <a:pPr lvl="1">
              <a:spcBef>
                <a:spcPct val="40000"/>
              </a:spcBef>
            </a:pPr>
            <a:r>
              <a:rPr lang="en-US" altLang="en-US" sz="1600"/>
              <a:t>Slice bread, spread topping, Fry until hot/browned</a:t>
            </a:r>
            <a:endParaRPr lang="en-US" altLang="en-US"/>
          </a:p>
          <a:p>
            <a:pPr>
              <a:spcBef>
                <a:spcPct val="40000"/>
              </a:spcBef>
            </a:pPr>
            <a:r>
              <a:rPr lang="en-US" altLang="en-US" sz="2000"/>
              <a:t>3-Pan Cleanup – Everyone Helps!</a:t>
            </a:r>
            <a:endParaRPr lang="en-US" altLang="en-US" sz="1600"/>
          </a:p>
          <a:p>
            <a:pPr lvl="1">
              <a:spcBef>
                <a:spcPct val="40000"/>
              </a:spcBef>
            </a:pPr>
            <a:r>
              <a:rPr lang="en-US" altLang="en-US" sz="1600"/>
              <a:t>Scrape Dishes and Pans clean;   Wash, Sanitize &amp; Rinse</a:t>
            </a:r>
          </a:p>
          <a:p>
            <a:pPr lvl="1">
              <a:spcBef>
                <a:spcPct val="40000"/>
              </a:spcBef>
            </a:pPr>
            <a:r>
              <a:rPr lang="en-US" altLang="en-US" sz="1600"/>
              <a:t>Put food away, cleanup tables, stoves, area</a:t>
            </a:r>
          </a:p>
          <a:p>
            <a:pPr lvl="1">
              <a:spcBef>
                <a:spcPct val="40000"/>
              </a:spcBef>
            </a:pPr>
            <a:r>
              <a:rPr lang="en-US" altLang="en-US" sz="1600"/>
              <a:t>Demonstrate straining and disposal</a:t>
            </a:r>
          </a:p>
          <a:p>
            <a:pPr lvl="1">
              <a:spcBef>
                <a:spcPct val="40000"/>
              </a:spcBef>
            </a:pPr>
            <a:endParaRPr lang="en-US" altLang="en-US" sz="1600"/>
          </a:p>
        </p:txBody>
      </p:sp>
      <p:pic>
        <p:nvPicPr>
          <p:cNvPr id="3" name="Picture 2">
            <a:extLst>
              <a:ext uri="{FF2B5EF4-FFF2-40B4-BE49-F238E27FC236}">
                <a16:creationId xmlns:a16="http://schemas.microsoft.com/office/drawing/2014/main" id="{3D46B00C-D01F-CD6E-18EA-EEA5113B1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2565400"/>
            <a:ext cx="22050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44035">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03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03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CB8647A-2120-E298-D20B-E7C1CC5AB5DA}"/>
              </a:ext>
            </a:extLst>
          </p:cNvPr>
          <p:cNvSpPr>
            <a:spLocks noGrp="1"/>
          </p:cNvSpPr>
          <p:nvPr>
            <p:ph type="title"/>
          </p:nvPr>
        </p:nvSpPr>
        <p:spPr>
          <a:xfrm>
            <a:off x="1692275" y="404813"/>
            <a:ext cx="6932613" cy="936625"/>
          </a:xfrm>
        </p:spPr>
        <p:txBody>
          <a:bodyPr/>
          <a:lstStyle/>
          <a:p>
            <a:r>
              <a:rPr lang="en-US" altLang="en-US" sz="2800"/>
              <a:t>What did we learn from Lunch?</a:t>
            </a:r>
          </a:p>
        </p:txBody>
      </p:sp>
      <p:sp>
        <p:nvSpPr>
          <p:cNvPr id="489477" name="Rectangle 5">
            <a:extLst>
              <a:ext uri="{FF2B5EF4-FFF2-40B4-BE49-F238E27FC236}">
                <a16:creationId xmlns:a16="http://schemas.microsoft.com/office/drawing/2014/main" id="{D119AAC4-B355-FF2B-5526-013EEA5297BE}"/>
              </a:ext>
            </a:extLst>
          </p:cNvPr>
          <p:cNvSpPr>
            <a:spLocks noChangeArrowheads="1"/>
          </p:cNvSpPr>
          <p:nvPr/>
        </p:nvSpPr>
        <p:spPr bwMode="auto">
          <a:xfrm>
            <a:off x="468313" y="1628775"/>
            <a:ext cx="8147050"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ts val="1200"/>
              </a:spcBef>
            </a:pPr>
            <a:r>
              <a:rPr lang="en-US" altLang="en-US" sz="2000" dirty="0"/>
              <a:t>Advanced Preparation</a:t>
            </a:r>
            <a:br>
              <a:rPr lang="en-US" altLang="en-US" sz="2000" dirty="0"/>
            </a:br>
            <a:r>
              <a:rPr lang="en-US" altLang="en-US" sz="2000" dirty="0"/>
              <a:t> – eliminate prep mess, quick &amp; easy prep</a:t>
            </a:r>
          </a:p>
          <a:p>
            <a:pPr>
              <a:spcBef>
                <a:spcPts val="1200"/>
              </a:spcBef>
            </a:pPr>
            <a:r>
              <a:rPr lang="en-US" altLang="en-US" sz="2000" dirty="0"/>
              <a:t>Rehydrate Group Meal in Bags</a:t>
            </a:r>
          </a:p>
          <a:p>
            <a:pPr>
              <a:spcBef>
                <a:spcPts val="1200"/>
              </a:spcBef>
            </a:pPr>
            <a:r>
              <a:rPr lang="en-US" altLang="en-US" sz="2000" dirty="0"/>
              <a:t>Pasta without starchy waste cooking water</a:t>
            </a:r>
          </a:p>
          <a:p>
            <a:pPr>
              <a:spcBef>
                <a:spcPts val="1200"/>
              </a:spcBef>
            </a:pPr>
            <a:r>
              <a:rPr lang="en-US" altLang="en-US" sz="2000" dirty="0"/>
              <a:t>Sauce in Bag instead of Pan</a:t>
            </a:r>
          </a:p>
          <a:p>
            <a:pPr lvl="1">
              <a:spcBef>
                <a:spcPts val="600"/>
              </a:spcBef>
            </a:pPr>
            <a:r>
              <a:rPr lang="en-US" altLang="en-US" dirty="0"/>
              <a:t>No sticky pan, Not burned to bottom</a:t>
            </a:r>
          </a:p>
          <a:p>
            <a:pPr lvl="1">
              <a:spcBef>
                <a:spcPts val="600"/>
              </a:spcBef>
            </a:pPr>
            <a:r>
              <a:rPr lang="en-US" altLang="en-US" dirty="0"/>
              <a:t>Not splattered all over stove</a:t>
            </a:r>
          </a:p>
          <a:p>
            <a:pPr lvl="1">
              <a:spcBef>
                <a:spcPts val="600"/>
              </a:spcBef>
            </a:pPr>
            <a:r>
              <a:rPr lang="en-US" altLang="en-US" dirty="0"/>
              <a:t>Easy to save leftovers or dispose empty bag</a:t>
            </a:r>
          </a:p>
          <a:p>
            <a:pPr lvl="1">
              <a:spcBef>
                <a:spcPts val="600"/>
              </a:spcBef>
            </a:pPr>
            <a:r>
              <a:rPr lang="en-US" altLang="en-US" dirty="0"/>
              <a:t>Vegetarian Option</a:t>
            </a:r>
          </a:p>
          <a:p>
            <a:pPr>
              <a:spcBef>
                <a:spcPts val="1800"/>
              </a:spcBef>
            </a:pPr>
            <a:r>
              <a:rPr lang="en-US" altLang="en-US" sz="2000" dirty="0"/>
              <a:t>Durable Surface for Kitchen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9477">
                                            <p:txEl>
                                              <p:pRg st="0" end="0"/>
                                            </p:txEl>
                                          </p:spTgt>
                                        </p:tgtEl>
                                        <p:attrNameLst>
                                          <p:attrName>style.visibility</p:attrName>
                                        </p:attrNameLst>
                                      </p:cBhvr>
                                      <p:to>
                                        <p:strVal val="visible"/>
                                      </p:to>
                                    </p:set>
                                    <p:anim calcmode="lin" valueType="num">
                                      <p:cBhvr additive="base">
                                        <p:cTn id="7" dur="500" fill="hold"/>
                                        <p:tgtEl>
                                          <p:spTgt spid="48947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94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9477">
                                            <p:txEl>
                                              <p:pRg st="1" end="1"/>
                                            </p:txEl>
                                          </p:spTgt>
                                        </p:tgtEl>
                                        <p:attrNameLst>
                                          <p:attrName>style.visibility</p:attrName>
                                        </p:attrNameLst>
                                      </p:cBhvr>
                                      <p:to>
                                        <p:strVal val="visible"/>
                                      </p:to>
                                    </p:set>
                                    <p:anim calcmode="lin" valueType="num">
                                      <p:cBhvr additive="base">
                                        <p:cTn id="13" dur="500" fill="hold"/>
                                        <p:tgtEl>
                                          <p:spTgt spid="48947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94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9477">
                                            <p:txEl>
                                              <p:pRg st="2" end="2"/>
                                            </p:txEl>
                                          </p:spTgt>
                                        </p:tgtEl>
                                        <p:attrNameLst>
                                          <p:attrName>style.visibility</p:attrName>
                                        </p:attrNameLst>
                                      </p:cBhvr>
                                      <p:to>
                                        <p:strVal val="visible"/>
                                      </p:to>
                                    </p:set>
                                    <p:anim calcmode="lin" valueType="num">
                                      <p:cBhvr additive="base">
                                        <p:cTn id="19" dur="500" fill="hold"/>
                                        <p:tgtEl>
                                          <p:spTgt spid="48947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94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9477">
                                            <p:txEl>
                                              <p:pRg st="3" end="3"/>
                                            </p:txEl>
                                          </p:spTgt>
                                        </p:tgtEl>
                                        <p:attrNameLst>
                                          <p:attrName>style.visibility</p:attrName>
                                        </p:attrNameLst>
                                      </p:cBhvr>
                                      <p:to>
                                        <p:strVal val="visible"/>
                                      </p:to>
                                    </p:set>
                                    <p:anim calcmode="lin" valueType="num">
                                      <p:cBhvr additive="base">
                                        <p:cTn id="25" dur="500" fill="hold"/>
                                        <p:tgtEl>
                                          <p:spTgt spid="48947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947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89477">
                                            <p:txEl>
                                              <p:pRg st="4" end="4"/>
                                            </p:txEl>
                                          </p:spTgt>
                                        </p:tgtEl>
                                        <p:attrNameLst>
                                          <p:attrName>style.visibility</p:attrName>
                                        </p:attrNameLst>
                                      </p:cBhvr>
                                      <p:to>
                                        <p:strVal val="visible"/>
                                      </p:to>
                                    </p:set>
                                    <p:anim calcmode="lin" valueType="num">
                                      <p:cBhvr additive="base">
                                        <p:cTn id="29" dur="500" fill="hold"/>
                                        <p:tgtEl>
                                          <p:spTgt spid="48947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8947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89477">
                                            <p:txEl>
                                              <p:pRg st="5" end="5"/>
                                            </p:txEl>
                                          </p:spTgt>
                                        </p:tgtEl>
                                        <p:attrNameLst>
                                          <p:attrName>style.visibility</p:attrName>
                                        </p:attrNameLst>
                                      </p:cBhvr>
                                      <p:to>
                                        <p:strVal val="visible"/>
                                      </p:to>
                                    </p:set>
                                    <p:anim calcmode="lin" valueType="num">
                                      <p:cBhvr additive="base">
                                        <p:cTn id="33" dur="500" fill="hold"/>
                                        <p:tgtEl>
                                          <p:spTgt spid="48947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8947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89477">
                                            <p:txEl>
                                              <p:pRg st="6" end="6"/>
                                            </p:txEl>
                                          </p:spTgt>
                                        </p:tgtEl>
                                        <p:attrNameLst>
                                          <p:attrName>style.visibility</p:attrName>
                                        </p:attrNameLst>
                                      </p:cBhvr>
                                      <p:to>
                                        <p:strVal val="visible"/>
                                      </p:to>
                                    </p:set>
                                    <p:anim calcmode="lin" valueType="num">
                                      <p:cBhvr additive="base">
                                        <p:cTn id="37" dur="500" fill="hold"/>
                                        <p:tgtEl>
                                          <p:spTgt spid="48947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947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89477">
                                            <p:txEl>
                                              <p:pRg st="7" end="7"/>
                                            </p:txEl>
                                          </p:spTgt>
                                        </p:tgtEl>
                                        <p:attrNameLst>
                                          <p:attrName>style.visibility</p:attrName>
                                        </p:attrNameLst>
                                      </p:cBhvr>
                                      <p:to>
                                        <p:strVal val="visible"/>
                                      </p:to>
                                    </p:set>
                                    <p:anim calcmode="lin" valueType="num">
                                      <p:cBhvr additive="base">
                                        <p:cTn id="41" dur="500" fill="hold"/>
                                        <p:tgtEl>
                                          <p:spTgt spid="48947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8947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89477">
                                            <p:txEl>
                                              <p:pRg st="8" end="8"/>
                                            </p:txEl>
                                          </p:spTgt>
                                        </p:tgtEl>
                                        <p:attrNameLst>
                                          <p:attrName>style.visibility</p:attrName>
                                        </p:attrNameLst>
                                      </p:cBhvr>
                                      <p:to>
                                        <p:strVal val="visible"/>
                                      </p:to>
                                    </p:set>
                                    <p:anim calcmode="lin" valueType="num">
                                      <p:cBhvr additive="base">
                                        <p:cTn id="47" dur="500" fill="hold"/>
                                        <p:tgtEl>
                                          <p:spTgt spid="48947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8947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4233009-A29B-8E2F-A0F0-94C0CA91EA92}"/>
              </a:ext>
            </a:extLst>
          </p:cNvPr>
          <p:cNvSpPr>
            <a:spLocks noGrp="1"/>
          </p:cNvSpPr>
          <p:nvPr>
            <p:ph type="title"/>
          </p:nvPr>
        </p:nvSpPr>
        <p:spPr>
          <a:xfrm>
            <a:off x="1547813" y="404813"/>
            <a:ext cx="7077075" cy="936625"/>
          </a:xfrm>
        </p:spPr>
        <p:txBody>
          <a:bodyPr/>
          <a:lstStyle/>
          <a:p>
            <a:r>
              <a:rPr lang="en-US" altLang="en-US" sz="2800"/>
              <a:t>What did we learn from Lunch Cleanup?</a:t>
            </a:r>
          </a:p>
        </p:txBody>
      </p:sp>
      <p:sp>
        <p:nvSpPr>
          <p:cNvPr id="489475" name="Rectangle 3">
            <a:extLst>
              <a:ext uri="{FF2B5EF4-FFF2-40B4-BE49-F238E27FC236}">
                <a16:creationId xmlns:a16="http://schemas.microsoft.com/office/drawing/2014/main" id="{67F61CC8-3DF1-6F46-2B80-9CE20DC29DAB}"/>
              </a:ext>
            </a:extLst>
          </p:cNvPr>
          <p:cNvSpPr>
            <a:spLocks noGrp="1" noChangeArrowheads="1"/>
          </p:cNvSpPr>
          <p:nvPr>
            <p:ph type="body" sz="half" idx="1"/>
          </p:nvPr>
        </p:nvSpPr>
        <p:spPr>
          <a:xfrm>
            <a:off x="385763" y="1628775"/>
            <a:ext cx="5915025" cy="28797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1200"/>
              </a:spcBef>
            </a:pPr>
            <a:r>
              <a:rPr lang="en-US" altLang="en-US" sz="2200" dirty="0"/>
              <a:t>Tablecloth – Sanitation, mess prevention, easy cleanup</a:t>
            </a:r>
          </a:p>
          <a:p>
            <a:pPr>
              <a:spcBef>
                <a:spcPts val="1200"/>
              </a:spcBef>
            </a:pPr>
            <a:r>
              <a:rPr lang="en-US" altLang="en-US" sz="2200" dirty="0"/>
              <a:t>3-Pan Method,  Proper disposal of wastewater</a:t>
            </a:r>
          </a:p>
          <a:p>
            <a:pPr>
              <a:spcBef>
                <a:spcPts val="1200"/>
              </a:spcBef>
            </a:pPr>
            <a:r>
              <a:rPr lang="en-US" altLang="en-US" sz="2200" dirty="0"/>
              <a:t>“No Chunks” – clean before washing</a:t>
            </a:r>
          </a:p>
          <a:p>
            <a:pPr lvl="1">
              <a:spcBef>
                <a:spcPts val="1200"/>
              </a:spcBef>
            </a:pPr>
            <a:r>
              <a:rPr lang="en-US" altLang="en-US" sz="1800" dirty="0"/>
              <a:t>Use bread to wipe,  or Pot scraper</a:t>
            </a:r>
          </a:p>
          <a:p>
            <a:pPr>
              <a:spcBef>
                <a:spcPts val="1200"/>
              </a:spcBef>
            </a:pPr>
            <a:r>
              <a:rPr lang="en-US" altLang="en-US" sz="2200" dirty="0"/>
              <a:t>Leftovers/Recycle/Compost/Trash</a:t>
            </a:r>
          </a:p>
          <a:p>
            <a:pPr>
              <a:spcBef>
                <a:spcPts val="1200"/>
              </a:spcBef>
            </a:pPr>
            <a:endParaRPr lang="en-US" altLang="en-US" sz="2200" dirty="0"/>
          </a:p>
          <a:p>
            <a:pPr>
              <a:spcBef>
                <a:spcPts val="1200"/>
              </a:spcBef>
            </a:pPr>
            <a:r>
              <a:rPr lang="en-US" altLang="en-US" sz="2200" dirty="0"/>
              <a:t>Generalization – Use this in the Future?</a:t>
            </a:r>
          </a:p>
          <a:p>
            <a:endParaRPr lang="en-US" altLang="en-US" dirty="0"/>
          </a:p>
        </p:txBody>
      </p:sp>
      <p:pic>
        <p:nvPicPr>
          <p:cNvPr id="57348" name="Picture 2">
            <a:extLst>
              <a:ext uri="{FF2B5EF4-FFF2-40B4-BE49-F238E27FC236}">
                <a16:creationId xmlns:a16="http://schemas.microsoft.com/office/drawing/2014/main" id="{CAB1DF14-DEFF-718B-D18D-3FBAD8B32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1341438"/>
            <a:ext cx="22082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9475">
                                            <p:txEl>
                                              <p:pRg st="0" end="0"/>
                                            </p:txEl>
                                          </p:spTgt>
                                        </p:tgtEl>
                                        <p:attrNameLst>
                                          <p:attrName>style.visibility</p:attrName>
                                        </p:attrNameLst>
                                      </p:cBhvr>
                                      <p:to>
                                        <p:strVal val="visible"/>
                                      </p:to>
                                    </p:set>
                                    <p:anim calcmode="lin" valueType="num">
                                      <p:cBhvr additive="base">
                                        <p:cTn id="7" dur="500" fill="hold"/>
                                        <p:tgtEl>
                                          <p:spTgt spid="489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9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9475">
                                            <p:txEl>
                                              <p:pRg st="1" end="1"/>
                                            </p:txEl>
                                          </p:spTgt>
                                        </p:tgtEl>
                                        <p:attrNameLst>
                                          <p:attrName>style.visibility</p:attrName>
                                        </p:attrNameLst>
                                      </p:cBhvr>
                                      <p:to>
                                        <p:strVal val="visible"/>
                                      </p:to>
                                    </p:set>
                                    <p:anim calcmode="lin" valueType="num">
                                      <p:cBhvr additive="base">
                                        <p:cTn id="13" dur="500" fill="hold"/>
                                        <p:tgtEl>
                                          <p:spTgt spid="489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9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9475">
                                            <p:txEl>
                                              <p:pRg st="2" end="2"/>
                                            </p:txEl>
                                          </p:spTgt>
                                        </p:tgtEl>
                                        <p:attrNameLst>
                                          <p:attrName>style.visibility</p:attrName>
                                        </p:attrNameLst>
                                      </p:cBhvr>
                                      <p:to>
                                        <p:strVal val="visible"/>
                                      </p:to>
                                    </p:set>
                                    <p:anim calcmode="lin" valueType="num">
                                      <p:cBhvr additive="base">
                                        <p:cTn id="19" dur="500" fill="hold"/>
                                        <p:tgtEl>
                                          <p:spTgt spid="489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947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89475">
                                            <p:txEl>
                                              <p:pRg st="3" end="3"/>
                                            </p:txEl>
                                          </p:spTgt>
                                        </p:tgtEl>
                                        <p:attrNameLst>
                                          <p:attrName>style.visibility</p:attrName>
                                        </p:attrNameLst>
                                      </p:cBhvr>
                                      <p:to>
                                        <p:strVal val="visible"/>
                                      </p:to>
                                    </p:set>
                                    <p:anim calcmode="lin" valueType="num">
                                      <p:cBhvr additive="base">
                                        <p:cTn id="23" dur="500" fill="hold"/>
                                        <p:tgtEl>
                                          <p:spTgt spid="48947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89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89475">
                                            <p:txEl>
                                              <p:pRg st="4" end="4"/>
                                            </p:txEl>
                                          </p:spTgt>
                                        </p:tgtEl>
                                        <p:attrNameLst>
                                          <p:attrName>style.visibility</p:attrName>
                                        </p:attrNameLst>
                                      </p:cBhvr>
                                      <p:to>
                                        <p:strVal val="visible"/>
                                      </p:to>
                                    </p:set>
                                    <p:anim calcmode="lin" valueType="num">
                                      <p:cBhvr additive="base">
                                        <p:cTn id="29" dur="500" fill="hold"/>
                                        <p:tgtEl>
                                          <p:spTgt spid="48947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89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89475">
                                            <p:txEl>
                                              <p:pRg st="6" end="6"/>
                                            </p:txEl>
                                          </p:spTgt>
                                        </p:tgtEl>
                                        <p:attrNameLst>
                                          <p:attrName>style.visibility</p:attrName>
                                        </p:attrNameLst>
                                      </p:cBhvr>
                                      <p:to>
                                        <p:strVal val="visible"/>
                                      </p:to>
                                    </p:set>
                                    <p:anim calcmode="lin" valueType="num">
                                      <p:cBhvr additive="base">
                                        <p:cTn id="35" dur="500" fill="hold"/>
                                        <p:tgtEl>
                                          <p:spTgt spid="48947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894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34EB50E-F2FE-FFC1-6C9F-539130FB6373}"/>
              </a:ext>
            </a:extLst>
          </p:cNvPr>
          <p:cNvSpPr>
            <a:spLocks noGrp="1"/>
          </p:cNvSpPr>
          <p:nvPr>
            <p:ph type="title"/>
          </p:nvPr>
        </p:nvSpPr>
        <p:spPr>
          <a:xfrm>
            <a:off x="1619250" y="333375"/>
            <a:ext cx="7078663" cy="1150938"/>
          </a:xfrm>
        </p:spPr>
        <p:txBody>
          <a:bodyPr/>
          <a:lstStyle/>
          <a:p>
            <a:r>
              <a:rPr lang="en-US" altLang="en-US"/>
              <a:t>Saturday Evening Meal</a:t>
            </a:r>
            <a:endParaRPr lang="en-US" altLang="en-US" sz="2400"/>
          </a:p>
        </p:txBody>
      </p:sp>
      <p:sp>
        <p:nvSpPr>
          <p:cNvPr id="59395" name="Rectangle 3">
            <a:extLst>
              <a:ext uri="{FF2B5EF4-FFF2-40B4-BE49-F238E27FC236}">
                <a16:creationId xmlns:a16="http://schemas.microsoft.com/office/drawing/2014/main" id="{8B440B67-CF13-31C9-82CC-3F760091BD33}"/>
              </a:ext>
            </a:extLst>
          </p:cNvPr>
          <p:cNvSpPr>
            <a:spLocks noGrp="1"/>
          </p:cNvSpPr>
          <p:nvPr>
            <p:ph type="body" sz="half" idx="1"/>
          </p:nvPr>
        </p:nvSpPr>
        <p:spPr>
          <a:xfrm>
            <a:off x="395288" y="1557338"/>
            <a:ext cx="8147050" cy="4895850"/>
          </a:xfrm>
        </p:spPr>
        <p:txBody>
          <a:bodyPr/>
          <a:lstStyle/>
          <a:p>
            <a:pPr>
              <a:spcBef>
                <a:spcPct val="40000"/>
              </a:spcBef>
            </a:pPr>
            <a:r>
              <a:rPr lang="en-US" altLang="en-US"/>
              <a:t>Quesadillas                     </a:t>
            </a:r>
            <a:r>
              <a:rPr lang="en-US" altLang="en-US" sz="1800"/>
              <a:t>(frontcountry or backcountry)</a:t>
            </a:r>
          </a:p>
          <a:p>
            <a:pPr lvl="1">
              <a:spcBef>
                <a:spcPct val="40000"/>
              </a:spcBef>
            </a:pPr>
            <a:r>
              <a:rPr lang="en-US" altLang="en-US">
                <a:solidFill>
                  <a:srgbClr val="FF7C80"/>
                </a:solidFill>
              </a:rPr>
              <a:t>Wash Hands!</a:t>
            </a:r>
          </a:p>
          <a:p>
            <a:pPr lvl="1">
              <a:spcBef>
                <a:spcPct val="40000"/>
              </a:spcBef>
            </a:pPr>
            <a:r>
              <a:rPr lang="en-US" altLang="en-US" sz="1800"/>
              <a:t>“Assemble” and cook your own   (Avoid Making Messes!    Prep/Eating)</a:t>
            </a:r>
          </a:p>
          <a:p>
            <a:pPr>
              <a:spcBef>
                <a:spcPct val="50000"/>
              </a:spcBef>
            </a:pPr>
            <a:endParaRPr lang="en-US" altLang="en-US"/>
          </a:p>
          <a:p>
            <a:pPr>
              <a:spcBef>
                <a:spcPct val="50000"/>
              </a:spcBef>
            </a:pPr>
            <a:r>
              <a:rPr lang="en-US" altLang="en-US"/>
              <a:t>3-Pan, “No Chunks” cleanup for pans   	</a:t>
            </a:r>
            <a:r>
              <a:rPr lang="en-US" altLang="en-US" sz="1800"/>
              <a:t>(frontcountry)</a:t>
            </a:r>
          </a:p>
          <a:p>
            <a:pPr lvl="1">
              <a:spcBef>
                <a:spcPct val="40000"/>
              </a:spcBef>
            </a:pPr>
            <a:r>
              <a:rPr lang="en-US" altLang="en-US" sz="1800"/>
              <a:t>Heat water for cleanup</a:t>
            </a:r>
          </a:p>
          <a:p>
            <a:pPr lvl="1">
              <a:spcBef>
                <a:spcPct val="40000"/>
              </a:spcBef>
            </a:pPr>
            <a:r>
              <a:rPr lang="en-US" altLang="en-US" sz="1800"/>
              <a:t>Everyone help with cleanup</a:t>
            </a:r>
          </a:p>
          <a:p>
            <a:pPr lvl="1">
              <a:spcBef>
                <a:spcPct val="40000"/>
              </a:spcBef>
            </a:pPr>
            <a:r>
              <a:rPr lang="en-US" altLang="en-US" sz="1800"/>
              <a:t>Strain wash water w/ screening, and Rainbow</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3F401DD-5D40-0260-E33B-B28E72A9BE0F}"/>
              </a:ext>
            </a:extLst>
          </p:cNvPr>
          <p:cNvSpPr>
            <a:spLocks noGrp="1"/>
          </p:cNvSpPr>
          <p:nvPr>
            <p:ph type="title"/>
          </p:nvPr>
        </p:nvSpPr>
        <p:spPr>
          <a:xfrm>
            <a:off x="1619250" y="333375"/>
            <a:ext cx="7078663" cy="1150938"/>
          </a:xfrm>
        </p:spPr>
        <p:txBody>
          <a:bodyPr/>
          <a:lstStyle/>
          <a:p>
            <a:r>
              <a:rPr lang="en-US" altLang="en-US"/>
              <a:t>Evening Meal</a:t>
            </a:r>
            <a:endParaRPr lang="en-US" altLang="en-US" sz="2400"/>
          </a:p>
        </p:txBody>
      </p:sp>
      <p:sp>
        <p:nvSpPr>
          <p:cNvPr id="40963" name="Rectangle 3">
            <a:extLst>
              <a:ext uri="{FF2B5EF4-FFF2-40B4-BE49-F238E27FC236}">
                <a16:creationId xmlns:a16="http://schemas.microsoft.com/office/drawing/2014/main" id="{642E8DD2-4F79-20C4-F261-E839CF9ED7F7}"/>
              </a:ext>
            </a:extLst>
          </p:cNvPr>
          <p:cNvSpPr>
            <a:spLocks noGrp="1"/>
          </p:cNvSpPr>
          <p:nvPr>
            <p:ph type="body" sz="half" idx="1"/>
          </p:nvPr>
        </p:nvSpPr>
        <p:spPr>
          <a:xfrm>
            <a:off x="395288" y="1557338"/>
            <a:ext cx="8147050" cy="4895850"/>
          </a:xfrm>
        </p:spPr>
        <p:txBody>
          <a:bodyPr/>
          <a:lstStyle/>
          <a:p>
            <a:pPr>
              <a:spcBef>
                <a:spcPct val="40000"/>
              </a:spcBef>
              <a:defRPr/>
            </a:pPr>
            <a:r>
              <a:rPr lang="en-US" altLang="en-US" dirty="0"/>
              <a:t>What did we learn from meal?</a:t>
            </a:r>
            <a:endParaRPr lang="en-US" altLang="en-US" sz="1800" dirty="0"/>
          </a:p>
          <a:p>
            <a:pPr lvl="1">
              <a:spcBef>
                <a:spcPct val="40000"/>
              </a:spcBef>
              <a:defRPr/>
            </a:pPr>
            <a:r>
              <a:rPr lang="en-US" altLang="en-US" dirty="0"/>
              <a:t>Advanced Preparation</a:t>
            </a:r>
          </a:p>
          <a:p>
            <a:pPr lvl="1">
              <a:spcBef>
                <a:spcPct val="40000"/>
              </a:spcBef>
              <a:defRPr/>
            </a:pPr>
            <a:r>
              <a:rPr lang="en-US" altLang="en-US" dirty="0"/>
              <a:t>Personal Choices – </a:t>
            </a:r>
            <a:r>
              <a:rPr lang="en-US" altLang="en-US" b="1" dirty="0"/>
              <a:t>Amount </a:t>
            </a:r>
            <a:r>
              <a:rPr lang="en-US" altLang="en-US" dirty="0"/>
              <a:t>&amp; Toppings</a:t>
            </a:r>
          </a:p>
          <a:p>
            <a:pPr lvl="1">
              <a:spcBef>
                <a:spcPct val="40000"/>
              </a:spcBef>
              <a:defRPr/>
            </a:pPr>
            <a:r>
              <a:rPr lang="en-US" altLang="en-US" dirty="0"/>
              <a:t>Example gluten-free alternative – corn tortillas</a:t>
            </a:r>
          </a:p>
          <a:p>
            <a:pPr lvl="1">
              <a:spcBef>
                <a:spcPct val="40000"/>
              </a:spcBef>
              <a:defRPr/>
            </a:pPr>
            <a:r>
              <a:rPr lang="en-US" altLang="en-US" dirty="0"/>
              <a:t>One-Pan cooking</a:t>
            </a:r>
          </a:p>
          <a:p>
            <a:pPr lvl="1">
              <a:spcBef>
                <a:spcPct val="40000"/>
              </a:spcBef>
              <a:defRPr/>
            </a:pPr>
            <a:r>
              <a:rPr lang="en-US" dirty="0"/>
              <a:t>Don’t walk around dripping food – use plate/bowl, sit</a:t>
            </a:r>
          </a:p>
          <a:p>
            <a:pPr lvl="1">
              <a:spcBef>
                <a:spcPct val="40000"/>
              </a:spcBef>
              <a:defRPr/>
            </a:pPr>
            <a:r>
              <a:rPr lang="en-US" altLang="en-US" dirty="0"/>
              <a:t>Reusable containers</a:t>
            </a:r>
          </a:p>
          <a:p>
            <a:pPr lvl="1">
              <a:spcBef>
                <a:spcPct val="40000"/>
              </a:spcBef>
              <a:defRPr/>
            </a:pPr>
            <a:r>
              <a:rPr lang="en-US" dirty="0"/>
              <a:t>Scrim cloth?</a:t>
            </a:r>
          </a:p>
          <a:p>
            <a:pPr lvl="1">
              <a:spcBef>
                <a:spcPct val="40000"/>
              </a:spcBef>
              <a:defRPr/>
            </a:pPr>
            <a:endParaRPr lang="en-US" altLang="en-US" dirty="0"/>
          </a:p>
          <a:p>
            <a:pPr marL="0" indent="0">
              <a:spcBef>
                <a:spcPct val="40000"/>
              </a:spcBef>
              <a:buFont typeface="Arial" panose="020B0604020202020204" pitchFamily="34" charset="0"/>
              <a:buNone/>
              <a:defRPr/>
            </a:pPr>
            <a:endParaRPr lang="en-US" altLang="en-US" sz="18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D83F077-B1C5-5D2F-4470-4D2445FEAA1F}"/>
              </a:ext>
            </a:extLst>
          </p:cNvPr>
          <p:cNvSpPr>
            <a:spLocks noGrp="1"/>
          </p:cNvSpPr>
          <p:nvPr>
            <p:ph type="title"/>
          </p:nvPr>
        </p:nvSpPr>
        <p:spPr>
          <a:xfrm>
            <a:off x="1619250" y="333375"/>
            <a:ext cx="7078663" cy="1150938"/>
          </a:xfrm>
        </p:spPr>
        <p:txBody>
          <a:bodyPr/>
          <a:lstStyle/>
          <a:p>
            <a:r>
              <a:rPr lang="en-US" altLang="en-US"/>
              <a:t>Breakfast</a:t>
            </a:r>
            <a:endParaRPr lang="en-US" altLang="en-US" sz="2400"/>
          </a:p>
        </p:txBody>
      </p:sp>
      <p:pic>
        <p:nvPicPr>
          <p:cNvPr id="63491" name="Picture 5">
            <a:extLst>
              <a:ext uri="{FF2B5EF4-FFF2-40B4-BE49-F238E27FC236}">
                <a16:creationId xmlns:a16="http://schemas.microsoft.com/office/drawing/2014/main" id="{39C05E15-5146-A1CB-9A74-1B5F6322E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333375"/>
            <a:ext cx="30416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3">
            <a:extLst>
              <a:ext uri="{FF2B5EF4-FFF2-40B4-BE49-F238E27FC236}">
                <a16:creationId xmlns:a16="http://schemas.microsoft.com/office/drawing/2014/main" id="{43DD0CC1-90D8-F308-3530-C07E5B6BBA35}"/>
              </a:ext>
            </a:extLst>
          </p:cNvPr>
          <p:cNvSpPr>
            <a:spLocks noGrp="1"/>
          </p:cNvSpPr>
          <p:nvPr>
            <p:ph type="body" sz="half" idx="1"/>
          </p:nvPr>
        </p:nvSpPr>
        <p:spPr>
          <a:xfrm>
            <a:off x="395288" y="1628775"/>
            <a:ext cx="5329237" cy="4105275"/>
          </a:xfrm>
        </p:spPr>
        <p:txBody>
          <a:bodyPr/>
          <a:lstStyle/>
          <a:p>
            <a:pPr>
              <a:lnSpc>
                <a:spcPct val="90000"/>
              </a:lnSpc>
              <a:spcBef>
                <a:spcPct val="50000"/>
              </a:spcBef>
            </a:pPr>
            <a:r>
              <a:rPr lang="en-US" altLang="en-US"/>
              <a:t>Hot Cereal, Freezer Bag Omelets    </a:t>
            </a:r>
            <a:br>
              <a:rPr lang="en-US" altLang="en-US"/>
            </a:br>
            <a:r>
              <a:rPr lang="en-US" altLang="en-US" sz="1800"/>
              <a:t>(front or backcountry)</a:t>
            </a:r>
            <a:endParaRPr lang="en-US" altLang="en-US" sz="1600"/>
          </a:p>
          <a:p>
            <a:pPr lvl="1">
              <a:lnSpc>
                <a:spcPct val="90000"/>
              </a:lnSpc>
              <a:spcBef>
                <a:spcPct val="50000"/>
              </a:spcBef>
            </a:pPr>
            <a:r>
              <a:rPr lang="en-US" altLang="en-US">
                <a:solidFill>
                  <a:srgbClr val="FF7C80"/>
                </a:solidFill>
              </a:rPr>
              <a:t>Wash Hands!</a:t>
            </a:r>
            <a:endParaRPr lang="en-US" altLang="en-US"/>
          </a:p>
          <a:p>
            <a:pPr lvl="1">
              <a:spcBef>
                <a:spcPts val="1200"/>
              </a:spcBef>
            </a:pPr>
            <a:r>
              <a:rPr lang="en-US" altLang="en-US"/>
              <a:t>Omelets - write name on bag, crack eggs into bag (help from buddy), add extras, note the time “in”, cook for ~13 minutes (or done).</a:t>
            </a:r>
          </a:p>
          <a:p>
            <a:pPr lvl="1">
              <a:spcBef>
                <a:spcPts val="1200"/>
              </a:spcBef>
            </a:pPr>
            <a:r>
              <a:rPr lang="en-US" altLang="en-US"/>
              <a:t>Oatmeal:  Cereal mix, fruit/nuts/etc and hot water – mix in your bowl, eat</a:t>
            </a:r>
          </a:p>
          <a:p>
            <a:pPr lvl="1"/>
            <a:endParaRPr lang="en-US" altLang="en-US"/>
          </a:p>
          <a:p>
            <a:pPr lvl="1">
              <a:lnSpc>
                <a:spcPct val="90000"/>
              </a:lnSpc>
              <a:spcBef>
                <a:spcPct val="50000"/>
              </a:spcBef>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3876340-357F-7C36-936D-44C60B14BB55}"/>
              </a:ext>
            </a:extLst>
          </p:cNvPr>
          <p:cNvSpPr>
            <a:spLocks noGrp="1"/>
          </p:cNvSpPr>
          <p:nvPr>
            <p:ph type="title"/>
          </p:nvPr>
        </p:nvSpPr>
        <p:spPr>
          <a:xfrm>
            <a:off x="1619250" y="333375"/>
            <a:ext cx="7078663" cy="1150938"/>
          </a:xfrm>
        </p:spPr>
        <p:txBody>
          <a:bodyPr/>
          <a:lstStyle/>
          <a:p>
            <a:r>
              <a:rPr lang="en-US" altLang="en-US"/>
              <a:t>Breakfast Cleanup</a:t>
            </a:r>
            <a:endParaRPr lang="en-US" altLang="en-US" sz="2400"/>
          </a:p>
        </p:txBody>
      </p:sp>
      <p:sp>
        <p:nvSpPr>
          <p:cNvPr id="51203" name="Rectangle 3">
            <a:extLst>
              <a:ext uri="{FF2B5EF4-FFF2-40B4-BE49-F238E27FC236}">
                <a16:creationId xmlns:a16="http://schemas.microsoft.com/office/drawing/2014/main" id="{A3DA25CA-2203-9590-ACE7-4A25F8BE2977}"/>
              </a:ext>
            </a:extLst>
          </p:cNvPr>
          <p:cNvSpPr>
            <a:spLocks noGrp="1"/>
          </p:cNvSpPr>
          <p:nvPr>
            <p:ph type="body" sz="half" idx="1"/>
          </p:nvPr>
        </p:nvSpPr>
        <p:spPr>
          <a:xfrm>
            <a:off x="395288" y="1484313"/>
            <a:ext cx="8147050" cy="5040312"/>
          </a:xfrm>
        </p:spPr>
        <p:txBody>
          <a:bodyPr/>
          <a:lstStyle/>
          <a:p>
            <a:pPr>
              <a:spcBef>
                <a:spcPct val="50000"/>
              </a:spcBef>
            </a:pPr>
            <a:r>
              <a:rPr lang="en-US" altLang="en-US"/>
              <a:t>Minimum Water, One Bowl Cleanup	    </a:t>
            </a:r>
            <a:r>
              <a:rPr lang="en-US" altLang="en-US" sz="1800"/>
              <a:t>(backcountry)</a:t>
            </a:r>
            <a:endParaRPr lang="en-US" altLang="en-US"/>
          </a:p>
          <a:p>
            <a:pPr lvl="1">
              <a:spcBef>
                <a:spcPct val="50000"/>
              </a:spcBef>
            </a:pPr>
            <a:r>
              <a:rPr lang="en-US" altLang="en-US"/>
              <a:t>Tablespoon of hot water, slosh around, “Sump” your bowl.</a:t>
            </a:r>
          </a:p>
          <a:p>
            <a:pPr lvl="1">
              <a:spcBef>
                <a:spcPct val="50000"/>
              </a:spcBef>
            </a:pPr>
            <a:r>
              <a:rPr lang="en-US" altLang="en-US"/>
              <a:t>Optional - Tablespoon of hot water, drop of soap, scrub.  </a:t>
            </a:r>
            <a:br>
              <a:rPr lang="en-US" altLang="en-US"/>
            </a:br>
            <a:r>
              <a:rPr lang="en-US" altLang="en-US"/>
              <a:t>	“Rainbow” the water away from camp</a:t>
            </a:r>
          </a:p>
          <a:p>
            <a:pPr lvl="1">
              <a:spcBef>
                <a:spcPct val="50000"/>
              </a:spcBef>
            </a:pPr>
            <a:r>
              <a:rPr lang="en-US" altLang="en-US"/>
              <a:t>Tablespoon of water, rinse.  “Rainbow” the water</a:t>
            </a:r>
          </a:p>
          <a:p>
            <a:pPr lvl="1">
              <a:spcBef>
                <a:spcPct val="50000"/>
              </a:spcBef>
            </a:pPr>
            <a:r>
              <a:rPr lang="en-US" altLang="en-US"/>
              <a:t>Sanitize in boiling water before next meal</a:t>
            </a:r>
            <a:endParaRPr lang="en-US" altLang="en-US" sz="1800"/>
          </a:p>
          <a:p>
            <a:pPr>
              <a:spcBef>
                <a:spcPct val="50000"/>
              </a:spcBef>
            </a:pPr>
            <a:r>
              <a:rPr lang="en-US" altLang="en-US"/>
              <a:t>Freezer Bag 									</a:t>
            </a:r>
            <a:r>
              <a:rPr lang="en-US" altLang="en-US" sz="1800"/>
              <a:t>(either)</a:t>
            </a:r>
          </a:p>
          <a:p>
            <a:pPr lvl="1">
              <a:spcBef>
                <a:spcPct val="50000"/>
              </a:spcBef>
            </a:pPr>
            <a:r>
              <a:rPr lang="en-US" altLang="en-US"/>
              <a:t>Eat from bag or serve in tortilla</a:t>
            </a:r>
          </a:p>
          <a:p>
            <a:pPr lvl="1">
              <a:spcBef>
                <a:spcPct val="50000"/>
              </a:spcBef>
            </a:pPr>
            <a:r>
              <a:rPr lang="en-US" altLang="en-US"/>
              <a:t>Put empty bag in pocket (or w/ smellables) &amp; use for trash bag</a:t>
            </a:r>
          </a:p>
          <a:p>
            <a:pPr lvl="1">
              <a:spcBef>
                <a:spcPct val="50000"/>
              </a:spcBef>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03">
                                            <p:txEl>
                                              <p:pRg st="5" end="5"/>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0"/>
                                  </p:stCondLst>
                                  <p:childTnLst>
                                    <p:set>
                                      <p:cBhvr>
                                        <p:cTn id="29"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4AD7E22-D93E-D471-98FC-B1D743A974F8}"/>
              </a:ext>
            </a:extLst>
          </p:cNvPr>
          <p:cNvSpPr>
            <a:spLocks noGrp="1"/>
          </p:cNvSpPr>
          <p:nvPr>
            <p:ph type="title"/>
          </p:nvPr>
        </p:nvSpPr>
        <p:spPr>
          <a:xfrm>
            <a:off x="1619250" y="333375"/>
            <a:ext cx="7078663" cy="1150938"/>
          </a:xfrm>
        </p:spPr>
        <p:txBody>
          <a:bodyPr/>
          <a:lstStyle/>
          <a:p>
            <a:r>
              <a:rPr lang="en-US" altLang="en-US"/>
              <a:t>Breakfast</a:t>
            </a:r>
            <a:endParaRPr lang="en-US" altLang="en-US" sz="2400"/>
          </a:p>
        </p:txBody>
      </p:sp>
      <p:sp>
        <p:nvSpPr>
          <p:cNvPr id="67587" name="Rectangle 3">
            <a:extLst>
              <a:ext uri="{FF2B5EF4-FFF2-40B4-BE49-F238E27FC236}">
                <a16:creationId xmlns:a16="http://schemas.microsoft.com/office/drawing/2014/main" id="{741F703F-67E9-99F5-0857-8ABB2CC65F24}"/>
              </a:ext>
            </a:extLst>
          </p:cNvPr>
          <p:cNvSpPr>
            <a:spLocks noGrp="1"/>
          </p:cNvSpPr>
          <p:nvPr>
            <p:ph type="body" sz="half" idx="1"/>
          </p:nvPr>
        </p:nvSpPr>
        <p:spPr>
          <a:xfrm>
            <a:off x="395288" y="1628775"/>
            <a:ext cx="7777162" cy="4105275"/>
          </a:xfrm>
        </p:spPr>
        <p:txBody>
          <a:bodyPr/>
          <a:lstStyle/>
          <a:p>
            <a:pPr>
              <a:lnSpc>
                <a:spcPct val="90000"/>
              </a:lnSpc>
              <a:spcBef>
                <a:spcPct val="50000"/>
              </a:spcBef>
            </a:pPr>
            <a:r>
              <a:rPr lang="en-US" altLang="en-US" dirty="0"/>
              <a:t>What did we learn from breakfast?</a:t>
            </a:r>
          </a:p>
          <a:p>
            <a:pPr lvl="1">
              <a:lnSpc>
                <a:spcPct val="90000"/>
              </a:lnSpc>
              <a:spcBef>
                <a:spcPct val="50000"/>
              </a:spcBef>
            </a:pPr>
            <a:r>
              <a:rPr lang="en-US" altLang="en-US" dirty="0"/>
              <a:t>Easy Hot Breakfast</a:t>
            </a:r>
          </a:p>
          <a:p>
            <a:pPr lvl="1">
              <a:lnSpc>
                <a:spcPct val="90000"/>
              </a:lnSpc>
              <a:spcBef>
                <a:spcPct val="50000"/>
              </a:spcBef>
            </a:pPr>
            <a:r>
              <a:rPr lang="en-US" altLang="en-US" dirty="0"/>
              <a:t>Advanced Preparation – Cereal Mix, Chopping Ingredients</a:t>
            </a:r>
          </a:p>
          <a:p>
            <a:pPr lvl="1"/>
            <a:r>
              <a:rPr lang="en-US" altLang="en-US" dirty="0"/>
              <a:t>Personal Choices – </a:t>
            </a:r>
            <a:r>
              <a:rPr lang="en-US" altLang="en-US" b="1" dirty="0"/>
              <a:t>Quantity</a:t>
            </a:r>
            <a:r>
              <a:rPr lang="en-US" altLang="en-US" dirty="0"/>
              <a:t>, Selections</a:t>
            </a:r>
          </a:p>
          <a:p>
            <a:pPr lvl="1"/>
            <a:r>
              <a:rPr lang="en-US" altLang="en-US" dirty="0"/>
              <a:t>Personal Cook in Bag</a:t>
            </a:r>
          </a:p>
          <a:p>
            <a:pPr lvl="1"/>
            <a:r>
              <a:rPr lang="en-US" altLang="en-US" dirty="0"/>
              <a:t>Personal Cook in Bowl</a:t>
            </a:r>
          </a:p>
          <a:p>
            <a:pPr lvl="1"/>
            <a:r>
              <a:rPr lang="en-US" altLang="en-US" dirty="0"/>
              <a:t>Using Leftovers</a:t>
            </a:r>
          </a:p>
          <a:p>
            <a:pPr lvl="1"/>
            <a:r>
              <a:rPr lang="en-US" altLang="en-US" dirty="0"/>
              <a:t>Reusable containers vs Bags</a:t>
            </a:r>
          </a:p>
          <a:p>
            <a:pPr lvl="1"/>
            <a:endParaRPr lang="en-US" altLang="en-US" dirty="0"/>
          </a:p>
          <a:p>
            <a:pPr lvl="1"/>
            <a:r>
              <a:rPr lang="en-US" altLang="en-US" dirty="0"/>
              <a:t>One bowl cleanup</a:t>
            </a:r>
          </a:p>
          <a:p>
            <a:pPr lvl="1"/>
            <a:endParaRPr lang="en-US" altLang="en-US" dirty="0"/>
          </a:p>
          <a:p>
            <a:pPr lvl="1">
              <a:lnSpc>
                <a:spcPct val="90000"/>
              </a:lnSpc>
              <a:spcBef>
                <a:spcPct val="50000"/>
              </a:spcBef>
            </a:pP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692275" y="333375"/>
            <a:ext cx="7005638" cy="935038"/>
          </a:xfrm>
        </p:spPr>
        <p:txBody>
          <a:bodyPr/>
          <a:lstStyle/>
          <a:p>
            <a:r>
              <a:rPr lang="en-US" altLang="en-US"/>
              <a:t>Sunday Lunch</a:t>
            </a:r>
            <a:endParaRPr lang="en-US" altLang="en-US" sz="240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673225"/>
            <a:ext cx="8147050" cy="3556000"/>
          </a:xfrm>
        </p:spPr>
        <p:txBody>
          <a:bodyPr/>
          <a:lstStyle/>
          <a:p>
            <a:pPr>
              <a:lnSpc>
                <a:spcPct val="80000"/>
              </a:lnSpc>
              <a:spcBef>
                <a:spcPct val="50000"/>
              </a:spcBef>
            </a:pPr>
            <a:r>
              <a:rPr lang="en-US" altLang="en-US" sz="2800" dirty="0"/>
              <a:t>Sandwiches, Fruit, Dessert	            </a:t>
            </a:r>
            <a:r>
              <a:rPr lang="en-US" altLang="en-US" sz="2000" dirty="0"/>
              <a:t>(frontcountry)</a:t>
            </a:r>
          </a:p>
          <a:p>
            <a:pPr lvl="1">
              <a:lnSpc>
                <a:spcPct val="80000"/>
              </a:lnSpc>
              <a:spcBef>
                <a:spcPct val="50000"/>
              </a:spcBef>
            </a:pPr>
            <a:r>
              <a:rPr lang="en-US" altLang="en-US" sz="2400" b="1" dirty="0"/>
              <a:t>No-Cook</a:t>
            </a:r>
          </a:p>
          <a:p>
            <a:pPr lvl="1">
              <a:lnSpc>
                <a:spcPct val="80000"/>
              </a:lnSpc>
              <a:spcBef>
                <a:spcPct val="50000"/>
              </a:spcBef>
            </a:pPr>
            <a:r>
              <a:rPr lang="en-US" altLang="en-US" sz="2400" b="1" dirty="0"/>
              <a:t>Quick, Minimum Cleanup</a:t>
            </a:r>
          </a:p>
          <a:p>
            <a:pPr lvl="1">
              <a:lnSpc>
                <a:spcPct val="80000"/>
              </a:lnSpc>
              <a:spcBef>
                <a:spcPct val="50000"/>
              </a:spcBef>
            </a:pPr>
            <a:r>
              <a:rPr lang="en-US" altLang="en-US" sz="2400" dirty="0"/>
              <a:t>Advanced Preparation</a:t>
            </a:r>
          </a:p>
          <a:p>
            <a:pPr lvl="1">
              <a:lnSpc>
                <a:spcPct val="80000"/>
              </a:lnSpc>
              <a:spcBef>
                <a:spcPct val="50000"/>
              </a:spcBef>
            </a:pPr>
            <a:r>
              <a:rPr lang="en-US" altLang="en-US" sz="2400" dirty="0"/>
              <a:t>Personal Choices</a:t>
            </a:r>
          </a:p>
          <a:p>
            <a:pPr lvl="1">
              <a:lnSpc>
                <a:spcPct val="80000"/>
              </a:lnSpc>
              <a:spcBef>
                <a:spcPct val="50000"/>
              </a:spcBef>
            </a:pPr>
            <a:r>
              <a:rPr lang="en-US" altLang="en-US" sz="2400" dirty="0"/>
              <a:t>Using Leftovers</a:t>
            </a:r>
          </a:p>
          <a:p>
            <a:pPr lvl="1">
              <a:lnSpc>
                <a:spcPct val="80000"/>
              </a:lnSpc>
              <a:spcBef>
                <a:spcPct val="50000"/>
              </a:spcBef>
            </a:pPr>
            <a:r>
              <a:rPr lang="en-US" altLang="en-US" sz="2400" dirty="0"/>
              <a:t>Reusable Containers</a:t>
            </a:r>
            <a:endParaRPr lang="en-US" altLang="en-US" sz="1800" dirty="0"/>
          </a:p>
        </p:txBody>
      </p:sp>
      <p:pic>
        <p:nvPicPr>
          <p:cNvPr id="69636" name="Picture 2">
            <a:extLst>
              <a:ext uri="{FF2B5EF4-FFF2-40B4-BE49-F238E27FC236}">
                <a16:creationId xmlns:a16="http://schemas.microsoft.com/office/drawing/2014/main" id="{CDC242EB-F362-A593-3C6E-806E2AAB7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141663"/>
            <a:ext cx="397033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33CDC94-62E4-61AE-3429-76C1EFFCE350}"/>
              </a:ext>
            </a:extLst>
          </p:cNvPr>
          <p:cNvSpPr>
            <a:spLocks noGrp="1"/>
          </p:cNvSpPr>
          <p:nvPr>
            <p:ph type="title"/>
          </p:nvPr>
        </p:nvSpPr>
        <p:spPr>
          <a:xfrm>
            <a:off x="1692275" y="333375"/>
            <a:ext cx="6696075" cy="1150938"/>
          </a:xfrm>
        </p:spPr>
        <p:txBody>
          <a:bodyPr/>
          <a:lstStyle/>
          <a:p>
            <a:r>
              <a:rPr lang="en-US" altLang="en-US" dirty="0"/>
              <a:t>Tip - Sanitation is Important!</a:t>
            </a:r>
            <a:endParaRPr lang="en-US" altLang="en-US" sz="2400" dirty="0"/>
          </a:p>
        </p:txBody>
      </p:sp>
      <p:pic>
        <p:nvPicPr>
          <p:cNvPr id="4" name="Picture 3">
            <a:extLst>
              <a:ext uri="{FF2B5EF4-FFF2-40B4-BE49-F238E27FC236}">
                <a16:creationId xmlns:a16="http://schemas.microsoft.com/office/drawing/2014/main" id="{C583875B-8803-312F-4C7B-B1ED2CE241CC}"/>
              </a:ext>
            </a:extLst>
          </p:cNvPr>
          <p:cNvPicPr>
            <a:picLocks noChangeAspect="1"/>
          </p:cNvPicPr>
          <p:nvPr/>
        </p:nvPicPr>
        <p:blipFill>
          <a:blip r:embed="rId3"/>
          <a:stretch>
            <a:fillRect/>
          </a:stretch>
        </p:blipFill>
        <p:spPr>
          <a:xfrm>
            <a:off x="428580" y="1628329"/>
            <a:ext cx="4490891" cy="3960911"/>
          </a:xfrm>
          <a:prstGeom prst="rect">
            <a:avLst/>
          </a:prstGeom>
        </p:spPr>
      </p:pic>
      <p:pic>
        <p:nvPicPr>
          <p:cNvPr id="6" name="Picture 5">
            <a:extLst>
              <a:ext uri="{FF2B5EF4-FFF2-40B4-BE49-F238E27FC236}">
                <a16:creationId xmlns:a16="http://schemas.microsoft.com/office/drawing/2014/main" id="{D616CBBD-5F03-5B5F-E58A-57543D978438}"/>
              </a:ext>
            </a:extLst>
          </p:cNvPr>
          <p:cNvPicPr>
            <a:picLocks noChangeAspect="1"/>
          </p:cNvPicPr>
          <p:nvPr/>
        </p:nvPicPr>
        <p:blipFill>
          <a:blip r:embed="rId4"/>
          <a:stretch>
            <a:fillRect/>
          </a:stretch>
        </p:blipFill>
        <p:spPr>
          <a:xfrm>
            <a:off x="5402907" y="2348880"/>
            <a:ext cx="3449936" cy="28803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39CA352-6290-6D2E-3505-A57914F84992}"/>
              </a:ext>
            </a:extLst>
          </p:cNvPr>
          <p:cNvSpPr>
            <a:spLocks noGrp="1"/>
          </p:cNvSpPr>
          <p:nvPr>
            <p:ph type="title"/>
          </p:nvPr>
        </p:nvSpPr>
        <p:spPr>
          <a:xfrm>
            <a:off x="1619250" y="333375"/>
            <a:ext cx="6718300" cy="1150938"/>
          </a:xfrm>
        </p:spPr>
        <p:txBody>
          <a:bodyPr/>
          <a:lstStyle/>
          <a:p>
            <a:r>
              <a:rPr lang="en-US" altLang="en-US" dirty="0"/>
              <a:t>Premise </a:t>
            </a:r>
            <a:r>
              <a:rPr lang="en-US" altLang="en-US" sz="2400" dirty="0"/>
              <a:t>– November 2021 Roundtable</a:t>
            </a:r>
          </a:p>
        </p:txBody>
      </p:sp>
      <p:sp>
        <p:nvSpPr>
          <p:cNvPr id="7171" name="Rectangle 3">
            <a:extLst>
              <a:ext uri="{FF2B5EF4-FFF2-40B4-BE49-F238E27FC236}">
                <a16:creationId xmlns:a16="http://schemas.microsoft.com/office/drawing/2014/main" id="{9C9CECA0-2771-1FB5-5F99-50109A4BEFA8}"/>
              </a:ext>
            </a:extLst>
          </p:cNvPr>
          <p:cNvSpPr>
            <a:spLocks noGrp="1"/>
          </p:cNvSpPr>
          <p:nvPr>
            <p:ph type="body" sz="half" idx="1"/>
          </p:nvPr>
        </p:nvSpPr>
        <p:spPr>
          <a:xfrm>
            <a:off x="468313" y="1493838"/>
            <a:ext cx="8424862" cy="5157787"/>
          </a:xfrm>
        </p:spPr>
        <p:txBody>
          <a:bodyPr/>
          <a:lstStyle/>
          <a:p>
            <a:pPr>
              <a:spcBef>
                <a:spcPct val="50000"/>
              </a:spcBef>
            </a:pPr>
            <a:r>
              <a:rPr lang="en-US" altLang="en-US" sz="2100" b="0" dirty="0"/>
              <a:t>Meal preparation and cleanup is too good a training opportunity to waste on simply feeding staff and participants! </a:t>
            </a:r>
          </a:p>
          <a:p>
            <a:pPr>
              <a:spcBef>
                <a:spcPct val="50000"/>
              </a:spcBef>
            </a:pPr>
            <a:r>
              <a:rPr lang="en-US" altLang="en-US" sz="2100" b="0" dirty="0"/>
              <a:t>Food considerations are major part of Scouting’s outdoor program.</a:t>
            </a:r>
          </a:p>
          <a:p>
            <a:pPr>
              <a:spcBef>
                <a:spcPct val="50000"/>
              </a:spcBef>
            </a:pPr>
            <a:r>
              <a:rPr lang="en-US" altLang="en-US" sz="2100" b="0" dirty="0"/>
              <a:t>We must demonstrate that we can enjoy good meals and accomplish program goals -- while using Leave No Trace to minimize our impacts.</a:t>
            </a:r>
          </a:p>
          <a:p>
            <a:pPr>
              <a:spcBef>
                <a:spcPct val="50000"/>
              </a:spcBef>
            </a:pPr>
            <a:r>
              <a:rPr lang="en-US" altLang="en-US" sz="2100" b="0" dirty="0"/>
              <a:t>Setting the example during the course with different techniques teaches the need for and demonstrate the practicality of doing effective Leave No Trace meals.</a:t>
            </a:r>
          </a:p>
          <a:p>
            <a:pPr lvl="1" algn="r">
              <a:spcBef>
                <a:spcPct val="50000"/>
              </a:spcBef>
            </a:pPr>
            <a:r>
              <a:rPr lang="en-US" altLang="en-US" sz="1800" i="1" dirty="0"/>
              <a:t>From BSA Leave No Trace Trainer Course Manual  - Food </a:t>
            </a:r>
            <a:r>
              <a:rPr lang="en-US" altLang="en-US" sz="1400" i="1" dirty="0"/>
              <a:t>(p 6)</a:t>
            </a:r>
          </a:p>
          <a:p>
            <a:pPr lvl="1">
              <a:spcBef>
                <a:spcPct val="50000"/>
              </a:spcBef>
            </a:pPr>
            <a:endParaRPr lang="en-US" altLang="en-US" sz="1600" dirty="0"/>
          </a:p>
        </p:txBody>
      </p:sp>
    </p:spTree>
    <p:extLst>
      <p:ext uri="{BB962C8B-B14F-4D97-AF65-F5344CB8AC3E}">
        <p14:creationId xmlns:p14="http://schemas.microsoft.com/office/powerpoint/2010/main" val="36165698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3600400" cy="935399"/>
          </a:xfrm>
        </p:spPr>
        <p:txBody>
          <a:bodyPr/>
          <a:lstStyle/>
          <a:p>
            <a:r>
              <a:rPr lang="en-US" altLang="en-US" sz="3600" dirty="0"/>
              <a:t>Meal Bowls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528638" y="1673225"/>
            <a:ext cx="4907458" cy="3556000"/>
          </a:xfrm>
        </p:spPr>
        <p:txBody>
          <a:bodyPr/>
          <a:lstStyle/>
          <a:p>
            <a:r>
              <a:rPr lang="en-US" sz="2800" b="0" dirty="0">
                <a:solidFill>
                  <a:srgbClr val="484848"/>
                </a:solidFill>
                <a:latin typeface="proxima-nova"/>
              </a:rPr>
              <a:t>Themes:  Mexican, Oriental, Mediterranean, Pizza …</a:t>
            </a:r>
          </a:p>
          <a:p>
            <a:r>
              <a:rPr lang="en-US" sz="2800" b="0" dirty="0">
                <a:solidFill>
                  <a:srgbClr val="484848"/>
                </a:solidFill>
                <a:latin typeface="proxima-nova"/>
              </a:rPr>
              <a:t>Frontcountry, Group</a:t>
            </a:r>
          </a:p>
          <a:p>
            <a:endParaRPr lang="en-US" sz="2800" b="0" dirty="0">
              <a:solidFill>
                <a:srgbClr val="484848"/>
              </a:solidFill>
              <a:latin typeface="proxima-nova"/>
            </a:endParaRPr>
          </a:p>
          <a:p>
            <a:r>
              <a:rPr lang="en-US" sz="2800" b="0" dirty="0">
                <a:solidFill>
                  <a:srgbClr val="484848"/>
                </a:solidFill>
                <a:latin typeface="proxima-nova"/>
              </a:rPr>
              <a:t>Lay out ingredients in order</a:t>
            </a:r>
          </a:p>
          <a:p>
            <a:r>
              <a:rPr lang="en-US" sz="2800" b="0" dirty="0">
                <a:solidFill>
                  <a:srgbClr val="484848"/>
                </a:solidFill>
                <a:latin typeface="proxima-nova"/>
              </a:rPr>
              <a:t>Individual Choices</a:t>
            </a:r>
          </a:p>
          <a:p>
            <a:pPr marL="0" indent="0">
              <a:buNone/>
            </a:pPr>
            <a:endParaRPr lang="en-US" sz="2800" b="0" dirty="0">
              <a:solidFill>
                <a:srgbClr val="484848"/>
              </a:solidFill>
              <a:latin typeface="proxima-nova"/>
            </a:endParaRPr>
          </a:p>
          <a:p>
            <a:endParaRPr lang="en-US" sz="2800" b="0" dirty="0">
              <a:solidFill>
                <a:srgbClr val="484848"/>
              </a:solidFill>
              <a:latin typeface="proxima-nova"/>
            </a:endParaRPr>
          </a:p>
          <a:p>
            <a:pPr algn="l"/>
            <a:endParaRPr lang="en-US" sz="2800" b="0" dirty="0">
              <a:solidFill>
                <a:srgbClr val="484848"/>
              </a:solidFill>
              <a:latin typeface="proxima-nova"/>
            </a:endParaRPr>
          </a:p>
        </p:txBody>
      </p:sp>
      <p:pic>
        <p:nvPicPr>
          <p:cNvPr id="3" name="Picture 2">
            <a:extLst>
              <a:ext uri="{FF2B5EF4-FFF2-40B4-BE49-F238E27FC236}">
                <a16:creationId xmlns:a16="http://schemas.microsoft.com/office/drawing/2014/main" id="{B7C3A9BE-4243-5EAF-5787-A8359687B053}"/>
              </a:ext>
            </a:extLst>
          </p:cNvPr>
          <p:cNvPicPr>
            <a:picLocks noChangeAspect="1"/>
          </p:cNvPicPr>
          <p:nvPr/>
        </p:nvPicPr>
        <p:blipFill rotWithShape="1">
          <a:blip r:embed="rId3"/>
          <a:srcRect t="3290" b="6154"/>
          <a:stretch/>
        </p:blipFill>
        <p:spPr>
          <a:xfrm>
            <a:off x="5940152" y="401430"/>
            <a:ext cx="3052927" cy="2798970"/>
          </a:xfrm>
          <a:prstGeom prst="rect">
            <a:avLst/>
          </a:prstGeom>
        </p:spPr>
      </p:pic>
      <p:pic>
        <p:nvPicPr>
          <p:cNvPr id="5" name="Picture 4">
            <a:extLst>
              <a:ext uri="{FF2B5EF4-FFF2-40B4-BE49-F238E27FC236}">
                <a16:creationId xmlns:a16="http://schemas.microsoft.com/office/drawing/2014/main" id="{A56B6472-D203-439C-236F-57616FE3A249}"/>
              </a:ext>
            </a:extLst>
          </p:cNvPr>
          <p:cNvPicPr>
            <a:picLocks noChangeAspect="1"/>
          </p:cNvPicPr>
          <p:nvPr/>
        </p:nvPicPr>
        <p:blipFill rotWithShape="1">
          <a:blip r:embed="rId4"/>
          <a:srcRect t="12839" r="4055" b="12672"/>
          <a:stretch/>
        </p:blipFill>
        <p:spPr>
          <a:xfrm>
            <a:off x="5148064" y="3410613"/>
            <a:ext cx="3312368" cy="2532987"/>
          </a:xfrm>
          <a:prstGeom prst="rect">
            <a:avLst/>
          </a:prstGeom>
        </p:spPr>
      </p:pic>
    </p:spTree>
    <p:extLst>
      <p:ext uri="{BB962C8B-B14F-4D97-AF65-F5344CB8AC3E}">
        <p14:creationId xmlns:p14="http://schemas.microsoft.com/office/powerpoint/2010/main" val="409532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6862216" cy="935399"/>
          </a:xfrm>
        </p:spPr>
        <p:txBody>
          <a:bodyPr/>
          <a:lstStyle/>
          <a:p>
            <a:r>
              <a:rPr lang="en-US" altLang="en-US" sz="3600" dirty="0"/>
              <a:t>Meal Bowls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323528" y="1673225"/>
            <a:ext cx="8820472" cy="3556000"/>
          </a:xfrm>
        </p:spPr>
        <p:txBody>
          <a:bodyPr/>
          <a:lstStyle/>
          <a:p>
            <a:pPr>
              <a:spcBef>
                <a:spcPts val="1200"/>
              </a:spcBef>
            </a:pPr>
            <a:r>
              <a:rPr lang="en-US" sz="2800" b="0" dirty="0">
                <a:solidFill>
                  <a:srgbClr val="484848"/>
                </a:solidFill>
                <a:latin typeface="proxima-nova"/>
              </a:rPr>
              <a:t>Base: </a:t>
            </a:r>
            <a:r>
              <a:rPr lang="en-US" b="0" dirty="0">
                <a:solidFill>
                  <a:srgbClr val="484848"/>
                </a:solidFill>
                <a:latin typeface="proxima-nova"/>
              </a:rPr>
              <a:t> rice, chips/</a:t>
            </a:r>
            <a:r>
              <a:rPr lang="en-US" b="0" dirty="0" err="1">
                <a:solidFill>
                  <a:srgbClr val="484848"/>
                </a:solidFill>
                <a:latin typeface="proxima-nova"/>
              </a:rPr>
              <a:t>fritos</a:t>
            </a:r>
            <a:r>
              <a:rPr lang="en-US" b="0" dirty="0">
                <a:solidFill>
                  <a:srgbClr val="484848"/>
                </a:solidFill>
                <a:latin typeface="proxima-nova"/>
              </a:rPr>
              <a:t>, potato, pasta, quinoa, couscous, …</a:t>
            </a:r>
          </a:p>
          <a:p>
            <a:pPr algn="l">
              <a:spcBef>
                <a:spcPts val="1200"/>
              </a:spcBef>
            </a:pPr>
            <a:r>
              <a:rPr lang="en-US" sz="2800" b="0" dirty="0">
                <a:solidFill>
                  <a:srgbClr val="484848"/>
                </a:solidFill>
                <a:latin typeface="proxima-nova"/>
              </a:rPr>
              <a:t>Greens:  </a:t>
            </a:r>
            <a:r>
              <a:rPr lang="en-US" b="0" dirty="0">
                <a:solidFill>
                  <a:srgbClr val="484848"/>
                </a:solidFill>
                <a:latin typeface="proxima-nova"/>
              </a:rPr>
              <a:t>lettuce, spinach, arugula, cabbage, kale …</a:t>
            </a:r>
          </a:p>
          <a:p>
            <a:pPr>
              <a:spcBef>
                <a:spcPts val="1200"/>
              </a:spcBef>
            </a:pPr>
            <a:r>
              <a:rPr lang="en-US" sz="2800" b="0" dirty="0">
                <a:solidFill>
                  <a:srgbClr val="484848"/>
                </a:solidFill>
                <a:latin typeface="proxima-nova"/>
              </a:rPr>
              <a:t>Protein </a:t>
            </a:r>
            <a:r>
              <a:rPr lang="en-US" b="0" dirty="0">
                <a:solidFill>
                  <a:srgbClr val="484848"/>
                </a:solidFill>
                <a:latin typeface="proxima-nova"/>
              </a:rPr>
              <a:t>(seasoned) :  meat , fish, egg, chili, beans, tofu …</a:t>
            </a:r>
          </a:p>
          <a:p>
            <a:pPr algn="l">
              <a:spcBef>
                <a:spcPts val="1200"/>
              </a:spcBef>
            </a:pPr>
            <a:r>
              <a:rPr lang="en-US" sz="2800" b="0" dirty="0">
                <a:solidFill>
                  <a:srgbClr val="484848"/>
                </a:solidFill>
                <a:latin typeface="proxima-nova"/>
              </a:rPr>
              <a:t>Vegies </a:t>
            </a:r>
            <a:r>
              <a:rPr lang="en-US" b="0" dirty="0">
                <a:solidFill>
                  <a:srgbClr val="484848"/>
                </a:solidFill>
                <a:latin typeface="proxima-nova"/>
              </a:rPr>
              <a:t>(cook/raw) :  onion, pepper, carrot, mushroom, corn …</a:t>
            </a:r>
          </a:p>
          <a:p>
            <a:pPr algn="l">
              <a:spcBef>
                <a:spcPts val="1200"/>
              </a:spcBef>
            </a:pPr>
            <a:r>
              <a:rPr lang="en-US" sz="2800" b="0" dirty="0">
                <a:solidFill>
                  <a:srgbClr val="484848"/>
                </a:solidFill>
                <a:latin typeface="proxima-nova"/>
              </a:rPr>
              <a:t>Toppings:  </a:t>
            </a:r>
            <a:r>
              <a:rPr lang="en-US" b="0" dirty="0">
                <a:solidFill>
                  <a:srgbClr val="484848"/>
                </a:solidFill>
                <a:latin typeface="proxima-nova"/>
              </a:rPr>
              <a:t>tomato, olive, avocado, crouton, seeds, nuts, bacon …</a:t>
            </a:r>
          </a:p>
          <a:p>
            <a:pPr algn="l">
              <a:spcBef>
                <a:spcPts val="1200"/>
              </a:spcBef>
            </a:pPr>
            <a:r>
              <a:rPr lang="en-US" sz="2800" b="0" dirty="0">
                <a:solidFill>
                  <a:srgbClr val="484848"/>
                </a:solidFill>
                <a:latin typeface="proxima-nova"/>
              </a:rPr>
              <a:t>Dressing</a:t>
            </a:r>
            <a:r>
              <a:rPr lang="en-US" b="0" dirty="0">
                <a:solidFill>
                  <a:srgbClr val="484848"/>
                </a:solidFill>
                <a:latin typeface="proxima-nova"/>
              </a:rPr>
              <a:t>:  Caesar/ranch, oriental, salsa, hummus, cheese …</a:t>
            </a:r>
          </a:p>
          <a:p>
            <a:pPr algn="l"/>
            <a:endParaRPr lang="en-US" sz="2800" b="0" dirty="0">
              <a:solidFill>
                <a:srgbClr val="484848"/>
              </a:solidFill>
              <a:latin typeface="proxima-nova"/>
            </a:endParaRPr>
          </a:p>
        </p:txBody>
      </p:sp>
    </p:spTree>
    <p:extLst>
      <p:ext uri="{BB962C8B-B14F-4D97-AF65-F5344CB8AC3E}">
        <p14:creationId xmlns:p14="http://schemas.microsoft.com/office/powerpoint/2010/main" val="39624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332656"/>
            <a:ext cx="6862216" cy="1151398"/>
          </a:xfrm>
        </p:spPr>
        <p:txBody>
          <a:bodyPr/>
          <a:lstStyle/>
          <a:p>
            <a:r>
              <a:rPr lang="en-US" altLang="en-US" sz="3600" dirty="0"/>
              <a:t>Simple Backpacking Kitchen</a:t>
            </a:r>
            <a:endParaRPr lang="en-US" altLang="en-US" dirty="0"/>
          </a:p>
        </p:txBody>
      </p:sp>
      <p:pic>
        <p:nvPicPr>
          <p:cNvPr id="6" name="Picture 5">
            <a:extLst>
              <a:ext uri="{FF2B5EF4-FFF2-40B4-BE49-F238E27FC236}">
                <a16:creationId xmlns:a16="http://schemas.microsoft.com/office/drawing/2014/main" id="{26DBB9AD-C0CF-A04A-259E-3492EF53C11E}"/>
              </a:ext>
            </a:extLst>
          </p:cNvPr>
          <p:cNvPicPr>
            <a:picLocks noChangeAspect="1"/>
          </p:cNvPicPr>
          <p:nvPr/>
        </p:nvPicPr>
        <p:blipFill>
          <a:blip r:embed="rId3"/>
          <a:stretch>
            <a:fillRect/>
          </a:stretch>
        </p:blipFill>
        <p:spPr>
          <a:xfrm>
            <a:off x="476131" y="1803251"/>
            <a:ext cx="7409432" cy="3879651"/>
          </a:xfrm>
          <a:prstGeom prst="rect">
            <a:avLst/>
          </a:prstGeom>
        </p:spPr>
      </p:pic>
      <p:pic>
        <p:nvPicPr>
          <p:cNvPr id="7" name="Picture 6">
            <a:extLst>
              <a:ext uri="{FF2B5EF4-FFF2-40B4-BE49-F238E27FC236}">
                <a16:creationId xmlns:a16="http://schemas.microsoft.com/office/drawing/2014/main" id="{E4F4A9CF-6C69-3D0F-5B2D-DEADE20723B8}"/>
              </a:ext>
            </a:extLst>
          </p:cNvPr>
          <p:cNvPicPr>
            <a:picLocks noChangeAspect="1"/>
          </p:cNvPicPr>
          <p:nvPr/>
        </p:nvPicPr>
        <p:blipFill>
          <a:blip r:embed="rId4"/>
          <a:stretch>
            <a:fillRect/>
          </a:stretch>
        </p:blipFill>
        <p:spPr>
          <a:xfrm>
            <a:off x="5364088" y="1581140"/>
            <a:ext cx="3384376" cy="3360028"/>
          </a:xfrm>
          <a:prstGeom prst="rect">
            <a:avLst/>
          </a:prstGeom>
          <a:ln w="12700">
            <a:solidFill>
              <a:schemeClr val="tx1">
                <a:lumMod val="75000"/>
                <a:lumOff val="25000"/>
              </a:schemeClr>
            </a:solidFill>
          </a:ln>
        </p:spPr>
      </p:pic>
    </p:spTree>
    <p:extLst>
      <p:ext uri="{BB962C8B-B14F-4D97-AF65-F5344CB8AC3E}">
        <p14:creationId xmlns:p14="http://schemas.microsoft.com/office/powerpoint/2010/main" val="37982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6862216" cy="935399"/>
          </a:xfrm>
        </p:spPr>
        <p:txBody>
          <a:bodyPr/>
          <a:lstStyle/>
          <a:p>
            <a:r>
              <a:rPr lang="en-US" altLang="en-US" sz="3600" dirty="0"/>
              <a:t>Backpacking Meal Ideas</a:t>
            </a:r>
            <a:br>
              <a:rPr lang="en-US" altLang="en-US" sz="3600" dirty="0"/>
            </a:br>
            <a:r>
              <a:rPr lang="en-US" altLang="en-US" dirty="0"/>
              <a:t>Packed by Meal</a:t>
            </a:r>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971600" y="1772816"/>
            <a:ext cx="8172400" cy="3456409"/>
          </a:xfrm>
        </p:spPr>
        <p:txBody>
          <a:bodyPr/>
          <a:lstStyle/>
          <a:p>
            <a:pPr algn="l"/>
            <a:r>
              <a:rPr lang="en-US" sz="2800" b="0" dirty="0">
                <a:solidFill>
                  <a:srgbClr val="484848"/>
                </a:solidFill>
                <a:latin typeface="proxima-nova"/>
              </a:rPr>
              <a:t>Thai Shrimp &amp; Rice</a:t>
            </a:r>
          </a:p>
          <a:p>
            <a:pPr algn="l"/>
            <a:r>
              <a:rPr lang="en-US" sz="2800" b="0" dirty="0">
                <a:solidFill>
                  <a:srgbClr val="484848"/>
                </a:solidFill>
                <a:latin typeface="proxima-nova"/>
              </a:rPr>
              <a:t>Spaghetti (Couscous)</a:t>
            </a:r>
          </a:p>
          <a:p>
            <a:pPr algn="l"/>
            <a:r>
              <a:rPr lang="en-US" sz="2800" b="0" dirty="0">
                <a:solidFill>
                  <a:srgbClr val="484848"/>
                </a:solidFill>
                <a:latin typeface="proxima-nova"/>
              </a:rPr>
              <a:t>Chili &amp; Cornbread</a:t>
            </a:r>
          </a:p>
          <a:p>
            <a:pPr algn="l"/>
            <a:r>
              <a:rPr lang="en-US" sz="2800" b="0" dirty="0">
                <a:solidFill>
                  <a:srgbClr val="484848"/>
                </a:solidFill>
                <a:latin typeface="proxima-nova"/>
              </a:rPr>
              <a:t>Gumbo &amp; Rice</a:t>
            </a:r>
          </a:p>
          <a:p>
            <a:pPr algn="l"/>
            <a:r>
              <a:rPr lang="en-US" sz="2800" b="0" dirty="0">
                <a:solidFill>
                  <a:srgbClr val="484848"/>
                </a:solidFill>
                <a:latin typeface="proxima-nova"/>
              </a:rPr>
              <a:t>Burrito, Quesadilla</a:t>
            </a:r>
          </a:p>
          <a:p>
            <a:pPr algn="l"/>
            <a:r>
              <a:rPr lang="en-US" sz="2800" b="0" dirty="0">
                <a:solidFill>
                  <a:srgbClr val="484848"/>
                </a:solidFill>
                <a:latin typeface="proxima-nova"/>
              </a:rPr>
              <a:t>Pizza</a:t>
            </a:r>
          </a:p>
          <a:p>
            <a:pPr algn="l"/>
            <a:r>
              <a:rPr lang="en-US" sz="2800" b="0" dirty="0">
                <a:solidFill>
                  <a:srgbClr val="484848"/>
                </a:solidFill>
                <a:latin typeface="proxima-nova"/>
              </a:rPr>
              <a:t>Turkey Dinner</a:t>
            </a:r>
          </a:p>
          <a:p>
            <a:pPr marL="0" indent="0" algn="l">
              <a:buNone/>
            </a:pPr>
            <a:endParaRPr lang="en-US" sz="2800" b="0" dirty="0">
              <a:solidFill>
                <a:srgbClr val="484848"/>
              </a:solidFill>
              <a:latin typeface="proxima-nova"/>
            </a:endParaRPr>
          </a:p>
          <a:p>
            <a:pPr algn="l"/>
            <a:endParaRPr lang="en-US" sz="2800" b="0" dirty="0">
              <a:solidFill>
                <a:srgbClr val="484848"/>
              </a:solidFill>
              <a:latin typeface="proxima-nova"/>
            </a:endParaRPr>
          </a:p>
          <a:p>
            <a:pPr marL="0" indent="0" algn="l">
              <a:buNone/>
            </a:pPr>
            <a:endParaRPr lang="en-US" sz="2800" b="0" dirty="0">
              <a:solidFill>
                <a:srgbClr val="484848"/>
              </a:solidFill>
              <a:latin typeface="proxima-nova"/>
            </a:endParaRPr>
          </a:p>
        </p:txBody>
      </p:sp>
    </p:spTree>
    <p:extLst>
      <p:ext uri="{BB962C8B-B14F-4D97-AF65-F5344CB8AC3E}">
        <p14:creationId xmlns:p14="http://schemas.microsoft.com/office/powerpoint/2010/main" val="229393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332656"/>
            <a:ext cx="6862216" cy="1151398"/>
          </a:xfrm>
        </p:spPr>
        <p:txBody>
          <a:bodyPr/>
          <a:lstStyle/>
          <a:p>
            <a:r>
              <a:rPr lang="en-US" altLang="en-US" sz="3600" dirty="0"/>
              <a:t>Simple/Quick Backpacking</a:t>
            </a:r>
            <a:br>
              <a:rPr lang="en-US" altLang="en-US" sz="3600" dirty="0"/>
            </a:br>
            <a:r>
              <a:rPr lang="en-US" altLang="en-US" sz="3600" dirty="0"/>
              <a:t>Dinners</a:t>
            </a:r>
            <a:endParaRPr lang="en-US" altLang="en-US" dirty="0"/>
          </a:p>
        </p:txBody>
      </p:sp>
      <p:pic>
        <p:nvPicPr>
          <p:cNvPr id="3" name="Picture 2">
            <a:extLst>
              <a:ext uri="{FF2B5EF4-FFF2-40B4-BE49-F238E27FC236}">
                <a16:creationId xmlns:a16="http://schemas.microsoft.com/office/drawing/2014/main" id="{BD393808-55A8-8FBE-094F-94EBBBAD86FA}"/>
              </a:ext>
            </a:extLst>
          </p:cNvPr>
          <p:cNvPicPr>
            <a:picLocks noChangeAspect="1"/>
          </p:cNvPicPr>
          <p:nvPr/>
        </p:nvPicPr>
        <p:blipFill>
          <a:blip r:embed="rId3"/>
          <a:stretch>
            <a:fillRect/>
          </a:stretch>
        </p:blipFill>
        <p:spPr>
          <a:xfrm>
            <a:off x="1835696" y="1484054"/>
            <a:ext cx="5379051" cy="4154725"/>
          </a:xfrm>
          <a:prstGeom prst="rect">
            <a:avLst/>
          </a:prstGeom>
        </p:spPr>
      </p:pic>
    </p:spTree>
    <p:extLst>
      <p:ext uri="{BB962C8B-B14F-4D97-AF65-F5344CB8AC3E}">
        <p14:creationId xmlns:p14="http://schemas.microsoft.com/office/powerpoint/2010/main" val="1828286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332656"/>
            <a:ext cx="6862216" cy="1151398"/>
          </a:xfrm>
        </p:spPr>
        <p:txBody>
          <a:bodyPr/>
          <a:lstStyle/>
          <a:p>
            <a:r>
              <a:rPr lang="en-US" altLang="en-US" sz="3600" dirty="0"/>
              <a:t>Simple/Quick Backpacking</a:t>
            </a:r>
            <a:br>
              <a:rPr lang="en-US" altLang="en-US" sz="3600" dirty="0"/>
            </a:br>
            <a:r>
              <a:rPr lang="en-US" altLang="en-US" sz="3600" dirty="0"/>
              <a:t>Dinners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323528" y="1628800"/>
            <a:ext cx="8820472" cy="4536504"/>
          </a:xfrm>
        </p:spPr>
        <p:txBody>
          <a:bodyPr/>
          <a:lstStyle/>
          <a:p>
            <a:r>
              <a:rPr lang="en-US" sz="2800" b="0" dirty="0">
                <a:solidFill>
                  <a:srgbClr val="484848"/>
                </a:solidFill>
                <a:latin typeface="proxima-nova"/>
              </a:rPr>
              <a:t>Cook In Cup </a:t>
            </a:r>
            <a:r>
              <a:rPr lang="en-US" b="0" dirty="0">
                <a:solidFill>
                  <a:srgbClr val="484848"/>
                </a:solidFill>
                <a:latin typeface="proxima-nova"/>
              </a:rPr>
              <a:t>(add boiling water):</a:t>
            </a:r>
            <a:endParaRPr lang="en-US" sz="2800" b="0" dirty="0">
              <a:solidFill>
                <a:srgbClr val="484848"/>
              </a:solidFill>
              <a:latin typeface="proxima-nova"/>
            </a:endParaRPr>
          </a:p>
          <a:p>
            <a:pPr lvl="1"/>
            <a:r>
              <a:rPr lang="en-US" sz="2400" dirty="0">
                <a:solidFill>
                  <a:srgbClr val="484848"/>
                </a:solidFill>
                <a:latin typeface="proxima-nova"/>
              </a:rPr>
              <a:t>l</a:t>
            </a:r>
            <a:r>
              <a:rPr lang="en-US" sz="2400" b="0" dirty="0">
                <a:solidFill>
                  <a:srgbClr val="484848"/>
                </a:solidFill>
                <a:latin typeface="proxima-nova"/>
              </a:rPr>
              <a:t>entil / split pea / refried bean, </a:t>
            </a:r>
            <a:br>
              <a:rPr lang="en-US" sz="2400" b="0" dirty="0">
                <a:solidFill>
                  <a:srgbClr val="484848"/>
                </a:solidFill>
                <a:latin typeface="proxima-nova"/>
              </a:rPr>
            </a:br>
            <a:r>
              <a:rPr lang="en-US" sz="2400" b="0" dirty="0">
                <a:solidFill>
                  <a:srgbClr val="484848"/>
                </a:solidFill>
                <a:latin typeface="proxima-nova"/>
              </a:rPr>
              <a:t>bacon bits, smoked gouda</a:t>
            </a:r>
          </a:p>
          <a:p>
            <a:pPr algn="l"/>
            <a:r>
              <a:rPr lang="en-US" sz="2800" b="0" dirty="0">
                <a:solidFill>
                  <a:srgbClr val="484848"/>
                </a:solidFill>
                <a:latin typeface="proxima-nova"/>
              </a:rPr>
              <a:t>Cook In Bowl </a:t>
            </a:r>
            <a:r>
              <a:rPr lang="en-US" b="0" dirty="0">
                <a:solidFill>
                  <a:srgbClr val="484848"/>
                </a:solidFill>
                <a:latin typeface="proxima-nova"/>
              </a:rPr>
              <a:t>(add boiling water):</a:t>
            </a:r>
            <a:endParaRPr lang="en-US" sz="2800" b="0" dirty="0">
              <a:solidFill>
                <a:srgbClr val="484848"/>
              </a:solidFill>
              <a:latin typeface="proxima-nova"/>
            </a:endParaRPr>
          </a:p>
          <a:p>
            <a:pPr lvl="1"/>
            <a:r>
              <a:rPr lang="en-US" sz="2800" dirty="0">
                <a:solidFill>
                  <a:srgbClr val="484848"/>
                </a:solidFill>
                <a:latin typeface="proxima-nova"/>
              </a:rPr>
              <a:t>Carbs:</a:t>
            </a:r>
            <a:r>
              <a:rPr lang="en-US" sz="2400" dirty="0">
                <a:solidFill>
                  <a:srgbClr val="484848"/>
                </a:solidFill>
                <a:latin typeface="proxima-nova"/>
              </a:rPr>
              <a:t>  rice, couscous, potato, sweet potato, cornmeal</a:t>
            </a:r>
          </a:p>
          <a:p>
            <a:pPr lvl="1"/>
            <a:r>
              <a:rPr lang="en-US" sz="2800" b="0" dirty="0">
                <a:solidFill>
                  <a:srgbClr val="484848"/>
                </a:solidFill>
                <a:latin typeface="proxima-nova"/>
              </a:rPr>
              <a:t>Vegs:</a:t>
            </a:r>
            <a:r>
              <a:rPr lang="en-US" sz="2400" b="0" dirty="0">
                <a:solidFill>
                  <a:srgbClr val="484848"/>
                </a:solidFill>
                <a:latin typeface="proxima-nova"/>
              </a:rPr>
              <a:t>  carrot, peppers, </a:t>
            </a:r>
            <a:r>
              <a:rPr lang="en-US" sz="2400" dirty="0">
                <a:solidFill>
                  <a:srgbClr val="484848"/>
                </a:solidFill>
                <a:latin typeface="proxima-nova"/>
              </a:rPr>
              <a:t>zucchini</a:t>
            </a:r>
            <a:r>
              <a:rPr lang="en-US" sz="2400" b="0" dirty="0">
                <a:solidFill>
                  <a:srgbClr val="484848"/>
                </a:solidFill>
                <a:latin typeface="proxima-nova"/>
              </a:rPr>
              <a:t>, brussels sprout, peas, green bean, mushroom</a:t>
            </a:r>
            <a:r>
              <a:rPr lang="en-US" sz="2400" dirty="0">
                <a:solidFill>
                  <a:srgbClr val="484848"/>
                </a:solidFill>
                <a:latin typeface="proxima-nova"/>
              </a:rPr>
              <a:t>,</a:t>
            </a:r>
            <a:r>
              <a:rPr lang="en-US" sz="2400" b="0" dirty="0">
                <a:solidFill>
                  <a:srgbClr val="484848"/>
                </a:solidFill>
                <a:latin typeface="proxima-nova"/>
              </a:rPr>
              <a:t> okra, spinach</a:t>
            </a:r>
          </a:p>
          <a:p>
            <a:pPr lvl="1"/>
            <a:r>
              <a:rPr lang="en-US" sz="2800" dirty="0">
                <a:solidFill>
                  <a:srgbClr val="484848"/>
                </a:solidFill>
                <a:latin typeface="proxima-nova"/>
              </a:rPr>
              <a:t>Protein:</a:t>
            </a:r>
            <a:r>
              <a:rPr lang="en-US" sz="2400" dirty="0">
                <a:solidFill>
                  <a:srgbClr val="484848"/>
                </a:solidFill>
                <a:latin typeface="proxima-nova"/>
              </a:rPr>
              <a:t>  fish, beans, meat, veggie burgers, tempeh, cheese</a:t>
            </a:r>
          </a:p>
          <a:p>
            <a:pPr lvl="1"/>
            <a:r>
              <a:rPr lang="en-US" sz="2800" b="0" dirty="0">
                <a:solidFill>
                  <a:srgbClr val="484848"/>
                </a:solidFill>
                <a:latin typeface="proxima-nova"/>
              </a:rPr>
              <a:t>Sauce</a:t>
            </a:r>
            <a:r>
              <a:rPr lang="en-US" sz="2400" b="0" dirty="0">
                <a:solidFill>
                  <a:srgbClr val="484848"/>
                </a:solidFill>
                <a:latin typeface="proxima-nova"/>
              </a:rPr>
              <a:t> (leather):   pizza, Thai chili, salsa, miso, gravy, soups …</a:t>
            </a:r>
          </a:p>
          <a:p>
            <a:pPr algn="l"/>
            <a:endParaRPr lang="en-US" sz="2800" b="0" dirty="0">
              <a:solidFill>
                <a:srgbClr val="484848"/>
              </a:solidFill>
              <a:latin typeface="proxima-nova"/>
            </a:endParaRPr>
          </a:p>
          <a:p>
            <a:pPr marL="0" indent="0" algn="l">
              <a:buNone/>
            </a:pPr>
            <a:endParaRPr lang="en-US" sz="2800" b="0" dirty="0">
              <a:solidFill>
                <a:srgbClr val="484848"/>
              </a:solidFill>
              <a:latin typeface="proxima-nova"/>
            </a:endParaRPr>
          </a:p>
        </p:txBody>
      </p:sp>
      <p:pic>
        <p:nvPicPr>
          <p:cNvPr id="5" name="Picture 4">
            <a:extLst>
              <a:ext uri="{FF2B5EF4-FFF2-40B4-BE49-F238E27FC236}">
                <a16:creationId xmlns:a16="http://schemas.microsoft.com/office/drawing/2014/main" id="{B1B502EE-B055-D9E2-BBCF-6A130FD8BB34}"/>
              </a:ext>
            </a:extLst>
          </p:cNvPr>
          <p:cNvPicPr>
            <a:picLocks noChangeAspect="1"/>
          </p:cNvPicPr>
          <p:nvPr/>
        </p:nvPicPr>
        <p:blipFill>
          <a:blip r:embed="rId3"/>
          <a:stretch>
            <a:fillRect/>
          </a:stretch>
        </p:blipFill>
        <p:spPr>
          <a:xfrm>
            <a:off x="6362973" y="1007821"/>
            <a:ext cx="2334939" cy="2449961"/>
          </a:xfrm>
          <a:prstGeom prst="rect">
            <a:avLst/>
          </a:prstGeom>
        </p:spPr>
      </p:pic>
    </p:spTree>
    <p:extLst>
      <p:ext uri="{BB962C8B-B14F-4D97-AF65-F5344CB8AC3E}">
        <p14:creationId xmlns:p14="http://schemas.microsoft.com/office/powerpoint/2010/main" val="60969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835696" y="477377"/>
            <a:ext cx="6862216" cy="935399"/>
          </a:xfrm>
        </p:spPr>
        <p:txBody>
          <a:bodyPr/>
          <a:lstStyle/>
          <a:p>
            <a:r>
              <a:rPr lang="en-US" altLang="en-US" sz="3600" dirty="0"/>
              <a:t>More Backpacking Food Ideas</a:t>
            </a:r>
            <a:endParaRPr lang="en-US" altLang="en-US" dirty="0"/>
          </a:p>
        </p:txBody>
      </p:sp>
      <p:sp>
        <p:nvSpPr>
          <p:cNvPr id="69635" name="Rectangle 3">
            <a:extLst>
              <a:ext uri="{FF2B5EF4-FFF2-40B4-BE49-F238E27FC236}">
                <a16:creationId xmlns:a16="http://schemas.microsoft.com/office/drawing/2014/main" id="{C23F0D38-3D10-9064-2886-7D3A6F9A687E}"/>
              </a:ext>
            </a:extLst>
          </p:cNvPr>
          <p:cNvSpPr>
            <a:spLocks noGrp="1"/>
          </p:cNvSpPr>
          <p:nvPr>
            <p:ph type="body" sz="half" idx="1"/>
          </p:nvPr>
        </p:nvSpPr>
        <p:spPr>
          <a:xfrm>
            <a:off x="197251" y="1628800"/>
            <a:ext cx="5670893" cy="3960440"/>
          </a:xfrm>
        </p:spPr>
        <p:txBody>
          <a:bodyPr/>
          <a:lstStyle/>
          <a:p>
            <a:r>
              <a:rPr lang="en-US" sz="2800" b="0" dirty="0"/>
              <a:t>We’ll also post:</a:t>
            </a:r>
          </a:p>
          <a:p>
            <a:pPr lvl="1"/>
            <a:r>
              <a:rPr lang="en-US" sz="2800" b="0" dirty="0">
                <a:solidFill>
                  <a:srgbClr val="484848"/>
                </a:solidFill>
                <a:latin typeface="proxima-nova"/>
              </a:rPr>
              <a:t>Meal Ideas</a:t>
            </a:r>
          </a:p>
          <a:p>
            <a:pPr lvl="1"/>
            <a:r>
              <a:rPr lang="en-US" sz="2800" b="0" dirty="0">
                <a:solidFill>
                  <a:srgbClr val="484848"/>
                </a:solidFill>
                <a:latin typeface="proxima-nova"/>
              </a:rPr>
              <a:t>Hints, Tips, Recipes</a:t>
            </a:r>
          </a:p>
          <a:p>
            <a:pPr lvl="1"/>
            <a:r>
              <a:rPr lang="en-US" sz="2800" b="0" dirty="0">
                <a:solidFill>
                  <a:srgbClr val="484848"/>
                </a:solidFill>
                <a:latin typeface="proxima-nova"/>
              </a:rPr>
              <a:t>Menu Plans</a:t>
            </a:r>
          </a:p>
          <a:p>
            <a:pPr algn="l"/>
            <a:endParaRPr lang="en-US" sz="3200" b="0" dirty="0">
              <a:solidFill>
                <a:srgbClr val="484848"/>
              </a:solidFill>
              <a:latin typeface="proxima-nova"/>
            </a:endParaRPr>
          </a:p>
          <a:p>
            <a:r>
              <a:rPr lang="en-US" sz="2800" b="0" i="1" dirty="0"/>
              <a:t>The Well-Fed Backpacker</a:t>
            </a:r>
            <a:r>
              <a:rPr lang="en-US" sz="2800" b="0" dirty="0"/>
              <a:t> </a:t>
            </a:r>
            <a:br>
              <a:rPr lang="en-US" sz="2800" b="0" dirty="0"/>
            </a:br>
            <a:r>
              <a:rPr lang="en-US" sz="2800" b="0" dirty="0"/>
              <a:t>		by June Fleming</a:t>
            </a:r>
          </a:p>
          <a:p>
            <a:pPr marL="0" indent="0" algn="l">
              <a:buNone/>
            </a:pPr>
            <a:endParaRPr lang="en-US" sz="2800" b="0" dirty="0">
              <a:solidFill>
                <a:srgbClr val="484848"/>
              </a:solidFill>
              <a:latin typeface="proxima-nova"/>
            </a:endParaRPr>
          </a:p>
        </p:txBody>
      </p:sp>
      <p:pic>
        <p:nvPicPr>
          <p:cNvPr id="2050" name="Picture 2">
            <a:extLst>
              <a:ext uri="{FF2B5EF4-FFF2-40B4-BE49-F238E27FC236}">
                <a16:creationId xmlns:a16="http://schemas.microsoft.com/office/drawing/2014/main" id="{CDE95465-059C-D5C5-FB36-58F12BA15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019" y="2420888"/>
            <a:ext cx="2096299"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8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963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635">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8A3DD07-537F-EEAA-1498-28328335F012}"/>
              </a:ext>
            </a:extLst>
          </p:cNvPr>
          <p:cNvSpPr txBox="1">
            <a:spLocks/>
          </p:cNvSpPr>
          <p:nvPr/>
        </p:nvSpPr>
        <p:spPr bwMode="auto">
          <a:xfrm>
            <a:off x="1692275" y="333375"/>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a:solidFill>
                  <a:srgbClr val="CF0031"/>
                </a:solidFill>
              </a:rPr>
              <a:t>More Ideas</a:t>
            </a:r>
            <a:endParaRPr lang="en-US" altLang="en-US">
              <a:solidFill>
                <a:srgbClr val="CF0031"/>
              </a:solidFill>
            </a:endParaRPr>
          </a:p>
        </p:txBody>
      </p:sp>
      <p:sp>
        <p:nvSpPr>
          <p:cNvPr id="73731" name="Rectangle 3">
            <a:extLst>
              <a:ext uri="{FF2B5EF4-FFF2-40B4-BE49-F238E27FC236}">
                <a16:creationId xmlns:a16="http://schemas.microsoft.com/office/drawing/2014/main" id="{2F2EA5DB-7297-9270-3A88-6492785D9C7E}"/>
              </a:ext>
            </a:extLst>
          </p:cNvPr>
          <p:cNvSpPr>
            <a:spLocks noGrp="1"/>
          </p:cNvSpPr>
          <p:nvPr>
            <p:ph type="body" sz="half" idx="1"/>
          </p:nvPr>
        </p:nvSpPr>
        <p:spPr>
          <a:xfrm>
            <a:off x="528638" y="5014913"/>
            <a:ext cx="8147050" cy="935037"/>
          </a:xfrm>
        </p:spPr>
        <p:txBody>
          <a:bodyPr/>
          <a:lstStyle/>
          <a:p>
            <a:pPr>
              <a:lnSpc>
                <a:spcPct val="80000"/>
              </a:lnSpc>
              <a:spcBef>
                <a:spcPct val="50000"/>
              </a:spcBef>
            </a:pPr>
            <a:endParaRPr lang="en-US" altLang="en-US" sz="2800"/>
          </a:p>
          <a:p>
            <a:pPr>
              <a:lnSpc>
                <a:spcPct val="80000"/>
              </a:lnSpc>
              <a:spcBef>
                <a:spcPct val="50000"/>
              </a:spcBef>
            </a:pPr>
            <a:r>
              <a:rPr lang="en-US" altLang="en-US" sz="2000"/>
              <a:t>Put Your Ideas in the Chat</a:t>
            </a:r>
          </a:p>
        </p:txBody>
      </p:sp>
      <p:pic>
        <p:nvPicPr>
          <p:cNvPr id="73732" name="Picture 2">
            <a:extLst>
              <a:ext uri="{FF2B5EF4-FFF2-40B4-BE49-F238E27FC236}">
                <a16:creationId xmlns:a16="http://schemas.microsoft.com/office/drawing/2014/main" id="{7E9D2D9A-DEB0-4660-CD21-9B00BB779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2459038"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7">
            <a:extLst>
              <a:ext uri="{FF2B5EF4-FFF2-40B4-BE49-F238E27FC236}">
                <a16:creationId xmlns:a16="http://schemas.microsoft.com/office/drawing/2014/main" id="{B2A2DA5C-3506-E22D-2FD6-0E659CFFD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450" y="3629025"/>
            <a:ext cx="2117725"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9">
            <a:extLst>
              <a:ext uri="{FF2B5EF4-FFF2-40B4-BE49-F238E27FC236}">
                <a16:creationId xmlns:a16="http://schemas.microsoft.com/office/drawing/2014/main" id="{A103C33F-C537-6698-35B8-E4382E1C4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1639888"/>
            <a:ext cx="17732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1">
            <a:extLst>
              <a:ext uri="{FF2B5EF4-FFF2-40B4-BE49-F238E27FC236}">
                <a16:creationId xmlns:a16="http://schemas.microsoft.com/office/drawing/2014/main" id="{78522D5C-92CD-B5D1-EFA1-39CB322E01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1825" y="955675"/>
            <a:ext cx="1854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3">
            <a:extLst>
              <a:ext uri="{FF2B5EF4-FFF2-40B4-BE49-F238E27FC236}">
                <a16:creationId xmlns:a16="http://schemas.microsoft.com/office/drawing/2014/main" id="{4BBD29F7-9745-02B5-2B2D-56E3B6C3E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5738" y="3595688"/>
            <a:ext cx="223996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5">
            <a:extLst>
              <a:ext uri="{FF2B5EF4-FFF2-40B4-BE49-F238E27FC236}">
                <a16:creationId xmlns:a16="http://schemas.microsoft.com/office/drawing/2014/main" id="{35308DA5-0390-4A8D-FDB0-A49B4E4367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1575" y="1663700"/>
            <a:ext cx="18224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7">
            <a:extLst>
              <a:ext uri="{FF2B5EF4-FFF2-40B4-BE49-F238E27FC236}">
                <a16:creationId xmlns:a16="http://schemas.microsoft.com/office/drawing/2014/main" id="{22BCE25F-24E5-45AF-2657-1B8BC3515E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622675"/>
            <a:ext cx="24590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9">
            <a:extLst>
              <a:ext uri="{FF2B5EF4-FFF2-40B4-BE49-F238E27FC236}">
                <a16:creationId xmlns:a16="http://schemas.microsoft.com/office/drawing/2014/main" id="{18C974D3-8D30-B284-61EC-A055F4E5FE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0488" y="3617913"/>
            <a:ext cx="1169987"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Box 20">
            <a:extLst>
              <a:ext uri="{FF2B5EF4-FFF2-40B4-BE49-F238E27FC236}">
                <a16:creationId xmlns:a16="http://schemas.microsoft.com/office/drawing/2014/main" id="{B7F21B7A-A9F2-2738-C274-C50C6237AE08}"/>
              </a:ext>
            </a:extLst>
          </p:cNvPr>
          <p:cNvSpPr txBox="1">
            <a:spLocks noChangeArrowheads="1"/>
          </p:cNvSpPr>
          <p:nvPr/>
        </p:nvSpPr>
        <p:spPr bwMode="auto">
          <a:xfrm>
            <a:off x="3500438" y="1244600"/>
            <a:ext cx="92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1800" b="0">
                <a:solidFill>
                  <a:schemeClr val="tx1"/>
                </a:solidFill>
                <a:latin typeface="Lucida Grande"/>
              </a:rPr>
              <a:t>Potluck</a:t>
            </a:r>
          </a:p>
          <a:p>
            <a:pPr>
              <a:spcBef>
                <a:spcPct val="0"/>
              </a:spcBef>
              <a:buFontTx/>
              <a:buNone/>
            </a:pPr>
            <a:endParaRPr lang="en-US" altLang="en-US" sz="1800" b="0">
              <a:solidFill>
                <a:schemeClr val="tx1"/>
              </a:solidFill>
              <a:latin typeface="Lucida Grande"/>
            </a:endParaRPr>
          </a:p>
        </p:txBody>
      </p:sp>
      <p:sp>
        <p:nvSpPr>
          <p:cNvPr id="73741" name="TextBox 23">
            <a:extLst>
              <a:ext uri="{FF2B5EF4-FFF2-40B4-BE49-F238E27FC236}">
                <a16:creationId xmlns:a16="http://schemas.microsoft.com/office/drawing/2014/main" id="{B35CA18D-85AD-6D3A-A807-D575B0B59B94}"/>
              </a:ext>
            </a:extLst>
          </p:cNvPr>
          <p:cNvSpPr txBox="1">
            <a:spLocks noChangeArrowheads="1"/>
          </p:cNvSpPr>
          <p:nvPr/>
        </p:nvSpPr>
        <p:spPr bwMode="auto">
          <a:xfrm>
            <a:off x="1620838" y="1236663"/>
            <a:ext cx="1165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1800" b="0">
                <a:solidFill>
                  <a:schemeClr val="tx1"/>
                </a:solidFill>
                <a:latin typeface="Lucida Grande"/>
              </a:rPr>
              <a:t>Foil Packs</a:t>
            </a:r>
          </a:p>
          <a:p>
            <a:pPr>
              <a:spcBef>
                <a:spcPct val="0"/>
              </a:spcBef>
              <a:buFontTx/>
              <a:buNone/>
            </a:pPr>
            <a:endParaRPr lang="en-US" altLang="en-US" sz="1800" b="0">
              <a:solidFill>
                <a:schemeClr val="tx1"/>
              </a:solidFill>
              <a:latin typeface="Lucida Grande"/>
            </a:endParaRPr>
          </a:p>
        </p:txBody>
      </p:sp>
      <p:sp>
        <p:nvSpPr>
          <p:cNvPr id="73742" name="TextBox 24">
            <a:extLst>
              <a:ext uri="{FF2B5EF4-FFF2-40B4-BE49-F238E27FC236}">
                <a16:creationId xmlns:a16="http://schemas.microsoft.com/office/drawing/2014/main" id="{0521B1E3-6087-91BD-2E62-08820D780409}"/>
              </a:ext>
            </a:extLst>
          </p:cNvPr>
          <p:cNvSpPr txBox="1">
            <a:spLocks noChangeArrowheads="1"/>
          </p:cNvSpPr>
          <p:nvPr/>
        </p:nvSpPr>
        <p:spPr bwMode="auto">
          <a:xfrm>
            <a:off x="4921250" y="561454"/>
            <a:ext cx="1852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1800" b="0" dirty="0">
                <a:solidFill>
                  <a:schemeClr val="tx1"/>
                </a:solidFill>
                <a:latin typeface="Lucida Grande"/>
              </a:rPr>
              <a:t>Competition</a:t>
            </a:r>
          </a:p>
          <a:p>
            <a:pPr>
              <a:spcBef>
                <a:spcPct val="0"/>
              </a:spcBef>
              <a:buFontTx/>
              <a:buNone/>
            </a:pPr>
            <a:r>
              <a:rPr lang="en-US" altLang="en-US" sz="1800" b="0" dirty="0">
                <a:solidFill>
                  <a:schemeClr val="tx1"/>
                </a:solidFill>
                <a:latin typeface="Lucida Grande"/>
              </a:rPr>
              <a:t>Themes</a:t>
            </a:r>
          </a:p>
        </p:txBody>
      </p:sp>
    </p:spTree>
    <p:extLst>
      <p:ext uri="{BB962C8B-B14F-4D97-AF65-F5344CB8AC3E}">
        <p14:creationId xmlns:p14="http://schemas.microsoft.com/office/powerpoint/2010/main" val="29368488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A8ADB8-3D9E-0A40-ADD8-90DB89E05E16}"/>
              </a:ext>
            </a:extLst>
          </p:cNvPr>
          <p:cNvSpPr>
            <a:spLocks noGrp="1"/>
          </p:cNvSpPr>
          <p:nvPr>
            <p:ph type="title"/>
          </p:nvPr>
        </p:nvSpPr>
        <p:spPr>
          <a:xfrm>
            <a:off x="1619672" y="405369"/>
            <a:ext cx="7078240" cy="791383"/>
          </a:xfrm>
        </p:spPr>
        <p:txBody>
          <a:bodyPr/>
          <a:lstStyle/>
          <a:p>
            <a:r>
              <a:rPr lang="en-US" altLang="en-US" sz="2800" dirty="0"/>
              <a:t>Global Sustainability – More Information</a:t>
            </a:r>
            <a:endParaRPr lang="en-US" altLang="en-US" sz="2400" dirty="0"/>
          </a:p>
        </p:txBody>
      </p:sp>
      <p:sp>
        <p:nvSpPr>
          <p:cNvPr id="4" name="Rectangle 5">
            <a:extLst>
              <a:ext uri="{FF2B5EF4-FFF2-40B4-BE49-F238E27FC236}">
                <a16:creationId xmlns:a16="http://schemas.microsoft.com/office/drawing/2014/main" id="{9161CD15-6FD5-C4AE-6F1D-FCB565F67B84}"/>
              </a:ext>
            </a:extLst>
          </p:cNvPr>
          <p:cNvSpPr>
            <a:spLocks noChangeArrowheads="1"/>
          </p:cNvSpPr>
          <p:nvPr/>
        </p:nvSpPr>
        <p:spPr bwMode="auto">
          <a:xfrm>
            <a:off x="468313" y="1628775"/>
            <a:ext cx="8147050"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ts val="1200"/>
              </a:spcBef>
            </a:pPr>
            <a:r>
              <a:rPr lang="en-US" altLang="en-US" sz="2200" dirty="0"/>
              <a:t>Helplessness, Anger, Grief?</a:t>
            </a:r>
          </a:p>
          <a:p>
            <a:pPr>
              <a:spcBef>
                <a:spcPts val="1200"/>
              </a:spcBef>
            </a:pPr>
            <a:r>
              <a:rPr lang="en-US" altLang="en-US" sz="2200" dirty="0"/>
              <a:t>There are things we can all do!</a:t>
            </a:r>
          </a:p>
          <a:p>
            <a:pPr>
              <a:spcBef>
                <a:spcPts val="1200"/>
              </a:spcBef>
            </a:pPr>
            <a:r>
              <a:rPr lang="en-US" altLang="en-US" sz="2200" dirty="0"/>
              <a:t>Learn – Spread the Word</a:t>
            </a:r>
          </a:p>
          <a:p>
            <a:pPr>
              <a:spcBef>
                <a:spcPts val="1200"/>
              </a:spcBef>
            </a:pPr>
            <a:r>
              <a:rPr lang="en-US" altLang="en-US" sz="2200" dirty="0"/>
              <a:t>Support businesses/organizations making a difference</a:t>
            </a:r>
          </a:p>
          <a:p>
            <a:pPr>
              <a:spcBef>
                <a:spcPts val="1200"/>
              </a:spcBef>
            </a:pPr>
            <a:r>
              <a:rPr lang="en-US" altLang="en-US" sz="2200" dirty="0"/>
              <a:t>Vote!</a:t>
            </a:r>
          </a:p>
          <a:p>
            <a:pPr>
              <a:spcBef>
                <a:spcPts val="1200"/>
              </a:spcBef>
            </a:pPr>
            <a:endParaRPr lang="en-US" altLang="en-US" sz="2200" dirty="0"/>
          </a:p>
          <a:p>
            <a:pPr>
              <a:spcBef>
                <a:spcPts val="1200"/>
              </a:spcBef>
            </a:pPr>
            <a:r>
              <a:rPr lang="en-US" altLang="en-US" sz="2200" dirty="0"/>
              <a:t>UN Sustainable Development Goals</a:t>
            </a:r>
            <a:br>
              <a:rPr lang="en-US" altLang="en-US" sz="2000" dirty="0"/>
            </a:br>
            <a:r>
              <a:rPr lang="en-US" altLang="en-US" sz="1800" dirty="0"/>
              <a:t>https://www.unep.org/explore-topics/sustainable-development-goals</a:t>
            </a:r>
            <a:endParaRPr lang="en-US" altLang="en-US" sz="2000" dirty="0"/>
          </a:p>
          <a:p>
            <a:pPr>
              <a:spcBef>
                <a:spcPts val="1200"/>
              </a:spcBef>
            </a:pPr>
            <a:r>
              <a:rPr lang="en-US" altLang="en-US" sz="2200" dirty="0"/>
              <a:t>Gates Foundation</a:t>
            </a:r>
          </a:p>
        </p:txBody>
      </p:sp>
    </p:spTree>
    <p:extLst>
      <p:ext uri="{BB962C8B-B14F-4D97-AF65-F5344CB8AC3E}">
        <p14:creationId xmlns:p14="http://schemas.microsoft.com/office/powerpoint/2010/main" val="304219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5EBB46D-7E4C-0AAA-78F0-4A17E1B0639E}"/>
              </a:ext>
            </a:extLst>
          </p:cNvPr>
          <p:cNvSpPr>
            <a:spLocks noGrp="1"/>
          </p:cNvSpPr>
          <p:nvPr>
            <p:ph type="title"/>
          </p:nvPr>
        </p:nvSpPr>
        <p:spPr>
          <a:xfrm>
            <a:off x="1763713" y="333375"/>
            <a:ext cx="6573837" cy="1150938"/>
          </a:xfrm>
        </p:spPr>
        <p:txBody>
          <a:bodyPr/>
          <a:lstStyle/>
          <a:p>
            <a:r>
              <a:rPr lang="en-US" altLang="en-US"/>
              <a:t>Summary</a:t>
            </a:r>
            <a:endParaRPr lang="en-US" altLang="en-US" sz="2400"/>
          </a:p>
        </p:txBody>
      </p:sp>
      <p:sp>
        <p:nvSpPr>
          <p:cNvPr id="7171" name="Rectangle 3">
            <a:extLst>
              <a:ext uri="{FF2B5EF4-FFF2-40B4-BE49-F238E27FC236}">
                <a16:creationId xmlns:a16="http://schemas.microsoft.com/office/drawing/2014/main" id="{D138B7C5-963A-6845-3155-AA9E74622519}"/>
              </a:ext>
            </a:extLst>
          </p:cNvPr>
          <p:cNvSpPr>
            <a:spLocks noGrp="1"/>
          </p:cNvSpPr>
          <p:nvPr>
            <p:ph type="body" sz="half" idx="1"/>
          </p:nvPr>
        </p:nvSpPr>
        <p:spPr>
          <a:xfrm>
            <a:off x="468313" y="1628801"/>
            <a:ext cx="8424862" cy="4104456"/>
          </a:xfrm>
        </p:spPr>
        <p:txBody>
          <a:bodyPr/>
          <a:lstStyle/>
          <a:p>
            <a:pPr>
              <a:spcBef>
                <a:spcPct val="50000"/>
              </a:spcBef>
            </a:pPr>
            <a:r>
              <a:rPr lang="en-US" altLang="en-US" sz="2800" b="0" dirty="0"/>
              <a:t>Meals are part of the Fun and Adventure</a:t>
            </a:r>
          </a:p>
          <a:p>
            <a:pPr>
              <a:spcBef>
                <a:spcPct val="50000"/>
              </a:spcBef>
            </a:pPr>
            <a:r>
              <a:rPr lang="en-US" altLang="en-US" sz="2800" b="0" dirty="0"/>
              <a:t>Keys to ensuring our Meals are “Leave No Trace”</a:t>
            </a:r>
          </a:p>
          <a:p>
            <a:pPr lvl="1">
              <a:spcBef>
                <a:spcPct val="50000"/>
              </a:spcBef>
            </a:pPr>
            <a:r>
              <a:rPr lang="en-US" altLang="en-US" sz="2400" dirty="0"/>
              <a:t>Planning and Preparation</a:t>
            </a:r>
          </a:p>
          <a:p>
            <a:pPr lvl="1">
              <a:spcBef>
                <a:spcPct val="50000"/>
              </a:spcBef>
            </a:pPr>
            <a:r>
              <a:rPr lang="en-US" altLang="en-US" sz="2400" b="0" dirty="0"/>
              <a:t>Leave No </a:t>
            </a:r>
            <a:r>
              <a:rPr lang="en-US" altLang="en-US" sz="2400" dirty="0"/>
              <a:t>T</a:t>
            </a:r>
            <a:r>
              <a:rPr lang="en-US" altLang="en-US" sz="2400" b="0" dirty="0"/>
              <a:t>race Awareness, Principles, Practices </a:t>
            </a:r>
          </a:p>
          <a:p>
            <a:pPr>
              <a:spcBef>
                <a:spcPct val="50000"/>
              </a:spcBef>
            </a:pPr>
            <a:endParaRPr lang="en-US" altLang="en-US" sz="2600" b="0" dirty="0"/>
          </a:p>
          <a:p>
            <a:pPr>
              <a:spcBef>
                <a:spcPct val="50000"/>
              </a:spcBef>
            </a:pPr>
            <a:r>
              <a:rPr lang="en-US" altLang="en-US" sz="2600" b="0" dirty="0"/>
              <a:t>Lots of ideas for meals, ways to organize them</a:t>
            </a:r>
          </a:p>
          <a:p>
            <a:pPr>
              <a:spcBef>
                <a:spcPct val="50000"/>
              </a:spcBef>
            </a:pPr>
            <a:r>
              <a:rPr lang="en-US" altLang="en-US" sz="2600" b="0" dirty="0"/>
              <a:t>Other ideas &amp; tips</a:t>
            </a:r>
          </a:p>
          <a:p>
            <a:pPr>
              <a:spcBef>
                <a:spcPct val="50000"/>
              </a:spcBef>
            </a:pPr>
            <a:endParaRPr lang="en-US" altLang="en-US" sz="2800" b="0" dirty="0"/>
          </a:p>
          <a:p>
            <a:pPr marL="0" indent="0">
              <a:spcBef>
                <a:spcPct val="50000"/>
              </a:spcBef>
              <a:buNone/>
            </a:pPr>
            <a:endParaRPr lang="en-US" altLang="en-US" sz="2800" b="0" dirty="0"/>
          </a:p>
          <a:p>
            <a:pPr>
              <a:spcBef>
                <a:spcPct val="50000"/>
              </a:spcBef>
            </a:pPr>
            <a:endParaRPr lang="en-US" altLang="en-US" sz="2800" b="0" dirty="0"/>
          </a:p>
          <a:p>
            <a:pPr>
              <a:spcBef>
                <a:spcPct val="50000"/>
              </a:spcBef>
            </a:pPr>
            <a:endParaRPr lang="en-US" altLang="en-US" sz="2800" b="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DF4847-DF55-CE52-70D0-D70A2C5CBCA9}"/>
              </a:ext>
            </a:extLst>
          </p:cNvPr>
          <p:cNvSpPr txBox="1">
            <a:spLocks/>
          </p:cNvSpPr>
          <p:nvPr/>
        </p:nvSpPr>
        <p:spPr bwMode="auto">
          <a:xfrm>
            <a:off x="1692275" y="333375"/>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dirty="0">
                <a:solidFill>
                  <a:srgbClr val="CF0031"/>
                </a:solidFill>
              </a:rPr>
              <a:t>What is a “Leave No Trace” Meal?</a:t>
            </a:r>
            <a:endParaRPr lang="en-US" altLang="en-US" dirty="0">
              <a:solidFill>
                <a:srgbClr val="CF0031"/>
              </a:solidFill>
            </a:endParaRPr>
          </a:p>
        </p:txBody>
      </p:sp>
      <p:sp>
        <p:nvSpPr>
          <p:cNvPr id="74755" name="Rectangle 3">
            <a:extLst>
              <a:ext uri="{FF2B5EF4-FFF2-40B4-BE49-F238E27FC236}">
                <a16:creationId xmlns:a16="http://schemas.microsoft.com/office/drawing/2014/main" id="{76E3B772-B510-F5F7-F629-535EF2EB405A}"/>
              </a:ext>
            </a:extLst>
          </p:cNvPr>
          <p:cNvSpPr>
            <a:spLocks noGrp="1"/>
          </p:cNvSpPr>
          <p:nvPr>
            <p:ph type="body" sz="half" idx="1"/>
          </p:nvPr>
        </p:nvSpPr>
        <p:spPr>
          <a:xfrm>
            <a:off x="561976" y="1844825"/>
            <a:ext cx="8135938" cy="2952328"/>
          </a:xfrm>
        </p:spPr>
        <p:txBody>
          <a:bodyPr/>
          <a:lstStyle/>
          <a:p>
            <a:pPr>
              <a:spcBef>
                <a:spcPct val="50000"/>
              </a:spcBef>
              <a:defRPr/>
            </a:pPr>
            <a:r>
              <a:rPr lang="en-US" altLang="en-US" sz="2800" dirty="0"/>
              <a:t>Is it “What” is on the Menu?</a:t>
            </a:r>
          </a:p>
          <a:p>
            <a:pPr>
              <a:spcBef>
                <a:spcPct val="50000"/>
              </a:spcBef>
              <a:defRPr/>
            </a:pPr>
            <a:endParaRPr lang="en-US" altLang="en-US" sz="2800" dirty="0"/>
          </a:p>
          <a:p>
            <a:pPr>
              <a:spcBef>
                <a:spcPct val="50000"/>
              </a:spcBef>
              <a:defRPr/>
            </a:pPr>
            <a:r>
              <a:rPr lang="en-US" altLang="en-US" sz="2800" dirty="0"/>
              <a:t>“How” and “Where” are more important?</a:t>
            </a:r>
          </a:p>
          <a:p>
            <a:pPr>
              <a:spcBef>
                <a:spcPct val="50000"/>
              </a:spcBef>
              <a:defRPr/>
            </a:pPr>
            <a:endParaRPr lang="en-US" altLang="en-US" sz="2800" dirty="0"/>
          </a:p>
          <a:p>
            <a:pPr>
              <a:spcBef>
                <a:spcPct val="50000"/>
              </a:spcBef>
              <a:defRPr/>
            </a:pPr>
            <a:endParaRPr lang="en-US" altLang="en-US" b="0" dirty="0"/>
          </a:p>
        </p:txBody>
      </p:sp>
    </p:spTree>
    <p:extLst>
      <p:ext uri="{BB962C8B-B14F-4D97-AF65-F5344CB8AC3E}">
        <p14:creationId xmlns:p14="http://schemas.microsoft.com/office/powerpoint/2010/main" val="2380194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9516E621-939B-9ED6-5D8F-72E637D5A1E9}"/>
              </a:ext>
            </a:extLst>
          </p:cNvPr>
          <p:cNvSpPr>
            <a:spLocks noGrp="1"/>
          </p:cNvSpPr>
          <p:nvPr>
            <p:ph type="body" sz="half" idx="1"/>
          </p:nvPr>
        </p:nvSpPr>
        <p:spPr>
          <a:xfrm>
            <a:off x="539552" y="1493838"/>
            <a:ext cx="8353623" cy="5157787"/>
          </a:xfrm>
        </p:spPr>
        <p:txBody>
          <a:bodyPr/>
          <a:lstStyle/>
          <a:p>
            <a:pPr>
              <a:spcBef>
                <a:spcPct val="50000"/>
              </a:spcBef>
            </a:pPr>
            <a:r>
              <a:rPr lang="en-US" altLang="en-US" b="0" dirty="0"/>
              <a:t>Please fill out Survey – We appreciate your feedback!</a:t>
            </a:r>
          </a:p>
          <a:p>
            <a:pPr>
              <a:spcBef>
                <a:spcPct val="50000"/>
              </a:spcBef>
            </a:pPr>
            <a:r>
              <a:rPr lang="en-US" altLang="en-US" b="0" dirty="0"/>
              <a:t>Contact us: </a:t>
            </a:r>
          </a:p>
          <a:p>
            <a:pPr lvl="1">
              <a:spcBef>
                <a:spcPct val="50000"/>
              </a:spcBef>
            </a:pPr>
            <a:r>
              <a:rPr lang="en-US" altLang="en-US" dirty="0"/>
              <a:t>Mark: </a:t>
            </a:r>
            <a:r>
              <a:rPr lang="en-US" altLang="en-US" dirty="0">
                <a:hlinkClick r:id="rId3"/>
              </a:rPr>
              <a:t>meh@LPBroadband.net</a:t>
            </a:r>
            <a:endParaRPr lang="en-US" altLang="en-US" dirty="0"/>
          </a:p>
          <a:p>
            <a:pPr lvl="1">
              <a:spcBef>
                <a:spcPct val="50000"/>
              </a:spcBef>
            </a:pPr>
            <a:r>
              <a:rPr lang="en-US" altLang="en-US" dirty="0">
                <a:hlinkClick r:id="rId4"/>
              </a:rPr>
              <a:t>Roundtable@OutdoorEthics-BSA.org</a:t>
            </a:r>
            <a:br>
              <a:rPr lang="en-US" altLang="en-US" dirty="0"/>
            </a:br>
            <a:endParaRPr lang="en-US" altLang="en-US" dirty="0"/>
          </a:p>
          <a:p>
            <a:pPr>
              <a:spcBef>
                <a:spcPct val="50000"/>
              </a:spcBef>
            </a:pPr>
            <a:r>
              <a:rPr lang="en-US" altLang="en-US" sz="2000" b="0" dirty="0"/>
              <a:t>Video, Presentation, and Resources will be posted to </a:t>
            </a:r>
            <a:br>
              <a:rPr lang="en-US" altLang="en-US" sz="2000" b="0" dirty="0"/>
            </a:br>
            <a:r>
              <a:rPr lang="en-US" altLang="en-US" sz="2000" b="0" dirty="0"/>
              <a:t>	Roundtables on OutdoorEthics-BSA.org</a:t>
            </a:r>
          </a:p>
          <a:p>
            <a:pPr>
              <a:spcBef>
                <a:spcPct val="50000"/>
              </a:spcBef>
            </a:pPr>
            <a:r>
              <a:rPr lang="en-US" altLang="en-US" b="0" dirty="0"/>
              <a:t>Thanks to our Roundtable Workgroup for organizing these OE Roundtables!</a:t>
            </a:r>
            <a:br>
              <a:rPr lang="en-US" altLang="en-US" sz="2800" b="0" dirty="0"/>
            </a:br>
            <a:endParaRPr lang="en-US" altLang="en-US" sz="1600" b="0" dirty="0"/>
          </a:p>
          <a:p>
            <a:pPr>
              <a:spcBef>
                <a:spcPct val="50000"/>
              </a:spcBef>
            </a:pPr>
            <a:endParaRPr lang="en-US" altLang="en-US" sz="2400" dirty="0"/>
          </a:p>
          <a:p>
            <a:pPr lvl="1">
              <a:spcBef>
                <a:spcPct val="50000"/>
              </a:spcBef>
            </a:pPr>
            <a:endParaRPr lang="en-US" altLang="en-US" sz="2400" dirty="0"/>
          </a:p>
          <a:p>
            <a:pPr>
              <a:spcBef>
                <a:spcPct val="50000"/>
              </a:spcBef>
            </a:pPr>
            <a:endParaRPr lang="en-US" altLang="en-US" sz="2100" b="0" dirty="0"/>
          </a:p>
          <a:p>
            <a:pPr>
              <a:spcBef>
                <a:spcPct val="50000"/>
              </a:spcBef>
            </a:pPr>
            <a:endParaRPr lang="en-US" altLang="en-US" sz="2100" b="0" dirty="0"/>
          </a:p>
        </p:txBody>
      </p:sp>
      <p:sp>
        <p:nvSpPr>
          <p:cNvPr id="79875" name="Rectangle 2">
            <a:extLst>
              <a:ext uri="{FF2B5EF4-FFF2-40B4-BE49-F238E27FC236}">
                <a16:creationId xmlns:a16="http://schemas.microsoft.com/office/drawing/2014/main" id="{A57F4101-D4D0-BC78-3BAE-17636CE69599}"/>
              </a:ext>
            </a:extLst>
          </p:cNvPr>
          <p:cNvSpPr txBox="1">
            <a:spLocks/>
          </p:cNvSpPr>
          <p:nvPr/>
        </p:nvSpPr>
        <p:spPr bwMode="auto">
          <a:xfrm>
            <a:off x="1692275" y="333375"/>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a:solidFill>
                  <a:srgbClr val="CF0031"/>
                </a:solidFill>
              </a:rPr>
              <a:t>Thanks for Attending!</a:t>
            </a:r>
            <a:endParaRPr lang="en-US" altLang="en-US">
              <a:solidFill>
                <a:srgbClr val="CF003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DF4847-DF55-CE52-70D0-D70A2C5CBCA9}"/>
              </a:ext>
            </a:extLst>
          </p:cNvPr>
          <p:cNvSpPr txBox="1">
            <a:spLocks/>
          </p:cNvSpPr>
          <p:nvPr/>
        </p:nvSpPr>
        <p:spPr bwMode="auto">
          <a:xfrm>
            <a:off x="1692275" y="333375"/>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dirty="0">
                <a:solidFill>
                  <a:srgbClr val="CF0031"/>
                </a:solidFill>
              </a:rPr>
              <a:t>What is a “Leave No Trace” Meal?</a:t>
            </a:r>
            <a:endParaRPr lang="en-US" altLang="en-US" dirty="0">
              <a:solidFill>
                <a:srgbClr val="CF0031"/>
              </a:solidFill>
            </a:endParaRPr>
          </a:p>
        </p:txBody>
      </p:sp>
      <p:sp>
        <p:nvSpPr>
          <p:cNvPr id="74755" name="Rectangle 3">
            <a:extLst>
              <a:ext uri="{FF2B5EF4-FFF2-40B4-BE49-F238E27FC236}">
                <a16:creationId xmlns:a16="http://schemas.microsoft.com/office/drawing/2014/main" id="{76E3B772-B510-F5F7-F629-535EF2EB405A}"/>
              </a:ext>
            </a:extLst>
          </p:cNvPr>
          <p:cNvSpPr>
            <a:spLocks noGrp="1"/>
          </p:cNvSpPr>
          <p:nvPr>
            <p:ph type="body" sz="half" idx="1"/>
          </p:nvPr>
        </p:nvSpPr>
        <p:spPr>
          <a:xfrm>
            <a:off x="561976" y="1844825"/>
            <a:ext cx="8135938" cy="3744416"/>
          </a:xfrm>
        </p:spPr>
        <p:txBody>
          <a:bodyPr/>
          <a:lstStyle/>
          <a:p>
            <a:pPr>
              <a:spcBef>
                <a:spcPct val="50000"/>
              </a:spcBef>
              <a:defRPr/>
            </a:pPr>
            <a:r>
              <a:rPr lang="en-US" altLang="en-US" dirty="0"/>
              <a:t>Planned</a:t>
            </a:r>
            <a:r>
              <a:rPr lang="en-US" altLang="en-US" b="0" dirty="0"/>
              <a:t> considering Leave No Trace Seven Principles</a:t>
            </a:r>
          </a:p>
          <a:p>
            <a:pPr>
              <a:spcBef>
                <a:spcPct val="50000"/>
              </a:spcBef>
              <a:defRPr/>
            </a:pPr>
            <a:r>
              <a:rPr lang="en-US" altLang="en-US" b="0" dirty="0"/>
              <a:t>Pre-Outing </a:t>
            </a:r>
            <a:r>
              <a:rPr lang="en-US" altLang="en-US" dirty="0"/>
              <a:t>Preparation</a:t>
            </a:r>
          </a:p>
          <a:p>
            <a:pPr>
              <a:spcBef>
                <a:spcPct val="50000"/>
              </a:spcBef>
              <a:defRPr/>
            </a:pPr>
            <a:r>
              <a:rPr lang="en-US" altLang="en-US" dirty="0"/>
              <a:t>Awareness/Knowledge, Skills, Equipment, Commitment &gt; Good Judgement </a:t>
            </a:r>
            <a:r>
              <a:rPr lang="en-US" altLang="en-US" b="0" dirty="0"/>
              <a:t>while on the outing</a:t>
            </a:r>
          </a:p>
          <a:p>
            <a:pPr>
              <a:spcBef>
                <a:spcPct val="50000"/>
              </a:spcBef>
              <a:defRPr/>
            </a:pPr>
            <a:endParaRPr lang="en-US" altLang="en-US" dirty="0"/>
          </a:p>
          <a:p>
            <a:pPr>
              <a:spcBef>
                <a:spcPct val="50000"/>
              </a:spcBef>
              <a:defRPr/>
            </a:pPr>
            <a:r>
              <a:rPr lang="en-US" altLang="en-US" dirty="0"/>
              <a:t>Experiential Learning </a:t>
            </a:r>
            <a:r>
              <a:rPr lang="en-US" altLang="en-US" b="0" dirty="0"/>
              <a:t>– Do, Reflect, Generalize, Apply Learning to Next Time</a:t>
            </a:r>
          </a:p>
          <a:p>
            <a:pPr>
              <a:spcBef>
                <a:spcPct val="50000"/>
              </a:spcBef>
              <a:defRPr/>
            </a:pPr>
            <a:endParaRPr lang="en-US" altLang="en-US" b="0" dirty="0"/>
          </a:p>
        </p:txBody>
      </p:sp>
    </p:spTree>
    <p:extLst>
      <p:ext uri="{BB962C8B-B14F-4D97-AF65-F5344CB8AC3E}">
        <p14:creationId xmlns:p14="http://schemas.microsoft.com/office/powerpoint/2010/main" val="4134490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1D4A31A-21F3-2257-541C-B56B98643AFA}"/>
              </a:ext>
            </a:extLst>
          </p:cNvPr>
          <p:cNvSpPr>
            <a:spLocks noGrp="1"/>
          </p:cNvSpPr>
          <p:nvPr>
            <p:ph type="title"/>
          </p:nvPr>
        </p:nvSpPr>
        <p:spPr>
          <a:xfrm>
            <a:off x="1692275" y="333375"/>
            <a:ext cx="7005638" cy="1150938"/>
          </a:xfrm>
        </p:spPr>
        <p:txBody>
          <a:bodyPr/>
          <a:lstStyle/>
          <a:p>
            <a:pPr>
              <a:spcBef>
                <a:spcPct val="50000"/>
              </a:spcBef>
            </a:pPr>
            <a:r>
              <a:rPr lang="en-US" altLang="en-US" dirty="0"/>
              <a:t>Our “Food Cycle”</a:t>
            </a:r>
          </a:p>
        </p:txBody>
      </p:sp>
      <p:sp>
        <p:nvSpPr>
          <p:cNvPr id="9219" name="Rectangle 3">
            <a:extLst>
              <a:ext uri="{FF2B5EF4-FFF2-40B4-BE49-F238E27FC236}">
                <a16:creationId xmlns:a16="http://schemas.microsoft.com/office/drawing/2014/main" id="{1E3ABE8E-9E71-7B81-AA54-2254E8B1858E}"/>
              </a:ext>
            </a:extLst>
          </p:cNvPr>
          <p:cNvSpPr>
            <a:spLocks noGrp="1"/>
          </p:cNvSpPr>
          <p:nvPr>
            <p:ph type="body" sz="half" idx="1"/>
          </p:nvPr>
        </p:nvSpPr>
        <p:spPr>
          <a:xfrm>
            <a:off x="395288" y="1628775"/>
            <a:ext cx="4681537" cy="5229225"/>
          </a:xfrm>
        </p:spPr>
        <p:txBody>
          <a:bodyPr/>
          <a:lstStyle/>
          <a:p>
            <a:pPr>
              <a:spcBef>
                <a:spcPct val="50000"/>
              </a:spcBef>
              <a:defRPr/>
            </a:pPr>
            <a:r>
              <a:rPr lang="en-US" altLang="en-US" dirty="0"/>
              <a:t>Planning: </a:t>
            </a:r>
          </a:p>
          <a:p>
            <a:pPr lvl="1">
              <a:spcBef>
                <a:spcPct val="50000"/>
              </a:spcBef>
              <a:defRPr/>
            </a:pPr>
            <a:r>
              <a:rPr lang="en-US" altLang="en-US" dirty="0"/>
              <a:t>Location/restrictions/schedule, participants, cooking method / menu, ingredients/amounts</a:t>
            </a:r>
          </a:p>
          <a:p>
            <a:pPr>
              <a:spcBef>
                <a:spcPct val="50000"/>
              </a:spcBef>
              <a:defRPr/>
            </a:pPr>
            <a:r>
              <a:rPr lang="en-US" altLang="en-US" dirty="0"/>
              <a:t>Preparation:</a:t>
            </a:r>
          </a:p>
          <a:p>
            <a:pPr lvl="1">
              <a:spcBef>
                <a:spcPct val="50000"/>
              </a:spcBef>
              <a:defRPr/>
            </a:pPr>
            <a:r>
              <a:rPr lang="en-US" altLang="en-US" dirty="0"/>
              <a:t>Shopping, advanced preparation, packaging</a:t>
            </a:r>
          </a:p>
          <a:p>
            <a:pPr>
              <a:spcBef>
                <a:spcPct val="50000"/>
              </a:spcBef>
              <a:defRPr/>
            </a:pPr>
            <a:r>
              <a:rPr lang="en-US" altLang="en-US" dirty="0"/>
              <a:t>Transport, storage</a:t>
            </a:r>
          </a:p>
          <a:p>
            <a:pPr marL="457200" lvl="1" indent="0">
              <a:spcBef>
                <a:spcPct val="50000"/>
              </a:spcBef>
              <a:buFont typeface="Arial" panose="020B0604020202020204" pitchFamily="34" charset="0"/>
              <a:buNone/>
              <a:defRPr/>
            </a:pPr>
            <a:r>
              <a:rPr lang="en-US" altLang="en-US" dirty="0"/>
              <a:t>					(</a:t>
            </a:r>
            <a:r>
              <a:rPr lang="en-US" altLang="en-US" dirty="0" err="1"/>
              <a:t>cont</a:t>
            </a:r>
            <a:r>
              <a:rPr lang="en-US" altLang="en-US" dirty="0"/>
              <a:t>…)</a:t>
            </a:r>
          </a:p>
          <a:p>
            <a:pPr marL="457200" lvl="1" indent="0">
              <a:spcBef>
                <a:spcPct val="50000"/>
              </a:spcBef>
              <a:buFont typeface="Arial" panose="020B0604020202020204" pitchFamily="34" charset="0"/>
              <a:buNone/>
              <a:defRPr/>
            </a:pPr>
            <a:endParaRPr lang="en-US" altLang="en-US" dirty="0"/>
          </a:p>
        </p:txBody>
      </p:sp>
      <p:pic>
        <p:nvPicPr>
          <p:cNvPr id="14340" name="Picture 2">
            <a:extLst>
              <a:ext uri="{FF2B5EF4-FFF2-40B4-BE49-F238E27FC236}">
                <a16:creationId xmlns:a16="http://schemas.microsoft.com/office/drawing/2014/main" id="{284F05FF-35F3-A61F-1D13-46BA4966A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1628775"/>
            <a:ext cx="36766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nodeType="afterEffect">
                                  <p:stCondLst>
                                    <p:cond delay="0"/>
                                  </p:stCondLst>
                                  <p:childTnLst>
                                    <p:set>
                                      <p:cBhvr>
                                        <p:cTn id="21"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3DB6996-C6AF-5469-6C05-36BDE68F5FC6}"/>
              </a:ext>
            </a:extLst>
          </p:cNvPr>
          <p:cNvSpPr>
            <a:spLocks noGrp="1"/>
          </p:cNvSpPr>
          <p:nvPr>
            <p:ph type="title"/>
          </p:nvPr>
        </p:nvSpPr>
        <p:spPr>
          <a:xfrm>
            <a:off x="1835150" y="333375"/>
            <a:ext cx="6862763" cy="1150938"/>
          </a:xfrm>
        </p:spPr>
        <p:txBody>
          <a:bodyPr/>
          <a:lstStyle/>
          <a:p>
            <a:pPr>
              <a:spcBef>
                <a:spcPct val="50000"/>
              </a:spcBef>
            </a:pPr>
            <a:r>
              <a:rPr lang="en-US" altLang="en-US"/>
              <a:t>Our “Food Cycle” </a:t>
            </a:r>
            <a:r>
              <a:rPr lang="en-US" altLang="en-US" sz="2400"/>
              <a:t>(cont)</a:t>
            </a:r>
            <a:endParaRPr lang="en-US" altLang="en-US"/>
          </a:p>
        </p:txBody>
      </p:sp>
      <p:sp>
        <p:nvSpPr>
          <p:cNvPr id="9219" name="Rectangle 3">
            <a:extLst>
              <a:ext uri="{FF2B5EF4-FFF2-40B4-BE49-F238E27FC236}">
                <a16:creationId xmlns:a16="http://schemas.microsoft.com/office/drawing/2014/main" id="{1812FB60-2E13-4F3E-09B4-C38BFC424E2D}"/>
              </a:ext>
            </a:extLst>
          </p:cNvPr>
          <p:cNvSpPr>
            <a:spLocks noGrp="1"/>
          </p:cNvSpPr>
          <p:nvPr>
            <p:ph type="body" sz="half" idx="1"/>
          </p:nvPr>
        </p:nvSpPr>
        <p:spPr>
          <a:xfrm>
            <a:off x="395288" y="1628775"/>
            <a:ext cx="8302625" cy="5229225"/>
          </a:xfrm>
        </p:spPr>
        <p:txBody>
          <a:bodyPr/>
          <a:lstStyle/>
          <a:p>
            <a:pPr>
              <a:spcBef>
                <a:spcPct val="50000"/>
              </a:spcBef>
            </a:pPr>
            <a:r>
              <a:rPr lang="en-US" altLang="en-US" sz="2200" dirty="0"/>
              <a:t>Meal Preparation:</a:t>
            </a:r>
          </a:p>
          <a:p>
            <a:pPr lvl="1">
              <a:spcBef>
                <a:spcPct val="50000"/>
              </a:spcBef>
            </a:pPr>
            <a:r>
              <a:rPr lang="en-US" altLang="en-US" dirty="0"/>
              <a:t>Food prep, cooking, serving</a:t>
            </a:r>
          </a:p>
          <a:p>
            <a:pPr>
              <a:spcBef>
                <a:spcPct val="50000"/>
              </a:spcBef>
            </a:pPr>
            <a:r>
              <a:rPr lang="en-US" altLang="en-US" sz="2200" dirty="0"/>
              <a:t>Eating!</a:t>
            </a:r>
          </a:p>
          <a:p>
            <a:pPr>
              <a:spcBef>
                <a:spcPct val="50000"/>
              </a:spcBef>
            </a:pPr>
            <a:r>
              <a:rPr lang="en-US" altLang="en-US" sz="2200" dirty="0"/>
              <a:t>Cleanup:</a:t>
            </a:r>
          </a:p>
          <a:p>
            <a:pPr lvl="1">
              <a:spcBef>
                <a:spcPct val="50000"/>
              </a:spcBef>
            </a:pPr>
            <a:r>
              <a:rPr lang="en-US" altLang="en-US" dirty="0"/>
              <a:t>Clean dishes, utensils, pots, stove, table.</a:t>
            </a:r>
          </a:p>
          <a:p>
            <a:pPr lvl="1">
              <a:spcBef>
                <a:spcPct val="50000"/>
              </a:spcBef>
            </a:pPr>
            <a:r>
              <a:rPr lang="en-US" altLang="en-US" dirty="0"/>
              <a:t>Disposal of wash/rinse water</a:t>
            </a:r>
          </a:p>
          <a:p>
            <a:pPr lvl="1">
              <a:spcBef>
                <a:spcPct val="50000"/>
              </a:spcBef>
            </a:pPr>
            <a:r>
              <a:rPr lang="en-US" altLang="en-US" dirty="0"/>
              <a:t>Leftovers/trash/garbage storage, transport </a:t>
            </a:r>
            <a:br>
              <a:rPr lang="en-US" altLang="en-US" dirty="0"/>
            </a:br>
            <a:r>
              <a:rPr lang="en-US" altLang="en-US" dirty="0"/>
              <a:t>and disposal.</a:t>
            </a:r>
          </a:p>
          <a:p>
            <a:pPr lvl="1">
              <a:spcBef>
                <a:spcPct val="50000"/>
              </a:spcBef>
            </a:pPr>
            <a:endParaRPr lang="en-US" altLang="en-US" dirty="0"/>
          </a:p>
        </p:txBody>
      </p:sp>
      <p:pic>
        <p:nvPicPr>
          <p:cNvPr id="16388" name="Picture 2">
            <a:extLst>
              <a:ext uri="{FF2B5EF4-FFF2-40B4-BE49-F238E27FC236}">
                <a16:creationId xmlns:a16="http://schemas.microsoft.com/office/drawing/2014/main" id="{E7BBE616-1431-F5DB-7901-41BEC4F3E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611313"/>
            <a:ext cx="2659063"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9274BF6-1737-2C5D-8C61-2060F6E8AFA7}"/>
              </a:ext>
            </a:extLst>
          </p:cNvPr>
          <p:cNvSpPr>
            <a:spLocks noGrp="1"/>
          </p:cNvSpPr>
          <p:nvPr>
            <p:ph type="title"/>
          </p:nvPr>
        </p:nvSpPr>
        <p:spPr>
          <a:xfrm>
            <a:off x="1619250" y="333375"/>
            <a:ext cx="7078663" cy="1150938"/>
          </a:xfrm>
        </p:spPr>
        <p:txBody>
          <a:bodyPr/>
          <a:lstStyle/>
          <a:p>
            <a:r>
              <a:rPr lang="en-US" altLang="en-US" dirty="0"/>
              <a:t>Food Cycle - Beyond Just the Food</a:t>
            </a:r>
            <a:endParaRPr lang="en-US" altLang="en-US" sz="2400" dirty="0"/>
          </a:p>
        </p:txBody>
      </p:sp>
      <p:sp>
        <p:nvSpPr>
          <p:cNvPr id="11267" name="Rectangle 3">
            <a:extLst>
              <a:ext uri="{FF2B5EF4-FFF2-40B4-BE49-F238E27FC236}">
                <a16:creationId xmlns:a16="http://schemas.microsoft.com/office/drawing/2014/main" id="{D1C52F8D-209D-6095-8F83-5A9A8FCDBFBF}"/>
              </a:ext>
            </a:extLst>
          </p:cNvPr>
          <p:cNvSpPr>
            <a:spLocks noGrp="1"/>
          </p:cNvSpPr>
          <p:nvPr>
            <p:ph type="body" sz="half" idx="1"/>
          </p:nvPr>
        </p:nvSpPr>
        <p:spPr>
          <a:xfrm>
            <a:off x="323850" y="1773238"/>
            <a:ext cx="5688013" cy="4464050"/>
          </a:xfrm>
        </p:spPr>
        <p:txBody>
          <a:bodyPr/>
          <a:lstStyle/>
          <a:p>
            <a:pPr lvl="1">
              <a:spcBef>
                <a:spcPct val="50000"/>
              </a:spcBef>
            </a:pPr>
            <a:r>
              <a:rPr lang="en-US" altLang="en-US" dirty="0"/>
              <a:t>Food Safety</a:t>
            </a:r>
          </a:p>
          <a:p>
            <a:pPr lvl="1">
              <a:spcBef>
                <a:spcPct val="50000"/>
              </a:spcBef>
            </a:pPr>
            <a:r>
              <a:rPr lang="en-US" altLang="en-US" dirty="0"/>
              <a:t>Equipment &amp; Supplies for each step</a:t>
            </a:r>
          </a:p>
          <a:p>
            <a:pPr lvl="1">
              <a:spcBef>
                <a:spcPct val="50000"/>
              </a:spcBef>
            </a:pPr>
            <a:r>
              <a:rPr lang="en-US" altLang="en-US" dirty="0"/>
              <a:t>Recipe/Instructions for cooking</a:t>
            </a:r>
          </a:p>
          <a:p>
            <a:pPr lvl="1">
              <a:spcBef>
                <a:spcPct val="50000"/>
              </a:spcBef>
            </a:pPr>
            <a:r>
              <a:rPr lang="en-US" altLang="en-US" dirty="0"/>
              <a:t>Site/Kitchen location, organization, setup</a:t>
            </a:r>
          </a:p>
          <a:p>
            <a:pPr lvl="1">
              <a:spcBef>
                <a:spcPct val="50000"/>
              </a:spcBef>
            </a:pPr>
            <a:r>
              <a:rPr lang="en-US" altLang="en-US" dirty="0"/>
              <a:t>Water.  Fuel, stove, wood &amp; fire prep</a:t>
            </a:r>
          </a:p>
          <a:p>
            <a:pPr lvl="1">
              <a:spcBef>
                <a:spcPct val="50000"/>
              </a:spcBef>
            </a:pPr>
            <a:r>
              <a:rPr lang="en-US" altLang="en-US" dirty="0"/>
              <a:t>Fire out, dispose of ashes</a:t>
            </a:r>
          </a:p>
          <a:p>
            <a:pPr lvl="1">
              <a:spcBef>
                <a:spcPct val="50000"/>
              </a:spcBef>
            </a:pPr>
            <a:r>
              <a:rPr lang="en-US" altLang="en-US" dirty="0"/>
              <a:t>Bear box / hang / canister</a:t>
            </a:r>
          </a:p>
          <a:p>
            <a:pPr lvl="1">
              <a:spcBef>
                <a:spcPct val="50000"/>
              </a:spcBef>
            </a:pPr>
            <a:r>
              <a:rPr lang="en-US" altLang="en-US" dirty="0"/>
              <a:t>Leftovers / reusables / recyclables / compostables</a:t>
            </a:r>
            <a:br>
              <a:rPr lang="en-US" altLang="en-US" dirty="0"/>
            </a:br>
            <a:endParaRPr lang="en-US" altLang="en-US" dirty="0"/>
          </a:p>
          <a:p>
            <a:pPr lvl="1">
              <a:spcBef>
                <a:spcPct val="50000"/>
              </a:spcBef>
            </a:pPr>
            <a:endParaRPr lang="en-US" altLang="en-US" dirty="0"/>
          </a:p>
        </p:txBody>
      </p:sp>
      <p:pic>
        <p:nvPicPr>
          <p:cNvPr id="17412" name="Picture 2">
            <a:extLst>
              <a:ext uri="{FF2B5EF4-FFF2-40B4-BE49-F238E27FC236}">
                <a16:creationId xmlns:a16="http://schemas.microsoft.com/office/drawing/2014/main" id="{D4DFE234-1430-6E52-25C7-B21B73ED6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463" y="3068638"/>
            <a:ext cx="156051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a16="http://schemas.microsoft.com/office/drawing/2014/main" id="{DCC9AC85-7C77-C78D-27F5-AFF84E5F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68638"/>
            <a:ext cx="15605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a:extLst>
              <a:ext uri="{FF2B5EF4-FFF2-40B4-BE49-F238E27FC236}">
                <a16:creationId xmlns:a16="http://schemas.microsoft.com/office/drawing/2014/main" id="{0CBF0F09-5078-1404-CD43-E0A490AAE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450" y="1196975"/>
            <a:ext cx="19145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1741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74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1267">
                                            <p:txEl>
                                              <p:pRg st="6" end="6"/>
                                            </p:txEl>
                                          </p:spTgt>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1741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DF4847-DF55-CE52-70D0-D70A2C5CBCA9}"/>
              </a:ext>
            </a:extLst>
          </p:cNvPr>
          <p:cNvSpPr txBox="1">
            <a:spLocks/>
          </p:cNvSpPr>
          <p:nvPr/>
        </p:nvSpPr>
        <p:spPr bwMode="auto">
          <a:xfrm>
            <a:off x="1692275" y="333375"/>
            <a:ext cx="70056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defTabSz="45720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defTabSz="4572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defTabSz="4572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defTabSz="4572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r>
              <a:rPr lang="en-US" altLang="en-US" sz="3200" dirty="0">
                <a:solidFill>
                  <a:srgbClr val="CF0031"/>
                </a:solidFill>
              </a:rPr>
              <a:t>Planning - What do we need to consider?</a:t>
            </a:r>
            <a:endParaRPr lang="en-US" altLang="en-US" dirty="0">
              <a:solidFill>
                <a:srgbClr val="CF0031"/>
              </a:solidFill>
            </a:endParaRPr>
          </a:p>
        </p:txBody>
      </p:sp>
      <p:sp>
        <p:nvSpPr>
          <p:cNvPr id="74755" name="Rectangle 3">
            <a:extLst>
              <a:ext uri="{FF2B5EF4-FFF2-40B4-BE49-F238E27FC236}">
                <a16:creationId xmlns:a16="http://schemas.microsoft.com/office/drawing/2014/main" id="{76E3B772-B510-F5F7-F629-535EF2EB405A}"/>
              </a:ext>
            </a:extLst>
          </p:cNvPr>
          <p:cNvSpPr>
            <a:spLocks noGrp="1"/>
          </p:cNvSpPr>
          <p:nvPr>
            <p:ph type="body" sz="half" idx="1"/>
          </p:nvPr>
        </p:nvSpPr>
        <p:spPr>
          <a:xfrm>
            <a:off x="561975" y="1556792"/>
            <a:ext cx="8569325" cy="4824535"/>
          </a:xfrm>
        </p:spPr>
        <p:txBody>
          <a:bodyPr/>
          <a:lstStyle/>
          <a:p>
            <a:pPr>
              <a:spcBef>
                <a:spcPct val="50000"/>
              </a:spcBef>
              <a:defRPr/>
            </a:pPr>
            <a:r>
              <a:rPr lang="en-US" altLang="en-US" b="0" dirty="0"/>
              <a:t>All aspects of the “Food Cycle”</a:t>
            </a:r>
            <a:br>
              <a:rPr lang="en-US" altLang="en-US" b="0" dirty="0"/>
            </a:br>
            <a:endParaRPr lang="en-US" altLang="en-US" b="0" dirty="0"/>
          </a:p>
          <a:p>
            <a:pPr>
              <a:spcBef>
                <a:spcPct val="50000"/>
              </a:spcBef>
              <a:defRPr/>
            </a:pPr>
            <a:r>
              <a:rPr lang="en-US" altLang="en-US" b="0" dirty="0"/>
              <a:t>Program Level, Group Size, </a:t>
            </a:r>
          </a:p>
          <a:p>
            <a:pPr>
              <a:spcBef>
                <a:spcPct val="50000"/>
              </a:spcBef>
              <a:defRPr/>
            </a:pPr>
            <a:r>
              <a:rPr lang="en-US" altLang="en-US" b="0" dirty="0"/>
              <a:t>Location/Facilities/Weather</a:t>
            </a:r>
          </a:p>
          <a:p>
            <a:pPr>
              <a:spcBef>
                <a:spcPct val="50000"/>
              </a:spcBef>
              <a:defRPr/>
            </a:pPr>
            <a:r>
              <a:rPr lang="en-US" altLang="en-US" b="0" dirty="0"/>
              <a:t>Special Cooking Methods</a:t>
            </a:r>
          </a:p>
          <a:p>
            <a:pPr>
              <a:spcBef>
                <a:spcPct val="50000"/>
              </a:spcBef>
              <a:defRPr/>
            </a:pPr>
            <a:r>
              <a:rPr lang="en-US" altLang="en-US" b="0" dirty="0"/>
              <a:t>Participant Dietary Needs, …</a:t>
            </a:r>
          </a:p>
          <a:p>
            <a:pPr marL="0" indent="0">
              <a:spcBef>
                <a:spcPct val="50000"/>
              </a:spcBef>
              <a:buNone/>
              <a:defRPr/>
            </a:pPr>
            <a:endParaRPr lang="en-US" altLang="en-US" b="0" dirty="0"/>
          </a:p>
        </p:txBody>
      </p:sp>
    </p:spTree>
    <p:extLst>
      <p:ext uri="{BB962C8B-B14F-4D97-AF65-F5344CB8AC3E}">
        <p14:creationId xmlns:p14="http://schemas.microsoft.com/office/powerpoint/2010/main" val="3635276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Helvetica"/>
        <a:ea typeface="ヒラギノ角ゴ Pro W3"/>
        <a:cs typeface=""/>
      </a:majorFont>
      <a:minorFont>
        <a:latin typeface="Helvetica"/>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Helvetica"/>
        <a:ea typeface="ヒラギノ角ゴ Pro W3"/>
        <a:cs typeface=""/>
      </a:majorFont>
      <a:minorFont>
        <a:latin typeface="Helvetica"/>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Theme">
      <a:majorFont>
        <a:latin typeface="Helvetica"/>
        <a:ea typeface="ヒラギノ角ゴ Pro W3"/>
        <a:cs typeface=""/>
      </a:majorFont>
      <a:minorFont>
        <a:latin typeface="Helvetica"/>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SPTemplate2</Template>
  <TotalTime>24300</TotalTime>
  <Words>3504</Words>
  <Application>Microsoft Office PowerPoint</Application>
  <PresentationFormat>On-screen Show (4:3)</PresentationFormat>
  <Paragraphs>516</Paragraphs>
  <Slides>40</Slides>
  <Notes>40</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40</vt:i4>
      </vt:variant>
    </vt:vector>
  </HeadingPairs>
  <TitlesOfParts>
    <vt:vector size="48" baseType="lpstr">
      <vt:lpstr>Arial</vt:lpstr>
      <vt:lpstr>bebas-neue</vt:lpstr>
      <vt:lpstr>Helvetica</vt:lpstr>
      <vt:lpstr>Lucida Grande</vt:lpstr>
      <vt:lpstr>proxima-nova</vt:lpstr>
      <vt:lpstr>1_Office Theme</vt:lpstr>
      <vt:lpstr>2_Office Theme</vt:lpstr>
      <vt:lpstr>6_Office Theme</vt:lpstr>
      <vt:lpstr>Leave No Trace Meals</vt:lpstr>
      <vt:lpstr>Premise</vt:lpstr>
      <vt:lpstr>Premise – November 2021 Roundtable</vt:lpstr>
      <vt:lpstr>PowerPoint Presentation</vt:lpstr>
      <vt:lpstr>PowerPoint Presentation</vt:lpstr>
      <vt:lpstr>Our “Food Cycle”</vt:lpstr>
      <vt:lpstr>Our “Food Cycle” (cont)</vt:lpstr>
      <vt:lpstr>Food Cycle - Beyond Just the Food</vt:lpstr>
      <vt:lpstr>PowerPoint Presentation</vt:lpstr>
      <vt:lpstr>Other Meal Considerations</vt:lpstr>
      <vt:lpstr>PowerPoint Presentation</vt:lpstr>
      <vt:lpstr>Global Sustainability </vt:lpstr>
      <vt:lpstr>Drawdown.org</vt:lpstr>
      <vt:lpstr>PowerPoint Presentation</vt:lpstr>
      <vt:lpstr>Food Waste on Outings</vt:lpstr>
      <vt:lpstr>Food Waste on Outings</vt:lpstr>
      <vt:lpstr>Global Sustainability</vt:lpstr>
      <vt:lpstr>PowerPoint Presentation</vt:lpstr>
      <vt:lpstr>Meal Examples &amp; Tips</vt:lpstr>
      <vt:lpstr>Saturday Lunch</vt:lpstr>
      <vt:lpstr>What did we learn from Lunch?</vt:lpstr>
      <vt:lpstr>What did we learn from Lunch Cleanup?</vt:lpstr>
      <vt:lpstr>Saturday Evening Meal</vt:lpstr>
      <vt:lpstr>Evening Meal</vt:lpstr>
      <vt:lpstr>Breakfast</vt:lpstr>
      <vt:lpstr>Breakfast Cleanup</vt:lpstr>
      <vt:lpstr>Breakfast</vt:lpstr>
      <vt:lpstr>Sunday Lunch</vt:lpstr>
      <vt:lpstr>Tip - Sanitation is Important!</vt:lpstr>
      <vt:lpstr>Meal Bowls</vt:lpstr>
      <vt:lpstr>Meal Bowls</vt:lpstr>
      <vt:lpstr>Simple Backpacking Kitchen</vt:lpstr>
      <vt:lpstr>Backpacking Meal Ideas Packed by Meal</vt:lpstr>
      <vt:lpstr>Simple/Quick Backpacking Dinners</vt:lpstr>
      <vt:lpstr>Simple/Quick Backpacking Dinners</vt:lpstr>
      <vt:lpstr>More Backpacking Food Ideas</vt:lpstr>
      <vt:lpstr>PowerPoint Presentation</vt:lpstr>
      <vt:lpstr>Global Sustainability – More Information</vt:lpstr>
      <vt:lpstr>Summary</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Leave No Trace - Partial Trainer Course Slides</dc:title>
  <dc:creator>Mark Hammer</dc:creator>
  <cp:lastModifiedBy>Mark Hammer</cp:lastModifiedBy>
  <cp:revision>347</cp:revision>
  <dcterms:created xsi:type="dcterms:W3CDTF">2010-01-24T22:56:30Z</dcterms:created>
  <dcterms:modified xsi:type="dcterms:W3CDTF">2023-11-09T00:48:58Z</dcterms:modified>
</cp:coreProperties>
</file>