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75" r:id="rId3"/>
    <p:sldId id="276" r:id="rId4"/>
    <p:sldId id="284" r:id="rId5"/>
    <p:sldId id="286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9" r:id="rId16"/>
    <p:sldId id="300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9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D-40BF-8975-B70B75BD40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ED-40BF-8975-B70B75BD40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ED-40BF-8975-B70B75BD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67294296"/>
        <c:axId val="567294688"/>
      </c:barChart>
      <c:catAx>
        <c:axId val="56729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688"/>
        <c:crosses val="autoZero"/>
        <c:auto val="1"/>
        <c:lblAlgn val="ctr"/>
        <c:lblOffset val="100"/>
        <c:noMultiLvlLbl val="0"/>
      </c:catAx>
      <c:valAx>
        <c:axId val="56729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D-40BF-8975-B70B75BD40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ED-40BF-8975-B70B75BD40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ED-40BF-8975-B70B75BD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67294296"/>
        <c:axId val="567294688"/>
      </c:barChart>
      <c:catAx>
        <c:axId val="56729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688"/>
        <c:crosses val="autoZero"/>
        <c:auto val="1"/>
        <c:lblAlgn val="ctr"/>
        <c:lblOffset val="100"/>
        <c:noMultiLvlLbl val="0"/>
      </c:catAx>
      <c:valAx>
        <c:axId val="56729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D-40BF-8975-B70B75BD40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ED-40BF-8975-B70B75BD40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ED-40BF-8975-B70B75BD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67294296"/>
        <c:axId val="567294688"/>
      </c:barChart>
      <c:catAx>
        <c:axId val="56729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688"/>
        <c:crosses val="autoZero"/>
        <c:auto val="1"/>
        <c:lblAlgn val="ctr"/>
        <c:lblOffset val="100"/>
        <c:noMultiLvlLbl val="0"/>
      </c:catAx>
      <c:valAx>
        <c:axId val="56729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D-40BF-8975-B70B75BD40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ED-40BF-8975-B70B75BD40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ED-40BF-8975-B70B75BD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67294296"/>
        <c:axId val="567294688"/>
      </c:barChart>
      <c:catAx>
        <c:axId val="56729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688"/>
        <c:crosses val="autoZero"/>
        <c:auto val="1"/>
        <c:lblAlgn val="ctr"/>
        <c:lblOffset val="100"/>
        <c:noMultiLvlLbl val="0"/>
      </c:catAx>
      <c:valAx>
        <c:axId val="56729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D-40BF-8975-B70B75BD40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ED-40BF-8975-B70B75BD40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ED-40BF-8975-B70B75BD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67294296"/>
        <c:axId val="567294688"/>
      </c:barChart>
      <c:catAx>
        <c:axId val="56729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688"/>
        <c:crosses val="autoZero"/>
        <c:auto val="1"/>
        <c:lblAlgn val="ctr"/>
        <c:lblOffset val="100"/>
        <c:noMultiLvlLbl val="0"/>
      </c:catAx>
      <c:valAx>
        <c:axId val="56729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D-40BF-8975-B70B75BD40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ED-40BF-8975-B70B75BD40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ED-40BF-8975-B70B75BD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67294296"/>
        <c:axId val="567294688"/>
      </c:barChart>
      <c:catAx>
        <c:axId val="56729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688"/>
        <c:crosses val="autoZero"/>
        <c:auto val="1"/>
        <c:lblAlgn val="ctr"/>
        <c:lblOffset val="100"/>
        <c:noMultiLvlLbl val="0"/>
      </c:catAx>
      <c:valAx>
        <c:axId val="56729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rawing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rawing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rawing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4" Type="http://schemas.openxmlformats.org/officeDocument/2006/relationships/image" Target="../media/image10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Picture 2" descr="Graphical user interface, text, application, email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D799356C-7EC0-40B6-978A-63A05D921C2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-942109"/>
          <a:ext cx="9854045" cy="5244379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Picture 2" descr="Graphical user interface, text, application, email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D799356C-7EC0-40B6-978A-63A05D921C2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-942109"/>
          <a:ext cx="9854045" cy="5244379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Picture 2" descr="Graphical user interface, text, application, email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D799356C-7EC0-40B6-978A-63A05D921C2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-942109"/>
          <a:ext cx="9854045" cy="524437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4" name="Picture 3" descr="Graphical user interface, text, website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F1D49C57-8DB0-4664-B11B-A82657AE50B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2125325" cy="6296025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Picture 2" descr="Graphical user interface, text, application, email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D799356C-7EC0-40B6-978A-63A05D921C2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-942109"/>
          <a:ext cx="9854045" cy="524437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4" name="Picture 3" descr="Graphical user interface, text, website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F1D49C57-8DB0-4664-B11B-A82657AE50B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2125325" cy="629602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5" name="Picture 4" descr="Graphical user interface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1262B23E-301B-4968-A761-D706952873C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2068175" cy="5915025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Picture 2" descr="Graphical user interface, text, application, email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D799356C-7EC0-40B6-978A-63A05D921C2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-942109"/>
          <a:ext cx="9854045" cy="524437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4" name="Picture 3" descr="Graphical user interface, text, website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F1D49C57-8DB0-4664-B11B-A82657AE50B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2125325" cy="629602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6" name="Picture 5" descr="Graphical user interface, website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373BC624-7FB7-412D-A65D-4A971758E30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2268200" cy="6343650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Picture 2" descr="Graphical user interface, text, application, email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D799356C-7EC0-40B6-978A-63A05D921C2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-942109"/>
          <a:ext cx="9854045" cy="524437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4" name="Picture 3" descr="Graphical user interface, text, website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F1D49C57-8DB0-4664-B11B-A82657AE50B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2125325" cy="629602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6" name="Picture 5" descr="Graphical user interface, website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373BC624-7FB7-412D-A65D-4A971758E30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2268200" cy="634365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5" name="Picture 4" descr="A screenshot of a computer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C075C1F4-4348-4082-9EA0-5FC7A1BBAFA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2315825" cy="588645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10/26/2020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10/26/2020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67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06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66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49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02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600" b="0" i="0" dirty="0">
                <a:effectLst/>
                <a:latin typeface="+mn-lt"/>
              </a:rPr>
              <a:t>BSA Guide to    Safe Scouting in     a Digital World</a:t>
            </a:r>
            <a:endParaRPr lang="en-US" sz="4600" dirty="0">
              <a:latin typeface="+mn-lt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D82F3D2-CDA7-4787-8A39-3C05BB6E7A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45" y="0"/>
            <a:ext cx="4963261" cy="5735782"/>
          </a:xfrm>
        </p:spPr>
        <p:txBody>
          <a:bodyPr>
            <a:normAutofit/>
          </a:bodyPr>
          <a:lstStyle/>
          <a:p>
            <a:r>
              <a:rPr lang="en-US" sz="3800" b="1" dirty="0"/>
              <a:t>Be Conservation-minded.</a:t>
            </a:r>
            <a:br>
              <a:rPr lang="en-US" sz="3800" b="1" dirty="0"/>
            </a:br>
            <a:br>
              <a:rPr lang="en-US" sz="4000" b="1" dirty="0"/>
            </a:br>
            <a:r>
              <a:rPr lang="en-US" sz="3100" i="1" dirty="0"/>
              <a:t>A Cub Scout works to restore the health of the land so others may enjoy, live, and learn from it as a part of the Web of Life.</a:t>
            </a:r>
          </a:p>
        </p:txBody>
      </p:sp>
    </p:spTree>
    <p:extLst>
      <p:ext uri="{BB962C8B-B14F-4D97-AF65-F5344CB8AC3E}">
        <p14:creationId xmlns:p14="http://schemas.microsoft.com/office/powerpoint/2010/main" val="8079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666022"/>
          </a:xfrm>
        </p:spPr>
        <p:txBody>
          <a:bodyPr>
            <a:noAutofit/>
          </a:bodyPr>
          <a:lstStyle/>
          <a:p>
            <a:r>
              <a:rPr lang="en-US" sz="4000" dirty="0"/>
              <a:t>Digital Safety and Online Scouting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Content Placeholder 8" descr="Clustered column chart representing&#10;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055606"/>
              </p:ext>
            </p:extLst>
          </p:nvPr>
        </p:nvGraphicFramePr>
        <p:xfrm>
          <a:off x="928255" y="942109"/>
          <a:ext cx="9854045" cy="524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571E8F4-2B35-4C96-903C-EA7158F39BF5}"/>
              </a:ext>
            </a:extLst>
          </p:cNvPr>
          <p:cNvSpPr txBox="1"/>
          <p:nvPr/>
        </p:nvSpPr>
        <p:spPr>
          <a:xfrm>
            <a:off x="8091055" y="6212581"/>
            <a:ext cx="269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Last Update April 22, 2020</a:t>
            </a:r>
          </a:p>
        </p:txBody>
      </p:sp>
    </p:spTree>
    <p:extLst>
      <p:ext uri="{BB962C8B-B14F-4D97-AF65-F5344CB8AC3E}">
        <p14:creationId xmlns:p14="http://schemas.microsoft.com/office/powerpoint/2010/main" val="18212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666022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687F00"/>
                </a:solidFill>
              </a:rPr>
              <a:t>Digital Safety </a:t>
            </a:r>
            <a:r>
              <a:rPr lang="en-US" sz="4000" dirty="0"/>
              <a:t>and Online Scouting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1E8B93-32B3-4FC3-B40D-458055359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5" y="942109"/>
            <a:ext cx="9371950" cy="52445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200" i="0" dirty="0">
                <a:solidFill>
                  <a:srgbClr val="687F00"/>
                </a:solidFill>
                <a:effectLst/>
              </a:rPr>
              <a:t>All youth protection policies still apply in an online environment.</a:t>
            </a:r>
          </a:p>
          <a:p>
            <a:endParaRPr lang="en-US" sz="3200" i="0" dirty="0">
              <a:solidFill>
                <a:srgbClr val="687F00"/>
              </a:solidFill>
              <a:effectLst/>
            </a:endParaRPr>
          </a:p>
          <a:p>
            <a:r>
              <a:rPr lang="en-US" sz="3200" i="0" dirty="0">
                <a:solidFill>
                  <a:srgbClr val="687F00"/>
                </a:solidFill>
                <a:effectLst/>
              </a:rPr>
              <a:t>Use business-oriented conference platforms that include good safety and privacy features</a:t>
            </a:r>
            <a:r>
              <a:rPr lang="en-US" sz="3200" dirty="0">
                <a:solidFill>
                  <a:srgbClr val="687F00"/>
                </a:solidFill>
              </a:rPr>
              <a:t>.</a:t>
            </a:r>
          </a:p>
          <a:p>
            <a:endParaRPr lang="en-US" sz="3200" dirty="0">
              <a:solidFill>
                <a:srgbClr val="687F00"/>
              </a:solidFill>
            </a:endParaRPr>
          </a:p>
          <a:p>
            <a:r>
              <a:rPr lang="en-US" sz="3200" i="0" dirty="0">
                <a:solidFill>
                  <a:srgbClr val="687F00"/>
                </a:solidFill>
                <a:effectLst/>
              </a:rPr>
              <a:t>Regularly review and implement the latest security features of your chosen platform.</a:t>
            </a:r>
          </a:p>
          <a:p>
            <a:pPr marL="0" indent="0">
              <a:buNone/>
            </a:pPr>
            <a:endParaRPr lang="en-US" sz="3200" b="0" i="0" dirty="0">
              <a:solidFill>
                <a:srgbClr val="515354"/>
              </a:solidFill>
              <a:effectLst/>
              <a:latin typeface="Roboto"/>
            </a:endParaRPr>
          </a:p>
          <a:p>
            <a:endParaRPr lang="en-US" sz="3800" dirty="0">
              <a:solidFill>
                <a:srgbClr val="687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9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666022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687F00"/>
                </a:solidFill>
              </a:rPr>
              <a:t>Digital Safety </a:t>
            </a:r>
            <a:r>
              <a:rPr lang="en-US" sz="4000" dirty="0"/>
              <a:t>and Online Scouting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1E8B93-32B3-4FC3-B40D-458055359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5" y="942109"/>
            <a:ext cx="9371950" cy="52445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687F00"/>
                </a:solidFill>
                <a:effectLst/>
              </a:rPr>
              <a:t>Do </a:t>
            </a:r>
            <a:r>
              <a:rPr lang="en-US" sz="3200" i="0" u="sng" dirty="0">
                <a:solidFill>
                  <a:srgbClr val="687F00"/>
                </a:solidFill>
                <a:effectLst/>
              </a:rPr>
              <a:t>not</a:t>
            </a:r>
            <a:r>
              <a:rPr lang="en-US" sz="3200" i="0" dirty="0">
                <a:solidFill>
                  <a:srgbClr val="687F00"/>
                </a:solidFill>
                <a:effectLst/>
              </a:rPr>
              <a:t> record online activities/meetings that include youth participants.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200" i="0" dirty="0">
              <a:solidFill>
                <a:srgbClr val="687F00"/>
              </a:solidFill>
              <a:effectLst/>
            </a:endParaRPr>
          </a:p>
          <a:p>
            <a:r>
              <a:rPr lang="en-US" sz="3200" i="0" dirty="0">
                <a:solidFill>
                  <a:srgbClr val="687F00"/>
                </a:solidFill>
                <a:effectLst/>
              </a:rPr>
              <a:t>Safeguard personal information for adults and youth.</a:t>
            </a:r>
          </a:p>
          <a:p>
            <a:pPr marL="0" indent="0" algn="l">
              <a:buNone/>
            </a:pPr>
            <a:r>
              <a:rPr lang="en-US" sz="2800" dirty="0">
                <a:solidFill>
                  <a:srgbClr val="687F00"/>
                </a:solidFill>
                <a:latin typeface="arial" panose="020B0604020202020204" pitchFamily="34" charset="0"/>
              </a:rPr>
              <a:t>	- </a:t>
            </a:r>
            <a:r>
              <a:rPr lang="en-US" sz="3000" dirty="0">
                <a:solidFill>
                  <a:srgbClr val="687F00"/>
                </a:solidFill>
                <a:latin typeface="arial" panose="020B0604020202020204" pitchFamily="34" charset="0"/>
              </a:rPr>
              <a:t>D</a:t>
            </a:r>
            <a:r>
              <a:rPr lang="en-US" sz="3000" b="0" i="0" dirty="0">
                <a:solidFill>
                  <a:srgbClr val="687F00"/>
                </a:solidFill>
                <a:effectLst/>
              </a:rPr>
              <a:t>o not use nicknames. </a:t>
            </a:r>
          </a:p>
          <a:p>
            <a:pPr lvl="4">
              <a:buFontTx/>
              <a:buChar char="-"/>
            </a:pPr>
            <a:r>
              <a:rPr lang="en-US" sz="3000" dirty="0">
                <a:solidFill>
                  <a:srgbClr val="687F00"/>
                </a:solidFill>
              </a:rPr>
              <a:t>F</a:t>
            </a:r>
            <a:r>
              <a:rPr lang="en-US" sz="3000" b="0" i="0" dirty="0">
                <a:solidFill>
                  <a:srgbClr val="687F00"/>
                </a:solidFill>
                <a:effectLst/>
              </a:rPr>
              <a:t>irst name only when youth visible during a meeting. </a:t>
            </a:r>
          </a:p>
          <a:p>
            <a:pPr lvl="4">
              <a:buFontTx/>
              <a:buChar char="-"/>
            </a:pPr>
            <a:r>
              <a:rPr lang="en-US" sz="3000" b="0" i="0" dirty="0">
                <a:solidFill>
                  <a:srgbClr val="687F00"/>
                </a:solidFill>
                <a:effectLst/>
              </a:rPr>
              <a:t>Reminder: 2-deep leadership applies to emails </a:t>
            </a:r>
          </a:p>
          <a:p>
            <a:pPr marL="978408" lvl="4" indent="0">
              <a:buNone/>
            </a:pPr>
            <a:r>
              <a:rPr lang="en-US" sz="3000" dirty="0">
                <a:solidFill>
                  <a:srgbClr val="687F00"/>
                </a:solidFill>
              </a:rPr>
              <a:t>	</a:t>
            </a:r>
            <a:r>
              <a:rPr lang="en-US" sz="3000" b="0" i="0" dirty="0">
                <a:solidFill>
                  <a:srgbClr val="687F00"/>
                </a:solidFill>
                <a:effectLst/>
              </a:rPr>
              <a:t>(best to cc a parent). </a:t>
            </a:r>
          </a:p>
          <a:p>
            <a:pPr lvl="4">
              <a:buFontTx/>
              <a:buChar char="-"/>
            </a:pPr>
            <a:r>
              <a:rPr lang="en-US" sz="3000" b="0" i="0" dirty="0">
                <a:solidFill>
                  <a:srgbClr val="687F00"/>
                </a:solidFill>
                <a:effectLst/>
              </a:rPr>
              <a:t>BCC all participants. </a:t>
            </a:r>
          </a:p>
          <a:p>
            <a:pPr marL="283464" lvl="1" indent="0">
              <a:buNone/>
            </a:pPr>
            <a:endParaRPr lang="en-US" sz="2800" i="0" dirty="0">
              <a:solidFill>
                <a:srgbClr val="687F00"/>
              </a:solidFill>
              <a:effectLst/>
            </a:endParaRPr>
          </a:p>
          <a:p>
            <a:r>
              <a:rPr lang="en-US" sz="3200" i="0" dirty="0">
                <a:solidFill>
                  <a:srgbClr val="687F00"/>
                </a:solidFill>
                <a:effectLst/>
              </a:rPr>
              <a:t>Collecting personal information from youth under 13 is not recommended.</a:t>
            </a:r>
          </a:p>
          <a:p>
            <a:pPr marL="923544" lvl="4" indent="0">
              <a:buNone/>
            </a:pPr>
            <a:r>
              <a:rPr lang="en-US" sz="3100" dirty="0">
                <a:solidFill>
                  <a:srgbClr val="687F00"/>
                </a:solidFill>
              </a:rPr>
              <a:t> - </a:t>
            </a:r>
            <a:r>
              <a:rPr lang="en-US" sz="3100" i="0" dirty="0">
                <a:solidFill>
                  <a:srgbClr val="687F00"/>
                </a:solidFill>
                <a:effectLst/>
              </a:rPr>
              <a:t>Do not share rosters without expressed permission from everyone on the list. Parents to give permission for youth.</a:t>
            </a:r>
          </a:p>
          <a:p>
            <a:endParaRPr lang="en-US" sz="3800" dirty="0">
              <a:solidFill>
                <a:srgbClr val="687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50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666022"/>
          </a:xfrm>
        </p:spPr>
        <p:txBody>
          <a:bodyPr>
            <a:noAutofit/>
          </a:bodyPr>
          <a:lstStyle/>
          <a:p>
            <a:r>
              <a:rPr lang="en-US" sz="4000" dirty="0"/>
              <a:t>BSA Social Media Guidelines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7" name="Content Placeholder 8" descr="Clustered column chart representing&#10;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208171"/>
              </p:ext>
            </p:extLst>
          </p:nvPr>
        </p:nvGraphicFramePr>
        <p:xfrm>
          <a:off x="928255" y="942109"/>
          <a:ext cx="9854045" cy="524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677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666022"/>
          </a:xfrm>
        </p:spPr>
        <p:txBody>
          <a:bodyPr>
            <a:noAutofit/>
          </a:bodyPr>
          <a:lstStyle/>
          <a:p>
            <a:r>
              <a:rPr lang="en-US" sz="4000" dirty="0"/>
              <a:t>BSA Social Media Playbook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7" name="Content Placeholder 8" descr="Clustered column chart representing&#10;3 series for 4 categories"/>
          <p:cNvGraphicFramePr>
            <a:graphicFrameLocks noGrp="1"/>
          </p:cNvGraphicFramePr>
          <p:nvPr>
            <p:ph idx="1"/>
          </p:nvPr>
        </p:nvGraphicFramePr>
        <p:xfrm>
          <a:off x="928255" y="942109"/>
          <a:ext cx="9854045" cy="524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0127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666022"/>
          </a:xfrm>
        </p:spPr>
        <p:txBody>
          <a:bodyPr>
            <a:noAutofit/>
          </a:bodyPr>
          <a:lstStyle/>
          <a:p>
            <a:r>
              <a:rPr lang="en-US" sz="3800" dirty="0"/>
              <a:t>Leave No Trace Social Media Discussion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16</a:t>
            </a:fld>
            <a:endParaRPr lang="en-US"/>
          </a:p>
        </p:txBody>
      </p:sp>
      <p:pic>
        <p:nvPicPr>
          <p:cNvPr id="12" name="Content Placeholder 11" descr="A screenshot of a newspaper&#10;&#10;Description automatically generated">
            <a:extLst>
              <a:ext uri="{FF2B5EF4-FFF2-40B4-BE49-F238E27FC236}">
                <a16:creationId xmlns:a16="http://schemas.microsoft.com/office/drawing/2014/main" id="{B485D7ED-A312-4C3A-8697-F3232AC14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8" y="942109"/>
            <a:ext cx="7758544" cy="5537768"/>
          </a:xfrm>
        </p:spPr>
      </p:pic>
    </p:spTree>
    <p:extLst>
      <p:ext uri="{BB962C8B-B14F-4D97-AF65-F5344CB8AC3E}">
        <p14:creationId xmlns:p14="http://schemas.microsoft.com/office/powerpoint/2010/main" val="127254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400" u="sng" dirty="0"/>
              <a:t>Objectives:</a:t>
            </a:r>
            <a:br>
              <a:rPr lang="en-US" sz="2400" u="sng" dirty="0"/>
            </a:br>
            <a:r>
              <a:rPr lang="en-US" sz="2400" dirty="0"/>
              <a:t>- </a:t>
            </a:r>
            <a:r>
              <a:rPr lang="en-US" sz="2400" b="0" i="0" dirty="0">
                <a:effectLst/>
              </a:rPr>
              <a:t>Where to find BSA Digital Safety and on-line Activities Guidelines.</a:t>
            </a:r>
            <a:br>
              <a:rPr lang="en-US" sz="2400" b="0" i="0" dirty="0">
                <a:effectLst/>
              </a:rPr>
            </a:br>
            <a:r>
              <a:rPr lang="en-US" sz="2400" b="0" i="0" dirty="0">
                <a:effectLst/>
              </a:rPr>
              <a:t>- Know what Safety Moments are and where to find them.</a:t>
            </a:r>
            <a:br>
              <a:rPr lang="en-US" sz="2400" b="0" i="0" dirty="0">
                <a:effectLst/>
              </a:rPr>
            </a:br>
            <a:r>
              <a:rPr lang="en-US" sz="2400" b="0" i="0" dirty="0">
                <a:effectLst/>
              </a:rPr>
              <a:t>- Special considerations for youth.</a:t>
            </a:r>
            <a:br>
              <a:rPr lang="en-US" sz="2200" b="0" i="0" dirty="0">
                <a:effectLst/>
              </a:rPr>
            </a:br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693731"/>
          </a:xfrm>
        </p:spPr>
        <p:txBody>
          <a:bodyPr>
            <a:noAutofit/>
          </a:bodyPr>
          <a:lstStyle/>
          <a:p>
            <a:r>
              <a:rPr lang="en-US" sz="3600" b="1" i="0" dirty="0">
                <a:effectLst/>
                <a:latin typeface="+mn-lt"/>
              </a:rPr>
              <a:t>BSA Guide to Safe Scouting in a Digital World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969818"/>
            <a:ext cx="9371948" cy="5216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u="sng" dirty="0">
                <a:solidFill>
                  <a:srgbClr val="687F00"/>
                </a:solidFill>
              </a:rPr>
              <a:t>Goal:</a:t>
            </a:r>
          </a:p>
          <a:p>
            <a:r>
              <a:rPr lang="en-US" sz="3400" dirty="0">
                <a:solidFill>
                  <a:srgbClr val="687F00"/>
                </a:solidFill>
              </a:rPr>
              <a:t>Brief discussion of BSA Guidelines and Resources</a:t>
            </a:r>
          </a:p>
          <a:p>
            <a:pPr marL="0" indent="0">
              <a:buNone/>
            </a:pPr>
            <a:endParaRPr lang="en-US" sz="3400" dirty="0">
              <a:solidFill>
                <a:srgbClr val="687F00"/>
              </a:solidFill>
            </a:endParaRPr>
          </a:p>
          <a:p>
            <a:pPr marL="0" indent="0">
              <a:buNone/>
            </a:pPr>
            <a:r>
              <a:rPr lang="en-US" sz="3400" u="sng" dirty="0">
                <a:solidFill>
                  <a:srgbClr val="687F00"/>
                </a:solidFill>
              </a:rPr>
              <a:t>Objectives:</a:t>
            </a:r>
          </a:p>
          <a:p>
            <a:pPr algn="l"/>
            <a:r>
              <a:rPr lang="en-US" sz="3400" b="0" i="0" dirty="0">
                <a:solidFill>
                  <a:srgbClr val="687F00"/>
                </a:solidFill>
                <a:effectLst/>
              </a:rPr>
              <a:t>Where to find BSA Digital Safety and on-line Activities Guidelines.</a:t>
            </a:r>
          </a:p>
          <a:p>
            <a:pPr algn="l"/>
            <a:r>
              <a:rPr lang="en-US" sz="3400" b="0" i="0" dirty="0">
                <a:solidFill>
                  <a:srgbClr val="687F00"/>
                </a:solidFill>
                <a:effectLst/>
              </a:rPr>
              <a:t>Know what Safety Moments are and where to find them.</a:t>
            </a:r>
          </a:p>
          <a:p>
            <a:pPr algn="l"/>
            <a:r>
              <a:rPr lang="en-US" sz="3400" b="0" i="0" dirty="0">
                <a:solidFill>
                  <a:srgbClr val="687F00"/>
                </a:solidFill>
                <a:effectLst/>
              </a:rPr>
              <a:t>Special considerations for youth.</a:t>
            </a:r>
          </a:p>
          <a:p>
            <a:pPr marL="0" indent="0">
              <a:buNone/>
            </a:pPr>
            <a:endParaRPr lang="en-US" sz="3400" dirty="0">
              <a:solidFill>
                <a:srgbClr val="687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666022"/>
          </a:xfrm>
        </p:spPr>
        <p:txBody>
          <a:bodyPr>
            <a:noAutofit/>
          </a:bodyPr>
          <a:lstStyle/>
          <a:p>
            <a:r>
              <a:rPr lang="en-US" sz="4000" dirty="0"/>
              <a:t>Guide to Safe Scouting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Content Placeholder 8" descr="Clustered column chart representing&#10;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405241"/>
              </p:ext>
            </p:extLst>
          </p:nvPr>
        </p:nvGraphicFramePr>
        <p:xfrm>
          <a:off x="928255" y="942109"/>
          <a:ext cx="9854045" cy="524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26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666022"/>
          </a:xfrm>
        </p:spPr>
        <p:txBody>
          <a:bodyPr>
            <a:noAutofit/>
          </a:bodyPr>
          <a:lstStyle/>
          <a:p>
            <a:r>
              <a:rPr lang="en-US" sz="4000" dirty="0"/>
              <a:t>Guide to Safe Scouting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7" name="Content Placeholder 8" descr="Clustered column chart representing&#10;3 series for 4 categories"/>
          <p:cNvGraphicFramePr>
            <a:graphicFrameLocks noGrp="1"/>
          </p:cNvGraphicFramePr>
          <p:nvPr>
            <p:ph idx="1"/>
          </p:nvPr>
        </p:nvGraphicFramePr>
        <p:xfrm>
          <a:off x="928255" y="942109"/>
          <a:ext cx="9854045" cy="524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4E7BDD94-46FA-4E63-8B65-A50097A1817F}"/>
              </a:ext>
            </a:extLst>
          </p:cNvPr>
          <p:cNvSpPr/>
          <p:nvPr/>
        </p:nvSpPr>
        <p:spPr>
          <a:xfrm>
            <a:off x="410402" y="2583657"/>
            <a:ext cx="1227314" cy="5957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8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666022"/>
          </a:xfrm>
        </p:spPr>
        <p:txBody>
          <a:bodyPr>
            <a:noAutofit/>
          </a:bodyPr>
          <a:lstStyle/>
          <a:p>
            <a:r>
              <a:rPr lang="en-US" sz="4000" dirty="0"/>
              <a:t>Safety Moments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Content Placeholder 8" descr="Clustered column chart representing&#10;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03868"/>
              </p:ext>
            </p:extLst>
          </p:nvPr>
        </p:nvGraphicFramePr>
        <p:xfrm>
          <a:off x="928255" y="942109"/>
          <a:ext cx="9854045" cy="524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9265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3309" y="671349"/>
            <a:ext cx="5458691" cy="575562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accent1">
                    <a:lumMod val="75000"/>
                  </a:schemeClr>
                </a:solidFill>
              </a:rPr>
              <a:t>Safety Moment for the Land</a:t>
            </a:r>
          </a:p>
        </p:txBody>
      </p:sp>
    </p:spTree>
    <p:extLst>
      <p:ext uri="{BB962C8B-B14F-4D97-AF65-F5344CB8AC3E}">
        <p14:creationId xmlns:p14="http://schemas.microsoft.com/office/powerpoint/2010/main" val="37695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4836" y="96982"/>
            <a:ext cx="4963261" cy="5735782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As an American, I will do my best to – 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3800" b="1" dirty="0"/>
              <a:t>Be Clean in my outdoor manners.</a:t>
            </a:r>
            <a:br>
              <a:rPr lang="en-US" sz="3800" b="1" dirty="0"/>
            </a:br>
            <a:br>
              <a:rPr lang="en-US" sz="4000" b="1" dirty="0"/>
            </a:br>
            <a:r>
              <a:rPr lang="en-US" sz="3100" i="1" dirty="0"/>
              <a:t>A Cub Scout takes care of the outdoors and keeps the outdoors clean. A Cub Scout knows that putting marks on buildings, trees, or natural objects causes permanent damage.</a:t>
            </a:r>
            <a:endParaRPr lang="en-US" sz="3100" b="1" dirty="0"/>
          </a:p>
        </p:txBody>
      </p:sp>
    </p:spTree>
    <p:extLst>
      <p:ext uri="{BB962C8B-B14F-4D97-AF65-F5344CB8AC3E}">
        <p14:creationId xmlns:p14="http://schemas.microsoft.com/office/powerpoint/2010/main" val="1022772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4836" y="96982"/>
            <a:ext cx="4963261" cy="5735782"/>
          </a:xfrm>
        </p:spPr>
        <p:txBody>
          <a:bodyPr>
            <a:normAutofit/>
          </a:bodyPr>
          <a:lstStyle/>
          <a:p>
            <a:r>
              <a:rPr lang="en-US" sz="3400" b="1" dirty="0"/>
              <a:t>Be Careful with fire.</a:t>
            </a:r>
            <a:br>
              <a:rPr lang="en-US" sz="3400" b="1" dirty="0"/>
            </a:br>
            <a:br>
              <a:rPr lang="en-US" sz="4000" b="1" dirty="0"/>
            </a:br>
            <a:r>
              <a:rPr lang="en-US" sz="2800" i="1" dirty="0"/>
              <a:t>A Cub Scout may enjoy a campfire only with</a:t>
            </a:r>
            <a:r>
              <a:rPr lang="en-US" sz="2800" b="1" i="1" dirty="0"/>
              <a:t> </a:t>
            </a:r>
            <a:r>
              <a:rPr lang="en-US" sz="2800" i="1" dirty="0"/>
              <a:t>adult leaders. A Cub Scout knows not to play with matches and lighters. </a:t>
            </a:r>
          </a:p>
        </p:txBody>
      </p:sp>
    </p:spTree>
    <p:extLst>
      <p:ext uri="{BB962C8B-B14F-4D97-AF65-F5344CB8AC3E}">
        <p14:creationId xmlns:p14="http://schemas.microsoft.com/office/powerpoint/2010/main" val="303760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8691" y="0"/>
            <a:ext cx="4963261" cy="5735782"/>
          </a:xfrm>
        </p:spPr>
        <p:txBody>
          <a:bodyPr>
            <a:normAutofit/>
          </a:bodyPr>
          <a:lstStyle/>
          <a:p>
            <a:r>
              <a:rPr lang="en-US" sz="3800" b="1" dirty="0"/>
              <a:t>Be Considerate in the outdoors. </a:t>
            </a:r>
            <a:br>
              <a:rPr lang="en-US" sz="3800" b="1" dirty="0"/>
            </a:br>
            <a:br>
              <a:rPr lang="en-US" sz="4000" b="1" dirty="0"/>
            </a:br>
            <a:r>
              <a:rPr lang="en-US" sz="3100" i="1" dirty="0"/>
              <a:t>A Cub Scout shares our outdoor places and treats everything on the land and in the water with respect. </a:t>
            </a:r>
          </a:p>
        </p:txBody>
      </p:sp>
    </p:spTree>
    <p:extLst>
      <p:ext uri="{BB962C8B-B14F-4D97-AF65-F5344CB8AC3E}">
        <p14:creationId xmlns:p14="http://schemas.microsoft.com/office/powerpoint/2010/main" val="186201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{0898B2F3-DEDD-4493-A588-192E708F5BF4}tf03098889_win32</Template>
  <TotalTime>8920</TotalTime>
  <Words>446</Words>
  <Application>Microsoft Office PowerPoint</Application>
  <PresentationFormat>Widescreen</PresentationFormat>
  <Paragraphs>65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</vt:lpstr>
      <vt:lpstr>Corbel</vt:lpstr>
      <vt:lpstr>Roboto</vt:lpstr>
      <vt:lpstr>Ecology 16x9</vt:lpstr>
      <vt:lpstr>BSA Guide to    Safe Scouting in     a Digital World</vt:lpstr>
      <vt:lpstr>BSA Guide to Safe Scouting in a Digital World</vt:lpstr>
      <vt:lpstr>Guide to Safe Scouting</vt:lpstr>
      <vt:lpstr>Guide to Safe Scouting</vt:lpstr>
      <vt:lpstr>Safety Moments</vt:lpstr>
      <vt:lpstr>PowerPoint Presentation</vt:lpstr>
      <vt:lpstr>As an American, I will do my best to –   Be Clean in my outdoor manners.  A Cub Scout takes care of the outdoors and keeps the outdoors clean. A Cub Scout knows that putting marks on buildings, trees, or natural objects causes permanent damage.</vt:lpstr>
      <vt:lpstr>Be Careful with fire.  A Cub Scout may enjoy a campfire only with adult leaders. A Cub Scout knows not to play with matches and lighters. </vt:lpstr>
      <vt:lpstr>Be Considerate in the outdoors.   A Cub Scout shares our outdoor places and treats everything on the land and in the water with respect. </vt:lpstr>
      <vt:lpstr>Be Conservation-minded.  A Cub Scout works to restore the health of the land so others may enjoy, live, and learn from it as a part of the Web of Life.</vt:lpstr>
      <vt:lpstr>Digital Safety and Online Scouting</vt:lpstr>
      <vt:lpstr>Digital Safety and Online Scouting</vt:lpstr>
      <vt:lpstr>Digital Safety and Online Scouting</vt:lpstr>
      <vt:lpstr>BSA Social Media Guidelines</vt:lpstr>
      <vt:lpstr>BSA Social Media Playbook</vt:lpstr>
      <vt:lpstr>Leave No Trace Social Media Discussion Guide</vt:lpstr>
      <vt:lpstr>Objectives: - Where to find BSA Digital Safety and on-line Activities Guidelines. - Know what Safety Moments are and where to find them. - Special considerations for youth.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Protection in the Digital World</dc:title>
  <dc:creator>Chandra</dc:creator>
  <cp:lastModifiedBy>Chandra</cp:lastModifiedBy>
  <cp:revision>17</cp:revision>
  <dcterms:created xsi:type="dcterms:W3CDTF">2020-10-26T18:54:34Z</dcterms:created>
  <dcterms:modified xsi:type="dcterms:W3CDTF">2020-11-01T23:34:37Z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