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19"/>
  </p:notesMasterIdLst>
  <p:handoutMasterIdLst>
    <p:handoutMasterId r:id="rId20"/>
  </p:handoutMasterIdLst>
  <p:sldIdLst>
    <p:sldId id="256" r:id="rId2"/>
    <p:sldId id="289" r:id="rId3"/>
    <p:sldId id="276" r:id="rId4"/>
    <p:sldId id="296" r:id="rId5"/>
    <p:sldId id="300" r:id="rId6"/>
    <p:sldId id="301" r:id="rId7"/>
    <p:sldId id="277" r:id="rId8"/>
    <p:sldId id="298" r:id="rId9"/>
    <p:sldId id="308" r:id="rId10"/>
    <p:sldId id="291" r:id="rId11"/>
    <p:sldId id="304" r:id="rId12"/>
    <p:sldId id="311" r:id="rId13"/>
    <p:sldId id="306" r:id="rId14"/>
    <p:sldId id="294" r:id="rId15"/>
    <p:sldId id="295" r:id="rId16"/>
    <p:sldId id="312" r:id="rId17"/>
    <p:sldId id="313"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41" autoAdjust="0"/>
    <p:restoredTop sz="75686" autoAdjust="0"/>
  </p:normalViewPr>
  <p:slideViewPr>
    <p:cSldViewPr>
      <p:cViewPr varScale="1">
        <p:scale>
          <a:sx n="83" d="100"/>
          <a:sy n="83" d="100"/>
        </p:scale>
        <p:origin x="80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3226"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23986CF-0C4D-FCA5-1A51-B885C53380D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id="{1AEA30E9-8E1E-EE1C-8C93-3B9DDBDC11C2}"/>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D74B216A-42EF-489F-AC60-5B299FF5EC0E}" type="datetimeFigureOut">
              <a:rPr lang="en-US"/>
              <a:pPr>
                <a:defRPr/>
              </a:pPr>
              <a:t>1/22/2024</a:t>
            </a:fld>
            <a:endParaRPr lang="en-US" dirty="0"/>
          </a:p>
        </p:txBody>
      </p:sp>
      <p:sp>
        <p:nvSpPr>
          <p:cNvPr id="4" name="Footer Placeholder 3">
            <a:extLst>
              <a:ext uri="{FF2B5EF4-FFF2-40B4-BE49-F238E27FC236}">
                <a16:creationId xmlns:a16="http://schemas.microsoft.com/office/drawing/2014/main" id="{9225B3DB-5C4F-5B25-C67E-9030889FEDE3}"/>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4092F97A-DFEE-4931-E4AD-7575421A1889}"/>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54BAD31-31E6-4706-97E9-820AB1DA08C0}"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B04804D-C638-32D2-6851-0A946348A8A3}"/>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7E9AD4FC-725A-817D-700F-1901040F9D58}"/>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2512630C-C9B0-40BA-95C6-910660EA609A}" type="datetimeFigureOut">
              <a:rPr lang="en-US"/>
              <a:pPr>
                <a:defRPr/>
              </a:pPr>
              <a:t>1/22/2024</a:t>
            </a:fld>
            <a:endParaRPr lang="en-US" dirty="0"/>
          </a:p>
        </p:txBody>
      </p:sp>
      <p:sp>
        <p:nvSpPr>
          <p:cNvPr id="4" name="Slide Image Placeholder 3">
            <a:extLst>
              <a:ext uri="{FF2B5EF4-FFF2-40B4-BE49-F238E27FC236}">
                <a16:creationId xmlns:a16="http://schemas.microsoft.com/office/drawing/2014/main" id="{C67151DA-00C9-CD01-BD30-B34024808EB6}"/>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16754DB6-CE68-4217-6CB4-DE9003E6192F}"/>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DF6BC176-C313-ACBD-C2AA-038285D2DF47}"/>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19D106E4-CBF3-42A1-A962-DD532BA76AD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D741B6EF-BE2F-4B43-9F26-111E593AD44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learn.lnt.org/courses/101"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learn.lnt.org/courses/101"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870EF643-F3D8-B7FC-77C5-7B6F5DA777F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87BBAD4C-E8BC-59E4-9011-A6A2F46AEBA4}"/>
              </a:ext>
            </a:extLst>
          </p:cNvPr>
          <p:cNvSpPr>
            <a:spLocks noGrp="1"/>
          </p:cNvSpPr>
          <p:nvPr>
            <p:ph type="body" idx="1"/>
          </p:nvPr>
        </p:nvSpPr>
        <p:spPr bwMode="auto"/>
        <p:txBody>
          <a:bodyPr wrap="square" numCol="1" anchor="t" anchorCtr="0" compatLnSpc="1">
            <a:prstTxWarp prst="textNoShape">
              <a:avLst/>
            </a:prstTxWarp>
          </a:bodyPr>
          <a:lstStyle/>
          <a:p>
            <a:pPr eaLnBrk="1" hangingPunct="1">
              <a:spcBef>
                <a:spcPct val="0"/>
              </a:spcBef>
              <a:defRPr/>
            </a:pPr>
            <a:r>
              <a:rPr lang="en-US" altLang="en-US" dirty="0"/>
              <a:t>Time Allotted:  30 minutes</a:t>
            </a:r>
          </a:p>
          <a:p>
            <a:pPr eaLnBrk="1" hangingPunct="1">
              <a:spcBef>
                <a:spcPct val="0"/>
              </a:spcBef>
              <a:defRPr/>
            </a:pPr>
            <a:endParaRPr lang="en-US" altLang="en-US" dirty="0"/>
          </a:p>
          <a:p>
            <a:pPr eaLnBrk="1" hangingPunct="1">
              <a:spcBef>
                <a:spcPct val="0"/>
              </a:spcBef>
              <a:defRPr/>
            </a:pPr>
            <a:r>
              <a:rPr lang="en-US" altLang="en-US" dirty="0"/>
              <a:t>Props:</a:t>
            </a:r>
          </a:p>
          <a:p>
            <a:pPr marL="171450" indent="-171450" eaLnBrk="1" hangingPunct="1">
              <a:spcBef>
                <a:spcPct val="0"/>
              </a:spcBef>
              <a:buFont typeface="Arial" panose="020B0604020202020204" pitchFamily="34" charset="0"/>
              <a:buChar char="•"/>
              <a:defRPr/>
            </a:pPr>
            <a:r>
              <a:rPr lang="en-US" altLang="en-US" dirty="0"/>
              <a:t>Outdoor Ethics Guide handbook BSA 510-047</a:t>
            </a:r>
          </a:p>
          <a:p>
            <a:pPr eaLnBrk="1" hangingPunct="1">
              <a:spcBef>
                <a:spcPct val="0"/>
              </a:spcBef>
              <a:defRPr/>
            </a:pPr>
            <a:endParaRPr lang="en-US" altLang="en-US" dirty="0"/>
          </a:p>
          <a:p>
            <a:pPr eaLnBrk="1" hangingPunct="1">
              <a:spcBef>
                <a:spcPct val="0"/>
              </a:spcBef>
              <a:defRPr/>
            </a:pPr>
            <a:r>
              <a:rPr lang="en-US" altLang="en-US" dirty="0"/>
              <a:t>Handouts:</a:t>
            </a:r>
          </a:p>
          <a:p>
            <a:pPr eaLnBrk="1" hangingPunct="1">
              <a:spcBef>
                <a:spcPct val="0"/>
              </a:spcBef>
              <a:buFontTx/>
              <a:buChar char="•"/>
              <a:defRPr/>
            </a:pPr>
            <a:r>
              <a:rPr lang="en-US" altLang="en-US" dirty="0"/>
              <a:t>Leave No Trace tan “outdoor ethics” reference card (hang tag)</a:t>
            </a:r>
          </a:p>
          <a:p>
            <a:pPr eaLnBrk="1" hangingPunct="1">
              <a:spcBef>
                <a:spcPct val="0"/>
              </a:spcBef>
              <a:buFontTx/>
              <a:buChar char="•"/>
              <a:defRPr/>
            </a:pPr>
            <a:r>
              <a:rPr lang="en-US" altLang="en-US" dirty="0"/>
              <a:t>Leave No Trace Group Use brochure.</a:t>
            </a:r>
          </a:p>
          <a:p>
            <a:pPr eaLnBrk="1" hangingPunct="1">
              <a:spcBef>
                <a:spcPct val="0"/>
              </a:spcBef>
              <a:buFontTx/>
              <a:buChar char="•"/>
              <a:defRPr/>
            </a:pPr>
            <a:r>
              <a:rPr lang="en-US" altLang="en-US" dirty="0"/>
              <a:t>The Outdoor Ethics Awareness and Action Awards Program brochure #430-063</a:t>
            </a:r>
          </a:p>
          <a:p>
            <a:pPr eaLnBrk="1" hangingPunct="1">
              <a:spcBef>
                <a:spcPct val="0"/>
              </a:spcBef>
              <a:buFontTx/>
              <a:buChar char="•"/>
              <a:defRPr/>
            </a:pPr>
            <a:r>
              <a:rPr lang="en-US" altLang="en-US" dirty="0"/>
              <a:t>Single serving granola bars</a:t>
            </a:r>
          </a:p>
          <a:p>
            <a:pPr eaLnBrk="1" hangingPunct="1">
              <a:spcBef>
                <a:spcPct val="0"/>
              </a:spcBef>
              <a:buFontTx/>
              <a:buChar char="•"/>
              <a:defRPr/>
            </a:pPr>
            <a:endParaRPr lang="en-US" altLang="en-US" dirty="0"/>
          </a:p>
          <a:p>
            <a:pPr eaLnBrk="1" hangingPunct="1">
              <a:spcBef>
                <a:spcPct val="0"/>
              </a:spcBef>
              <a:defRPr/>
            </a:pPr>
            <a:r>
              <a:rPr lang="en-US" altLang="en-US" dirty="0"/>
              <a:t>Activities (time permitting):</a:t>
            </a:r>
          </a:p>
          <a:p>
            <a:pPr marL="171450" indent="-171450" eaLnBrk="1" hangingPunct="1">
              <a:spcBef>
                <a:spcPct val="0"/>
              </a:spcBef>
              <a:buFont typeface="Arial" panose="020B0604020202020204" pitchFamily="34" charset="0"/>
              <a:buChar char="•"/>
              <a:defRPr/>
            </a:pPr>
            <a:r>
              <a:rPr lang="en-US" altLang="en-US" dirty="0"/>
              <a:t>No two-piece trash</a:t>
            </a:r>
          </a:p>
          <a:p>
            <a:pPr marL="171450" indent="-171450" eaLnBrk="1" hangingPunct="1">
              <a:spcBef>
                <a:spcPct val="0"/>
              </a:spcBef>
              <a:buFont typeface="Arial" panose="020B0604020202020204" pitchFamily="34" charset="0"/>
              <a:buChar char="•"/>
              <a:defRPr/>
            </a:pPr>
            <a:r>
              <a:rPr lang="en-US" altLang="en-US" dirty="0"/>
              <a:t>Trash timeline</a:t>
            </a:r>
          </a:p>
          <a:p>
            <a:pPr marL="171450" indent="-171450" eaLnBrk="1" hangingPunct="1">
              <a:spcBef>
                <a:spcPct val="0"/>
              </a:spcBef>
              <a:buFont typeface="Arial" panose="020B0604020202020204" pitchFamily="34" charset="0"/>
              <a:buChar char="•"/>
              <a:defRPr/>
            </a:pPr>
            <a:r>
              <a:rPr lang="en-US" altLang="en-US" dirty="0"/>
              <a:t>Question Ball</a:t>
            </a:r>
          </a:p>
          <a:p>
            <a:pPr eaLnBrk="1" hangingPunct="1">
              <a:spcBef>
                <a:spcPct val="0"/>
              </a:spcBef>
              <a:buFontTx/>
              <a:buChar char="•"/>
              <a:defRPr/>
            </a:pPr>
            <a:endParaRPr lang="en-US" altLang="en-US" dirty="0"/>
          </a:p>
          <a:p>
            <a:pPr eaLnBrk="1" hangingPunct="1">
              <a:spcBef>
                <a:spcPct val="0"/>
              </a:spcBef>
              <a:defRPr/>
            </a:pPr>
            <a:endParaRPr lang="en-US" altLang="en-US" dirty="0"/>
          </a:p>
        </p:txBody>
      </p:sp>
      <p:sp>
        <p:nvSpPr>
          <p:cNvPr id="5124" name="Slide Number Placeholder 3">
            <a:extLst>
              <a:ext uri="{FF2B5EF4-FFF2-40B4-BE49-F238E27FC236}">
                <a16:creationId xmlns:a16="http://schemas.microsoft.com/office/drawing/2014/main" id="{1FC26DE6-B042-C29C-DE37-DA084FDA8AB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781D20E-7EAE-483B-A37B-EAA9BF4786E6}" type="slidenum">
              <a:rPr lang="en-US" altLang="en-US" smtClean="0"/>
              <a:pPr>
                <a:spcBef>
                  <a:spcPct val="0"/>
                </a:spcBef>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8B1B1B36-3DA0-9C98-9878-EF32C984494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B2ABC06C-9820-6B24-6DF9-F033F7BB0A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a:t>Handouts: </a:t>
            </a:r>
            <a:r>
              <a:rPr lang="en-US" altLang="en-US" dirty="0"/>
              <a:t>Leave No Trace Group Use brochure.</a:t>
            </a:r>
          </a:p>
          <a:p>
            <a:pPr eaLnBrk="1" hangingPunct="1">
              <a:spcBef>
                <a:spcPct val="0"/>
              </a:spcBef>
            </a:pPr>
            <a:endParaRPr lang="en-US" altLang="en-US" b="1" dirty="0"/>
          </a:p>
          <a:p>
            <a:pPr eaLnBrk="1" hangingPunct="1">
              <a:spcBef>
                <a:spcPct val="0"/>
              </a:spcBef>
            </a:pPr>
            <a:r>
              <a:rPr lang="en-US" altLang="en-US" b="1" dirty="0"/>
              <a:t>Resources</a:t>
            </a:r>
            <a:r>
              <a:rPr lang="en-US" altLang="en-US" dirty="0"/>
              <a:t>:</a:t>
            </a:r>
          </a:p>
          <a:p>
            <a:pPr eaLnBrk="1" hangingPunct="1">
              <a:spcBef>
                <a:spcPct val="0"/>
              </a:spcBef>
              <a:buFontTx/>
              <a:buChar char="•"/>
            </a:pPr>
            <a:r>
              <a:rPr lang="en-US" altLang="en-US" dirty="0"/>
              <a:t>Chapter 7 in Scout Handbook</a:t>
            </a:r>
          </a:p>
          <a:p>
            <a:pPr eaLnBrk="1" hangingPunct="1">
              <a:spcBef>
                <a:spcPct val="0"/>
              </a:spcBef>
              <a:buFontTx/>
              <a:buChar char="•"/>
            </a:pPr>
            <a:r>
              <a:rPr lang="en-US" altLang="en-US" dirty="0"/>
              <a:t>Leave No Trace </a:t>
            </a:r>
          </a:p>
          <a:p>
            <a:pPr lvl="1" eaLnBrk="1" hangingPunct="1">
              <a:spcBef>
                <a:spcPct val="0"/>
              </a:spcBef>
              <a:buFontTx/>
              <a:buChar char="•"/>
            </a:pPr>
            <a:r>
              <a:rPr lang="en-US" altLang="en-US" dirty="0"/>
              <a:t>Books, publications, reference cards, and more</a:t>
            </a:r>
          </a:p>
          <a:p>
            <a:pPr lvl="1" eaLnBrk="1" hangingPunct="1">
              <a:spcBef>
                <a:spcPct val="0"/>
              </a:spcBef>
              <a:buFontTx/>
              <a:buChar char="•"/>
            </a:pPr>
            <a:r>
              <a:rPr lang="en-US" sz="1800" dirty="0">
                <a:ln>
                  <a:noFill/>
                </a:ln>
                <a:solidFill>
                  <a:srgbClr val="000000"/>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cs typeface="Times New Roman" panose="02020603050405020304" pitchFamily="18" charset="0"/>
              </a:rPr>
              <a:t>Leave No Trace Online 101 course: </a:t>
            </a:r>
            <a:r>
              <a:rPr lang="en-US" sz="1800" u="sng" dirty="0">
                <a:ln>
                  <a:noFill/>
                </a:ln>
                <a:solidFill>
                  <a:srgbClr val="000000"/>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cs typeface="Times New Roman" panose="02020603050405020304" pitchFamily="18" charset="0"/>
                <a:hlinkClick r:id="rId3"/>
              </a:rPr>
              <a:t>Leave No Trace 101 Course (lnt.org)</a:t>
            </a:r>
            <a:endParaRPr lang="en-US" sz="1800" u="sng" dirty="0">
              <a:ln>
                <a:noFill/>
              </a:ln>
              <a:solidFill>
                <a:srgbClr val="000000"/>
              </a:solidFill>
              <a:effectLst>
                <a:outerShdw blurRad="38100" dist="19050" dir="2700000" algn="tl">
                  <a:schemeClr val="dk1">
                    <a:alpha val="40000"/>
                  </a:schemeClr>
                </a:outerShdw>
              </a:effectLst>
              <a:latin typeface="Calibri" panose="020F0502020204030204" pitchFamily="34" charset="0"/>
              <a:ea typeface="Calibri" panose="020F0502020204030204" pitchFamily="34" charset="0"/>
              <a:cs typeface="Times New Roman" panose="02020603050405020304" pitchFamily="18" charset="0"/>
            </a:endParaRPr>
          </a:p>
          <a:p>
            <a:pPr lvl="0" eaLnBrk="1" hangingPunct="1">
              <a:spcBef>
                <a:spcPct val="0"/>
              </a:spcBef>
              <a:buFontTx/>
              <a:buChar char="•"/>
            </a:pPr>
            <a:r>
              <a:rPr lang="en-US" altLang="en-US" dirty="0"/>
              <a:t>Scouting.org</a:t>
            </a:r>
          </a:p>
        </p:txBody>
      </p:sp>
      <p:sp>
        <p:nvSpPr>
          <p:cNvPr id="23556" name="Slide Number Placeholder 3">
            <a:extLst>
              <a:ext uri="{FF2B5EF4-FFF2-40B4-BE49-F238E27FC236}">
                <a16:creationId xmlns:a16="http://schemas.microsoft.com/office/drawing/2014/main" id="{E5E5BEBD-16FF-FF15-AC30-DF97BE85FF8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A7BDE5-BF89-493D-91E7-708B68714320}" type="slidenum">
              <a:rPr lang="en-US" altLang="en-US" smtClean="0"/>
              <a:pPr>
                <a:spcBef>
                  <a:spcPct val="0"/>
                </a:spcBef>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2CBC7CF2-81AA-96DD-9A24-3E9A9F385D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40C4B37D-0BFB-031A-BB13-13E8792F6B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t>Next Steps: Leave No Trace Resources and Additional Training</a:t>
            </a:r>
            <a:r>
              <a:rPr lang="en-US" altLang="en-US" dirty="0"/>
              <a:t> </a:t>
            </a:r>
          </a:p>
          <a:p>
            <a:r>
              <a:rPr lang="en-US" altLang="en-US" b="1" dirty="0"/>
              <a:t>Leave No Trace</a:t>
            </a:r>
            <a:endParaRPr lang="en-US" altLang="en-US" dirty="0"/>
          </a:p>
          <a:p>
            <a:r>
              <a:rPr lang="en-US" altLang="en-US" dirty="0"/>
              <a:t>• Leave No Trace Online 101 course: </a:t>
            </a:r>
            <a:r>
              <a:rPr lang="en-US" altLang="en-US" dirty="0">
                <a:hlinkClick r:id="rId3"/>
              </a:rPr>
              <a:t>Leave No Trace 101 Course (lnt.org)</a:t>
            </a:r>
            <a:endParaRPr lang="en-US" altLang="en-US" dirty="0"/>
          </a:p>
          <a:p>
            <a:r>
              <a:rPr lang="en-US" altLang="en-US" dirty="0"/>
              <a:t>• BSA Leave No Trace Basics course—three or more hours </a:t>
            </a:r>
          </a:p>
          <a:p>
            <a:r>
              <a:rPr lang="en-US" altLang="en-US" dirty="0"/>
              <a:t>• BSA Leave No Trace Level 1 Instructor course—minimum 16 hours overnight </a:t>
            </a:r>
          </a:p>
          <a:p>
            <a:r>
              <a:rPr lang="en-US" altLang="en-US" dirty="0"/>
              <a:t>• BSA Leave No Trace Level 2 Instructor course—five days, four nights </a:t>
            </a:r>
          </a:p>
          <a:p>
            <a:pPr eaLnBrk="1" hangingPunct="1">
              <a:spcBef>
                <a:spcPct val="0"/>
              </a:spcBef>
            </a:pPr>
            <a:endParaRPr lang="en-US" altLang="en-US" dirty="0"/>
          </a:p>
        </p:txBody>
      </p:sp>
      <p:sp>
        <p:nvSpPr>
          <p:cNvPr id="25604" name="Slide Number Placeholder 3">
            <a:extLst>
              <a:ext uri="{FF2B5EF4-FFF2-40B4-BE49-F238E27FC236}">
                <a16:creationId xmlns:a16="http://schemas.microsoft.com/office/drawing/2014/main" id="{345D5077-C7F8-C35C-DF87-25EE19C9826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B552145-D2C0-487B-BFBE-07FF58BDDDEE}" type="slidenum">
              <a:rPr lang="en-US" altLang="en-US" smtClean="0"/>
              <a:pPr>
                <a:spcBef>
                  <a:spcPct val="0"/>
                </a:spcBef>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13C2D85F-3D51-6052-D36A-2D57928A921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7148AD6D-EC26-5302-8BBA-06D5207B1B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u="sng" dirty="0"/>
              <a:t>Prop: </a:t>
            </a:r>
            <a:r>
              <a:rPr lang="en-US" altLang="en-US" dirty="0"/>
              <a:t>Outdoor Ethics Guide Handbook</a:t>
            </a:r>
          </a:p>
          <a:p>
            <a:pPr eaLnBrk="1" hangingPunct="1">
              <a:spcBef>
                <a:spcPct val="0"/>
              </a:spcBef>
            </a:pPr>
            <a:endParaRPr lang="en-US" altLang="en-US" dirty="0"/>
          </a:p>
          <a:p>
            <a:pPr eaLnBrk="1" hangingPunct="1">
              <a:spcBef>
                <a:spcPct val="0"/>
              </a:spcBef>
            </a:pPr>
            <a:r>
              <a:rPr lang="en-US" altLang="en-US" u="sng" dirty="0"/>
              <a:t>Handout:  </a:t>
            </a:r>
            <a:r>
              <a:rPr lang="en-US" altLang="en-US" dirty="0"/>
              <a:t>The Outdoor Ethics Awareness and Action Awards Program brochure #430-063</a:t>
            </a:r>
          </a:p>
          <a:p>
            <a:pPr eaLnBrk="1" hangingPunct="1">
              <a:spcBef>
                <a:spcPct val="0"/>
              </a:spcBef>
            </a:pPr>
            <a:endParaRPr lang="en-US" altLang="en-US" dirty="0"/>
          </a:p>
          <a:p>
            <a:pPr eaLnBrk="1" hangingPunct="1">
              <a:spcBef>
                <a:spcPct val="0"/>
              </a:spcBef>
            </a:pPr>
            <a:r>
              <a:rPr lang="en-US" altLang="en-US" u="sng" dirty="0"/>
              <a:t>Dialog:</a:t>
            </a:r>
          </a:p>
          <a:p>
            <a:pPr eaLnBrk="1" hangingPunct="1">
              <a:spcBef>
                <a:spcPct val="0"/>
              </a:spcBef>
              <a:buFontTx/>
              <a:buChar char="•"/>
            </a:pPr>
            <a:endParaRPr lang="en-US" altLang="en-US" u="sng" dirty="0"/>
          </a:p>
          <a:p>
            <a:pPr eaLnBrk="1" hangingPunct="1">
              <a:spcBef>
                <a:spcPct val="0"/>
              </a:spcBef>
              <a:buFontTx/>
              <a:buChar char="•"/>
            </a:pPr>
            <a:r>
              <a:rPr lang="en-US" altLang="en-US" dirty="0"/>
              <a:t>Outdoor Ethics Guide is a position for youth leadership.</a:t>
            </a:r>
          </a:p>
          <a:p>
            <a:pPr eaLnBrk="1" hangingPunct="1">
              <a:spcBef>
                <a:spcPct val="0"/>
              </a:spcBef>
              <a:buFontTx/>
              <a:buChar char="•"/>
            </a:pPr>
            <a:r>
              <a:rPr lang="en-US" altLang="en-US" dirty="0"/>
              <a:t>The corresponding adult position is titled “Outdoor Ethics Guide Advisor.”</a:t>
            </a:r>
          </a:p>
          <a:p>
            <a:pPr eaLnBrk="1" hangingPunct="1">
              <a:spcBef>
                <a:spcPct val="0"/>
              </a:spcBef>
              <a:buFontTx/>
              <a:buChar char="•"/>
            </a:pPr>
            <a:r>
              <a:rPr lang="en-US" altLang="en-US" dirty="0"/>
              <a:t>Outdoor Ethics Guide Handbook is available on the Scouting.org website as a PDF</a:t>
            </a:r>
          </a:p>
          <a:p>
            <a:pPr eaLnBrk="1" hangingPunct="1">
              <a:spcBef>
                <a:spcPct val="0"/>
              </a:spcBef>
              <a:buFontTx/>
              <a:buChar char="•"/>
            </a:pPr>
            <a:r>
              <a:rPr lang="en-US" altLang="en-US" dirty="0"/>
              <a:t>Outdoor Ethics Awareness Award</a:t>
            </a:r>
          </a:p>
          <a:p>
            <a:pPr eaLnBrk="1" hangingPunct="1">
              <a:spcBef>
                <a:spcPct val="0"/>
              </a:spcBef>
              <a:buFontTx/>
              <a:buChar char="•"/>
            </a:pPr>
            <a:r>
              <a:rPr lang="en-US" altLang="en-US" dirty="0"/>
              <a:t>Outdoor Ethics Action Award</a:t>
            </a:r>
          </a:p>
        </p:txBody>
      </p:sp>
      <p:sp>
        <p:nvSpPr>
          <p:cNvPr id="27652" name="Slide Number Placeholder 3">
            <a:extLst>
              <a:ext uri="{FF2B5EF4-FFF2-40B4-BE49-F238E27FC236}">
                <a16:creationId xmlns:a16="http://schemas.microsoft.com/office/drawing/2014/main" id="{3C378736-5941-EA7F-3CF7-1F82FF13C45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CA75E85-2162-4380-9D0F-735380269597}" type="slidenum">
              <a:rPr lang="en-US" altLang="en-US" smtClean="0"/>
              <a:pPr>
                <a:spcBef>
                  <a:spcPct val="0"/>
                </a:spcBef>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341955D8-A8C2-4EF4-4138-99CF98A531E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71BB5FD3-4F42-211E-B0BD-1A862DDDAF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Scouting has a long and distinguished tradition of conservation leadership and environmental protection. As users of our natural resources, it is important for Scouts and their adult leaders to understand outdoor ethics not as a separate skill to master, but as a concept that is deeply woven into all aspects of Scouting. </a:t>
            </a:r>
          </a:p>
          <a:p>
            <a:r>
              <a:rPr lang="en-US" altLang="en-US" dirty="0"/>
              <a:t>Outdoor ethics and Leave No Trace offer cutting-edge approaches to integrating Scouting’s ethical and decision-making focus into the outdoors environment. As cities grow and populations encroach upon protected natural areas, we must do more than just pick up the litter and extinguish campfires. Leave No Trace is not simply a program for camping; it is the cutting edge of Scouting values, and the Outdoor Code is important in all that is done outdoors.</a:t>
            </a:r>
          </a:p>
          <a:p>
            <a:pPr eaLnBrk="1" hangingPunct="1">
              <a:spcBef>
                <a:spcPct val="0"/>
              </a:spcBef>
            </a:pPr>
            <a:endParaRPr lang="en-US" altLang="en-US" dirty="0"/>
          </a:p>
        </p:txBody>
      </p:sp>
      <p:sp>
        <p:nvSpPr>
          <p:cNvPr id="29700" name="Slide Number Placeholder 3">
            <a:extLst>
              <a:ext uri="{FF2B5EF4-FFF2-40B4-BE49-F238E27FC236}">
                <a16:creationId xmlns:a16="http://schemas.microsoft.com/office/drawing/2014/main" id="{808A7EA9-1437-CFAD-1A98-B3B43CF397A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F463A77-A35F-4EFF-B8EC-4C5DA8583EE9}" type="slidenum">
              <a:rPr lang="en-US" altLang="en-US" smtClean="0"/>
              <a:pPr>
                <a:spcBef>
                  <a:spcPct val="0"/>
                </a:spcBef>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35341641-7525-DE42-6089-8394BEC62B8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716DFD29-3A88-9500-624E-61857A1D1A3A}"/>
              </a:ext>
            </a:extLst>
          </p:cNvPr>
          <p:cNvSpPr>
            <a:spLocks noGrp="1"/>
          </p:cNvSpPr>
          <p:nvPr>
            <p:ph type="body" idx="1"/>
          </p:nvPr>
        </p:nvSpPr>
        <p:spPr bwMode="auto"/>
        <p:txBody>
          <a:bodyPr wrap="square" numCol="1" anchor="t" anchorCtr="0" compatLnSpc="1">
            <a:prstTxWarp prst="textNoShape">
              <a:avLst/>
            </a:prstTxWarp>
          </a:bodyPr>
          <a:lstStyle/>
          <a:p>
            <a:pPr eaLnBrk="1" hangingPunct="1">
              <a:spcBef>
                <a:spcPct val="0"/>
              </a:spcBef>
              <a:defRPr/>
            </a:pPr>
            <a:r>
              <a:rPr lang="en-US" altLang="en-US" dirty="0"/>
              <a:t>Handouts:</a:t>
            </a:r>
          </a:p>
          <a:p>
            <a:pPr marL="171450" indent="-171450" eaLnBrk="1" hangingPunct="1">
              <a:spcBef>
                <a:spcPct val="0"/>
              </a:spcBef>
              <a:buFont typeface="Arial" panose="020B0604020202020204" pitchFamily="34" charset="0"/>
              <a:buChar char="•"/>
              <a:defRPr/>
            </a:pPr>
            <a:r>
              <a:rPr lang="en-US" altLang="en-US" dirty="0"/>
              <a:t>Single serving granola bars</a:t>
            </a:r>
          </a:p>
          <a:p>
            <a:pPr marL="171450" indent="-171450" eaLnBrk="1" hangingPunct="1">
              <a:spcBef>
                <a:spcPct val="0"/>
              </a:spcBef>
              <a:buFont typeface="Arial" panose="020B0604020202020204" pitchFamily="34" charset="0"/>
              <a:buChar char="•"/>
              <a:defRPr/>
            </a:pPr>
            <a:endParaRPr lang="en-US" altLang="en-US" dirty="0"/>
          </a:p>
          <a:p>
            <a:pPr eaLnBrk="1" hangingPunct="1">
              <a:spcBef>
                <a:spcPct val="0"/>
              </a:spcBef>
              <a:defRPr/>
            </a:pPr>
            <a:r>
              <a:rPr lang="en-US" altLang="en-US" dirty="0"/>
              <a:t>Activities (time permitting):</a:t>
            </a:r>
          </a:p>
          <a:p>
            <a:pPr marL="171450" indent="-171450" eaLnBrk="1" hangingPunct="1">
              <a:spcBef>
                <a:spcPct val="0"/>
              </a:spcBef>
              <a:buFont typeface="Arial" panose="020B0604020202020204" pitchFamily="34" charset="0"/>
              <a:buChar char="•"/>
              <a:defRPr/>
            </a:pPr>
            <a:r>
              <a:rPr lang="en-US" altLang="en-US" dirty="0"/>
              <a:t>No two-piece trash</a:t>
            </a:r>
          </a:p>
          <a:p>
            <a:pPr marL="171450" indent="-171450" eaLnBrk="1" hangingPunct="1">
              <a:spcBef>
                <a:spcPct val="0"/>
              </a:spcBef>
              <a:buFont typeface="Arial" panose="020B0604020202020204" pitchFamily="34" charset="0"/>
              <a:buChar char="•"/>
              <a:defRPr/>
            </a:pPr>
            <a:r>
              <a:rPr lang="en-US" altLang="en-US" dirty="0"/>
              <a:t>Trash timeline</a:t>
            </a:r>
          </a:p>
          <a:p>
            <a:pPr marL="171450" indent="-171450" eaLnBrk="1" hangingPunct="1">
              <a:spcBef>
                <a:spcPct val="0"/>
              </a:spcBef>
              <a:buFont typeface="Arial" panose="020B0604020202020204" pitchFamily="34" charset="0"/>
              <a:buChar char="•"/>
              <a:defRPr/>
            </a:pPr>
            <a:r>
              <a:rPr lang="en-US" altLang="en-US" dirty="0"/>
              <a:t>Question ball</a:t>
            </a:r>
          </a:p>
        </p:txBody>
      </p:sp>
      <p:sp>
        <p:nvSpPr>
          <p:cNvPr id="31748" name="Slide Number Placeholder 3">
            <a:extLst>
              <a:ext uri="{FF2B5EF4-FFF2-40B4-BE49-F238E27FC236}">
                <a16:creationId xmlns:a16="http://schemas.microsoft.com/office/drawing/2014/main" id="{FBCD4CDF-47F1-CCA4-026D-2382A9F98A6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477BFCE-5A6D-4321-94A0-7BFE3CCEAD1E}" type="slidenum">
              <a:rPr lang="en-US" altLang="en-US" smtClean="0"/>
              <a:pPr>
                <a:spcBef>
                  <a:spcPct val="0"/>
                </a:spcBef>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852A03C3-9A08-4FD4-62DA-FAC150EBF6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211BA204-4C29-DC51-87B7-A7BF286DDF5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B4B2EA27-A346-C22A-0685-536861DC331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43ACB2E-A620-4CAC-B505-0F45E3961099}" type="slidenum">
              <a:rPr lang="en-US" altLang="en-US" smtClean="0"/>
              <a:pPr>
                <a:spcBef>
                  <a:spcPct val="0"/>
                </a:spcBef>
              </a:pPr>
              <a:t>15</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FA44A8F8-7B5B-34E0-E614-24A4C30A8E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D80B44BD-2B63-898E-5D15-5A128D3D719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t>Introduction</a:t>
            </a:r>
            <a:r>
              <a:rPr lang="en-US" altLang="en-US" dirty="0"/>
              <a:t> </a:t>
            </a:r>
          </a:p>
          <a:p>
            <a:r>
              <a:rPr lang="en-US" altLang="en-US" dirty="0"/>
              <a:t>What is Outdoor Ethics?  </a:t>
            </a:r>
          </a:p>
          <a:p>
            <a:r>
              <a:rPr lang="en-US" altLang="en-US" dirty="0"/>
              <a:t>Collectively, it’s the ways that we use to instill a culture of caring for the outdoor places that we use and cherish.  As more people use parks and recreational facilities, this culture of stewardship becomes even more important.  Outdoor activities are a key part of the Scouting program.  Thus, Scouts are one of the largest organized users of our wilderness resources.  </a:t>
            </a:r>
          </a:p>
          <a:p>
            <a:r>
              <a:rPr lang="en-US" altLang="en-US" dirty="0"/>
              <a:t>Outdoor Ethics is one of Scouting’s Values, along with citizenship and leadership.  </a:t>
            </a:r>
          </a:p>
          <a:p>
            <a:r>
              <a:rPr lang="en-US" altLang="en-US" dirty="0"/>
              <a:t>Like other things in Scouting, it has evolved over the years.  In the past, we may have referred to it as conservation, or similar terms.  Today, we call it “outdoor ethics.”</a:t>
            </a:r>
          </a:p>
        </p:txBody>
      </p:sp>
      <p:sp>
        <p:nvSpPr>
          <p:cNvPr id="7172" name="Slide Number Placeholder 3">
            <a:extLst>
              <a:ext uri="{FF2B5EF4-FFF2-40B4-BE49-F238E27FC236}">
                <a16:creationId xmlns:a16="http://schemas.microsoft.com/office/drawing/2014/main" id="{E5F51D6D-6BA4-0F05-569F-2222A828CDC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420C5D7-A24A-4F46-9ED4-030A5E87AE94}" type="slidenum">
              <a:rPr lang="en-US" altLang="en-US" smtClean="0"/>
              <a:pPr>
                <a:spcBef>
                  <a:spcPct val="0"/>
                </a:spcBef>
              </a:pPr>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66B5F7F1-13E1-EFAD-B0D2-4F06FBAF5D2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32E9E535-DCD7-ABC3-19D4-FB2CFA290A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t>The Need for Outdoor Ethics in Scouting</a:t>
            </a:r>
            <a:r>
              <a:rPr lang="en-US" altLang="en-US" dirty="0"/>
              <a:t> </a:t>
            </a:r>
          </a:p>
          <a:p>
            <a:r>
              <a:rPr lang="en-US" altLang="en-US" dirty="0"/>
              <a:t>Plain speaking:</a:t>
            </a:r>
          </a:p>
          <a:p>
            <a:pPr>
              <a:buFontTx/>
              <a:buChar char="•"/>
            </a:pPr>
            <a:r>
              <a:rPr lang="en-US" altLang="en-US" dirty="0"/>
              <a:t>Usage of our public lands is continually increasing.</a:t>
            </a:r>
          </a:p>
          <a:p>
            <a:pPr>
              <a:buFontTx/>
              <a:buChar char="•"/>
            </a:pPr>
            <a:r>
              <a:rPr lang="en-US" altLang="en-US" dirty="0"/>
              <a:t>Scouting is an outdoor program.  Thus, Scouts are one of the largest users of our public lands.</a:t>
            </a:r>
          </a:p>
          <a:p>
            <a:pPr>
              <a:buFontTx/>
              <a:buChar char="•"/>
            </a:pPr>
            <a:r>
              <a:rPr lang="en-US" altLang="en-US" dirty="0"/>
              <a:t>Many of the things we did in the past probably made a large impact that is no longer acceptable.  </a:t>
            </a:r>
          </a:p>
          <a:p>
            <a:pPr>
              <a:buFontTx/>
              <a:buChar char="•"/>
            </a:pPr>
            <a:r>
              <a:rPr lang="en-US" altLang="en-US" dirty="0"/>
              <a:t>Scouts, and other users, need to improve if we are going to maintain the integrity and character of our outdoors for all living things.</a:t>
            </a:r>
          </a:p>
          <a:p>
            <a:pPr>
              <a:buFontTx/>
              <a:buChar char="•"/>
            </a:pPr>
            <a:r>
              <a:rPr lang="en-US" altLang="en-US" dirty="0"/>
              <a:t>Outdoor Ethics/Leave No Trace provides a method for doing this.  It all begins with us.  </a:t>
            </a:r>
          </a:p>
          <a:p>
            <a:endParaRPr lang="en-US" altLang="en-US" dirty="0"/>
          </a:p>
        </p:txBody>
      </p:sp>
      <p:sp>
        <p:nvSpPr>
          <p:cNvPr id="9220" name="Slide Number Placeholder 3">
            <a:extLst>
              <a:ext uri="{FF2B5EF4-FFF2-40B4-BE49-F238E27FC236}">
                <a16:creationId xmlns:a16="http://schemas.microsoft.com/office/drawing/2014/main" id="{D404BDF9-F405-309D-8593-96468E22FBC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DB96D31-98F3-4075-8C5F-880DC6B101DF}"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3DE7BBBE-EA85-C409-CF1B-DD19190679F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89598342-D20E-CF37-F785-28551C2895E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a:t>Outdoor ethics</a:t>
            </a:r>
            <a:r>
              <a:rPr lang="en-US" altLang="en-US"/>
              <a:t> recognizes that whenever we go into the outdoors, there are effects, or impacts. The challenge is to:</a:t>
            </a:r>
          </a:p>
          <a:p>
            <a:pPr>
              <a:buFontTx/>
              <a:buChar char="•"/>
            </a:pPr>
            <a:r>
              <a:rPr lang="en-US" altLang="en-US" u="sng"/>
              <a:t>Prevent</a:t>
            </a:r>
            <a:r>
              <a:rPr lang="en-US" altLang="en-US"/>
              <a:t> those impacts that you can, such as trash</a:t>
            </a:r>
          </a:p>
          <a:p>
            <a:pPr>
              <a:buFontTx/>
              <a:buChar char="•"/>
            </a:pPr>
            <a:r>
              <a:rPr lang="en-US" altLang="en-US" u="sng"/>
              <a:t>Minimize </a:t>
            </a:r>
            <a:r>
              <a:rPr lang="en-US" altLang="en-US"/>
              <a:t>the impacts that you cannot prevent, such as wear and tear on an established trail</a:t>
            </a:r>
          </a:p>
          <a:p>
            <a:pPr>
              <a:buFontTx/>
              <a:buChar char="•"/>
            </a:pPr>
            <a:r>
              <a:rPr lang="en-US" altLang="en-US" u="sng"/>
              <a:t>Preserve</a:t>
            </a:r>
            <a:r>
              <a:rPr lang="en-US" altLang="en-US"/>
              <a:t> the quality of outdoor resources and recreational experience.  What do we mean with this?  Consider campfires.  Campfires continue to have a huge impact on the wilderness, and there are ways to reduce the impact.  Yet, it’s integral to our outdoor recreational experience.  </a:t>
            </a:r>
          </a:p>
        </p:txBody>
      </p:sp>
      <p:sp>
        <p:nvSpPr>
          <p:cNvPr id="11268" name="Slide Number Placeholder 3">
            <a:extLst>
              <a:ext uri="{FF2B5EF4-FFF2-40B4-BE49-F238E27FC236}">
                <a16:creationId xmlns:a16="http://schemas.microsoft.com/office/drawing/2014/main" id="{DE89845B-3102-235E-1CEE-2D250D6C65F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596938A-2302-4C05-8627-804DE2C5388D}" type="slidenum">
              <a:rPr lang="en-US" altLang="en-US" smtClean="0"/>
              <a:pPr>
                <a:spcBef>
                  <a:spcPct val="0"/>
                </a:spcBef>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39318760-CA7D-5C4F-294B-03ABD6A9F79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B047B6A9-66A1-AEFF-5081-8390360E0B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t>Outdoor ethics </a:t>
            </a:r>
            <a:r>
              <a:rPr lang="en-US" altLang="en-US" dirty="0"/>
              <a:t>is an attitude that is practiced and reinforced throughout this training, as it is throughout the Scouting program.</a:t>
            </a:r>
          </a:p>
          <a:p>
            <a:r>
              <a:rPr lang="en-US" altLang="en-US" dirty="0"/>
              <a:t>Analogous to First Aid:</a:t>
            </a:r>
          </a:p>
          <a:p>
            <a:pPr>
              <a:buFontTx/>
              <a:buChar char="•"/>
            </a:pPr>
            <a:r>
              <a:rPr lang="en-US" altLang="en-US" dirty="0"/>
              <a:t>Rank requirements to learn and practice skills</a:t>
            </a:r>
          </a:p>
          <a:p>
            <a:pPr>
              <a:buFontTx/>
              <a:buChar char="•"/>
            </a:pPr>
            <a:r>
              <a:rPr lang="en-US" altLang="en-US" dirty="0"/>
              <a:t>Applicable merit badges have an Outdoor Ethics/Leave No Trace component. </a:t>
            </a:r>
          </a:p>
          <a:p>
            <a:endParaRPr lang="en-US" altLang="en-US" dirty="0"/>
          </a:p>
          <a:p>
            <a:r>
              <a:rPr lang="en-US" altLang="en-US" dirty="0"/>
              <a:t>Outdoor Ethics has been a part of Scouting since its founding.    Baden Powell is quoted as: “On breaking camp, leave two things behind you:  1. Nothing, and 2, your thanks.”  The first Chief Scout was Earnest Thompson Seaton, a well known conversationalist and naturalist. So, conservation has always been part of the Scouting program. </a:t>
            </a:r>
          </a:p>
          <a:p>
            <a:endParaRPr lang="en-US" altLang="en-US" dirty="0"/>
          </a:p>
          <a:p>
            <a:endParaRPr lang="en-US" altLang="en-US" dirty="0"/>
          </a:p>
        </p:txBody>
      </p:sp>
      <p:sp>
        <p:nvSpPr>
          <p:cNvPr id="13316" name="Slide Number Placeholder 3">
            <a:extLst>
              <a:ext uri="{FF2B5EF4-FFF2-40B4-BE49-F238E27FC236}">
                <a16:creationId xmlns:a16="http://schemas.microsoft.com/office/drawing/2014/main" id="{19481F84-5BEA-1D79-2425-3A1164DF9B2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35E0AA3-9770-4622-8ED3-3B456EE7ABE9}" type="slidenum">
              <a:rPr lang="en-US" altLang="en-US" smtClean="0"/>
              <a:pPr>
                <a:spcBef>
                  <a:spcPct val="0"/>
                </a:spcBef>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67BF3361-45BE-B6F6-EA21-655690429F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4F0D0C50-CB7E-0A72-F3C9-5AE58A0B2A2E}"/>
              </a:ext>
            </a:extLst>
          </p:cNvPr>
          <p:cNvSpPr>
            <a:spLocks noGrp="1"/>
          </p:cNvSpPr>
          <p:nvPr>
            <p:ph type="body" idx="1"/>
          </p:nvPr>
        </p:nvSpPr>
        <p:spPr bwMode="auto"/>
        <p:txBody>
          <a:bodyPr wrap="square" numCol="1" anchor="t" anchorCtr="0" compatLnSpc="1">
            <a:prstTxWarp prst="textNoShape">
              <a:avLst/>
            </a:prstTxWarp>
          </a:bodyPr>
          <a:lstStyle/>
          <a:p>
            <a:pPr>
              <a:defRPr/>
            </a:pPr>
            <a:r>
              <a:rPr lang="en-US" altLang="en-US" dirty="0"/>
              <a:t>Much of the Outdoors Ethics in Scouts BSA centers around 2 components:</a:t>
            </a:r>
          </a:p>
          <a:p>
            <a:pPr marL="171450" indent="-171450">
              <a:buFont typeface="Arial" panose="020B0604020202020204" pitchFamily="34" charset="0"/>
              <a:buChar char="•"/>
              <a:defRPr/>
            </a:pPr>
            <a:r>
              <a:rPr lang="en-US" altLang="en-US" dirty="0"/>
              <a:t>The Outdoor Code</a:t>
            </a:r>
          </a:p>
          <a:p>
            <a:pPr marL="171450" indent="-171450">
              <a:buFont typeface="Arial" panose="020B0604020202020204" pitchFamily="34" charset="0"/>
              <a:buChar char="•"/>
              <a:defRPr/>
            </a:pPr>
            <a:r>
              <a:rPr lang="en-US" altLang="en-US" dirty="0"/>
              <a:t>Leave No Trace</a:t>
            </a:r>
          </a:p>
          <a:p>
            <a:pPr marL="171450" indent="-171450">
              <a:buFont typeface="Arial" panose="020B0604020202020204" pitchFamily="34" charset="0"/>
              <a:buChar char="•"/>
              <a:defRPr/>
            </a:pPr>
            <a:endParaRPr lang="en-US" altLang="en-US" dirty="0"/>
          </a:p>
          <a:p>
            <a:pPr marL="171450" indent="-171450">
              <a:buFont typeface="Arial" panose="020B0604020202020204" pitchFamily="34" charset="0"/>
              <a:buChar char="•"/>
              <a:defRPr/>
            </a:pPr>
            <a:r>
              <a:rPr lang="en-US" altLang="en-US" dirty="0"/>
              <a:t>Think of the Outdoor Code is the goal, and</a:t>
            </a:r>
          </a:p>
          <a:p>
            <a:pPr marL="171450" indent="-171450">
              <a:buFont typeface="Arial" panose="020B0604020202020204" pitchFamily="34" charset="0"/>
              <a:buChar char="•"/>
              <a:defRPr/>
            </a:pPr>
            <a:r>
              <a:rPr lang="en-US" altLang="en-US" dirty="0"/>
              <a:t>Leave No Trace is the how of outdoor ethics.</a:t>
            </a:r>
          </a:p>
        </p:txBody>
      </p:sp>
      <p:sp>
        <p:nvSpPr>
          <p:cNvPr id="15364" name="Slide Number Placeholder 3">
            <a:extLst>
              <a:ext uri="{FF2B5EF4-FFF2-40B4-BE49-F238E27FC236}">
                <a16:creationId xmlns:a16="http://schemas.microsoft.com/office/drawing/2014/main" id="{8811B568-B10D-81B6-627B-FA27E28E621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93D20F0-2858-43F3-8ECD-F2E1BDA938BA}" type="slidenum">
              <a:rPr lang="en-US" altLang="en-US" smtClean="0"/>
              <a:pPr>
                <a:spcBef>
                  <a:spcPct val="0"/>
                </a:spcBef>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52DC773A-531B-8C78-4E5F-A4A9BCCF144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DFE34E9E-752F-7BF5-F474-DC16C0E7772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t>Outdoor Code</a:t>
            </a:r>
            <a:r>
              <a:rPr lang="en-US" altLang="en-US" dirty="0"/>
              <a:t> </a:t>
            </a:r>
          </a:p>
          <a:p>
            <a:endParaRPr lang="en-US" altLang="en-US" dirty="0"/>
          </a:p>
          <a:p>
            <a:r>
              <a:rPr lang="en-US" altLang="en-US" dirty="0"/>
              <a:t>The Outdoor Code was introduced in the March 1954 issue of Boys Life, and included in a subsequent printing of the Handbook for Boys.</a:t>
            </a:r>
          </a:p>
          <a:p>
            <a:endParaRPr lang="en-US" altLang="en-US" dirty="0"/>
          </a:p>
          <a:p>
            <a:r>
              <a:rPr lang="en-US" altLang="en-US" dirty="0"/>
              <a:t>The Outdoor Code reminds us all of the importance of caring for the environment.  It has special meaning when ever we camp, hike, and take part in outdoor activities.  </a:t>
            </a:r>
          </a:p>
          <a:p>
            <a:endParaRPr lang="en-US" altLang="en-US" dirty="0"/>
          </a:p>
          <a:p>
            <a:r>
              <a:rPr lang="en-US" altLang="en-US" dirty="0"/>
              <a:t>Think as this as the “What” of Outdoor Ethics</a:t>
            </a:r>
          </a:p>
          <a:p>
            <a:endParaRPr lang="en-US" altLang="en-US" dirty="0"/>
          </a:p>
        </p:txBody>
      </p:sp>
      <p:sp>
        <p:nvSpPr>
          <p:cNvPr id="17412" name="Slide Number Placeholder 3">
            <a:extLst>
              <a:ext uri="{FF2B5EF4-FFF2-40B4-BE49-F238E27FC236}">
                <a16:creationId xmlns:a16="http://schemas.microsoft.com/office/drawing/2014/main" id="{F82D3E9A-852B-2761-D11D-0977097BE72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3B63CB7-3BD9-40AE-88A8-210B5E284329}" type="slidenum">
              <a:rPr lang="en-US" altLang="en-US" smtClean="0"/>
              <a:pPr>
                <a:spcBef>
                  <a:spcPct val="0"/>
                </a:spcBef>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DE3C05B7-BF75-9629-05B4-C7FD31C914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4EF15D03-3B7D-80C1-7E1A-3B8C88D3C92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Leave No Trace reminds us to respect the rights of others on public land, both now and future generations. </a:t>
            </a:r>
          </a:p>
          <a:p>
            <a:endParaRPr lang="en-US" altLang="en-US" dirty="0"/>
          </a:p>
          <a:p>
            <a:pPr>
              <a:buFontTx/>
              <a:buChar char="•"/>
            </a:pPr>
            <a:r>
              <a:rPr lang="en-US" altLang="en-US" dirty="0"/>
              <a:t>Consider the combined effects of millions of outdoor users, and the significance of a poorly located campfire or campsite. </a:t>
            </a:r>
          </a:p>
          <a:p>
            <a:pPr>
              <a:buFontTx/>
              <a:buChar char="•"/>
            </a:pPr>
            <a:r>
              <a:rPr lang="en-US" altLang="en-US" dirty="0"/>
              <a:t>Think about how thousands of such instances degrade the outdoor experience for all.</a:t>
            </a:r>
          </a:p>
          <a:p>
            <a:pPr>
              <a:buFontTx/>
              <a:buChar char="•"/>
            </a:pPr>
            <a:endParaRPr lang="en-US" altLang="en-US" dirty="0"/>
          </a:p>
          <a:p>
            <a:pPr>
              <a:buFontTx/>
              <a:buChar char="•"/>
            </a:pPr>
            <a:r>
              <a:rPr lang="en-US" altLang="en-US" dirty="0"/>
              <a:t>Think of this as the “how” of outdoor ethics</a:t>
            </a:r>
          </a:p>
        </p:txBody>
      </p:sp>
      <p:sp>
        <p:nvSpPr>
          <p:cNvPr id="19460" name="Slide Number Placeholder 3">
            <a:extLst>
              <a:ext uri="{FF2B5EF4-FFF2-40B4-BE49-F238E27FC236}">
                <a16:creationId xmlns:a16="http://schemas.microsoft.com/office/drawing/2014/main" id="{4703F633-DF34-E2F4-F050-C0E2929BAA1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B0A08EF-4B26-43C0-BFC0-6150D35B04D6}" type="slidenum">
              <a:rPr lang="en-US" altLang="en-US" smtClean="0"/>
              <a:pPr>
                <a:spcBef>
                  <a:spcPct val="0"/>
                </a:spcBef>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4C1BBF5B-0760-44BF-F99B-B6D0FEC054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2BA4E04A-F613-CDBD-D8C5-F44F31E8CA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u="sng" dirty="0"/>
              <a:t>Handout:</a:t>
            </a:r>
            <a:r>
              <a:rPr lang="en-US" altLang="en-US" dirty="0"/>
              <a:t> Leave No Trace tan “outdoor ethics” reference card (hang tag)</a:t>
            </a:r>
          </a:p>
          <a:p>
            <a:endParaRPr lang="en-US" altLang="en-US" u="sng" dirty="0"/>
          </a:p>
          <a:p>
            <a:r>
              <a:rPr lang="en-US" altLang="en-US" u="sng" dirty="0"/>
              <a:t>Dialog:  </a:t>
            </a:r>
          </a:p>
          <a:p>
            <a:r>
              <a:rPr lang="en-US" altLang="en-US" dirty="0"/>
              <a:t>Leave No Trace encourages us to be good stewards of our outdoor resources with the Seven principles:</a:t>
            </a:r>
          </a:p>
          <a:p>
            <a:endParaRPr lang="en-US" altLang="en-US" dirty="0"/>
          </a:p>
        </p:txBody>
      </p:sp>
      <p:sp>
        <p:nvSpPr>
          <p:cNvPr id="21508" name="Slide Number Placeholder 3">
            <a:extLst>
              <a:ext uri="{FF2B5EF4-FFF2-40B4-BE49-F238E27FC236}">
                <a16:creationId xmlns:a16="http://schemas.microsoft.com/office/drawing/2014/main" id="{9DBCCB08-A1C9-18BD-B2C6-D4FDAEFBD96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6ED084D-B0D9-4A60-80EB-002FDAA354EF}" type="slidenum">
              <a:rPr lang="en-US" altLang="en-US" smtClean="0"/>
              <a:pPr>
                <a:spcBef>
                  <a:spcPct val="0"/>
                </a:spcBef>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20B2FE27-F304-79D6-F6FD-0654C5E009D8}"/>
              </a:ext>
            </a:extLst>
          </p:cNvPr>
          <p:cNvSpPr>
            <a:spLocks noGrp="1"/>
          </p:cNvSpPr>
          <p:nvPr>
            <p:ph type="dt" sz="half" idx="10"/>
          </p:nvPr>
        </p:nvSpPr>
        <p:spPr/>
        <p:txBody>
          <a:bodyPr/>
          <a:lstStyle>
            <a:lvl1pPr>
              <a:defRPr/>
            </a:lvl1pPr>
          </a:lstStyle>
          <a:p>
            <a:pPr>
              <a:defRPr/>
            </a:pPr>
            <a:fld id="{BD1D87E1-63B6-45CB-B5A8-D8A015209A1E}" type="datetimeFigureOut">
              <a:rPr lang="en-US"/>
              <a:pPr>
                <a:defRPr/>
              </a:pPr>
              <a:t>1/22/2024</a:t>
            </a:fld>
            <a:endParaRPr lang="en-US" dirty="0"/>
          </a:p>
        </p:txBody>
      </p:sp>
      <p:sp>
        <p:nvSpPr>
          <p:cNvPr id="5" name="Footer Placeholder 4">
            <a:extLst>
              <a:ext uri="{FF2B5EF4-FFF2-40B4-BE49-F238E27FC236}">
                <a16:creationId xmlns:a16="http://schemas.microsoft.com/office/drawing/2014/main" id="{2C586B5F-F037-A0DD-49AA-E1EEF5EC443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9131FE1-51D7-219F-2F30-E9CD725C5235}"/>
              </a:ext>
            </a:extLst>
          </p:cNvPr>
          <p:cNvSpPr>
            <a:spLocks noGrp="1"/>
          </p:cNvSpPr>
          <p:nvPr>
            <p:ph type="sldNum" sz="quarter" idx="12"/>
          </p:nvPr>
        </p:nvSpPr>
        <p:spPr/>
        <p:txBody>
          <a:bodyPr/>
          <a:lstStyle>
            <a:lvl1pPr>
              <a:defRPr/>
            </a:lvl1pPr>
          </a:lstStyle>
          <a:p>
            <a:pPr>
              <a:defRPr/>
            </a:pPr>
            <a:fld id="{B0982C43-9C65-46FE-8012-505BBEB52A59}" type="slidenum">
              <a:rPr lang="en-US" altLang="en-US"/>
              <a:pPr>
                <a:defRPr/>
              </a:pPr>
              <a:t>‹#›</a:t>
            </a:fld>
            <a:endParaRPr lang="en-US" altLang="en-US"/>
          </a:p>
        </p:txBody>
      </p:sp>
    </p:spTree>
    <p:extLst>
      <p:ext uri="{BB962C8B-B14F-4D97-AF65-F5344CB8AC3E}">
        <p14:creationId xmlns:p14="http://schemas.microsoft.com/office/powerpoint/2010/main" val="2965148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0D9C72-33EE-B0A0-41C2-D8354BF6845F}"/>
              </a:ext>
            </a:extLst>
          </p:cNvPr>
          <p:cNvSpPr>
            <a:spLocks noGrp="1"/>
          </p:cNvSpPr>
          <p:nvPr>
            <p:ph type="dt" sz="half" idx="10"/>
          </p:nvPr>
        </p:nvSpPr>
        <p:spPr/>
        <p:txBody>
          <a:bodyPr/>
          <a:lstStyle>
            <a:lvl1pPr>
              <a:defRPr/>
            </a:lvl1pPr>
          </a:lstStyle>
          <a:p>
            <a:pPr>
              <a:defRPr/>
            </a:pPr>
            <a:fld id="{3703B76D-AE26-43B2-B172-8C18358D224A}" type="datetimeFigureOut">
              <a:rPr lang="en-US"/>
              <a:pPr>
                <a:defRPr/>
              </a:pPr>
              <a:t>1/22/2024</a:t>
            </a:fld>
            <a:endParaRPr lang="en-US" dirty="0"/>
          </a:p>
        </p:txBody>
      </p:sp>
      <p:sp>
        <p:nvSpPr>
          <p:cNvPr id="5" name="Footer Placeholder 4">
            <a:extLst>
              <a:ext uri="{FF2B5EF4-FFF2-40B4-BE49-F238E27FC236}">
                <a16:creationId xmlns:a16="http://schemas.microsoft.com/office/drawing/2014/main" id="{EC1C5C7A-5330-C5DE-3F4E-534ADB6A6A1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7E2D78B-DE64-BDCC-9560-88D97494990C}"/>
              </a:ext>
            </a:extLst>
          </p:cNvPr>
          <p:cNvSpPr>
            <a:spLocks noGrp="1"/>
          </p:cNvSpPr>
          <p:nvPr>
            <p:ph type="sldNum" sz="quarter" idx="12"/>
          </p:nvPr>
        </p:nvSpPr>
        <p:spPr/>
        <p:txBody>
          <a:bodyPr/>
          <a:lstStyle>
            <a:lvl1pPr>
              <a:defRPr/>
            </a:lvl1pPr>
          </a:lstStyle>
          <a:p>
            <a:pPr>
              <a:defRPr/>
            </a:pPr>
            <a:fld id="{45E2DC23-C1A1-4E93-B659-DE56D0A30564}" type="slidenum">
              <a:rPr lang="en-US" altLang="en-US"/>
              <a:pPr>
                <a:defRPr/>
              </a:pPr>
              <a:t>‹#›</a:t>
            </a:fld>
            <a:endParaRPr lang="en-US" altLang="en-US"/>
          </a:p>
        </p:txBody>
      </p:sp>
    </p:spTree>
    <p:extLst>
      <p:ext uri="{BB962C8B-B14F-4D97-AF65-F5344CB8AC3E}">
        <p14:creationId xmlns:p14="http://schemas.microsoft.com/office/powerpoint/2010/main" val="2717465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719378-CEFD-B2F0-C4EF-186DCF3DAB1A}"/>
              </a:ext>
            </a:extLst>
          </p:cNvPr>
          <p:cNvSpPr>
            <a:spLocks noGrp="1"/>
          </p:cNvSpPr>
          <p:nvPr>
            <p:ph type="dt" sz="half" idx="10"/>
          </p:nvPr>
        </p:nvSpPr>
        <p:spPr/>
        <p:txBody>
          <a:bodyPr/>
          <a:lstStyle>
            <a:lvl1pPr>
              <a:defRPr/>
            </a:lvl1pPr>
          </a:lstStyle>
          <a:p>
            <a:pPr>
              <a:defRPr/>
            </a:pPr>
            <a:fld id="{8FA39EDF-B9AD-4E34-B8E5-BE23A2376EF3}" type="datetimeFigureOut">
              <a:rPr lang="en-US"/>
              <a:pPr>
                <a:defRPr/>
              </a:pPr>
              <a:t>1/22/2024</a:t>
            </a:fld>
            <a:endParaRPr lang="en-US" dirty="0"/>
          </a:p>
        </p:txBody>
      </p:sp>
      <p:sp>
        <p:nvSpPr>
          <p:cNvPr id="5" name="Footer Placeholder 4">
            <a:extLst>
              <a:ext uri="{FF2B5EF4-FFF2-40B4-BE49-F238E27FC236}">
                <a16:creationId xmlns:a16="http://schemas.microsoft.com/office/drawing/2014/main" id="{3B126486-FC8F-A957-751A-30682002AAD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B7288C5-0C5E-4017-1A51-7B2AB67822F7}"/>
              </a:ext>
            </a:extLst>
          </p:cNvPr>
          <p:cNvSpPr>
            <a:spLocks noGrp="1"/>
          </p:cNvSpPr>
          <p:nvPr>
            <p:ph type="sldNum" sz="quarter" idx="12"/>
          </p:nvPr>
        </p:nvSpPr>
        <p:spPr/>
        <p:txBody>
          <a:bodyPr/>
          <a:lstStyle>
            <a:lvl1pPr>
              <a:defRPr/>
            </a:lvl1pPr>
          </a:lstStyle>
          <a:p>
            <a:pPr>
              <a:defRPr/>
            </a:pPr>
            <a:fld id="{E802CB69-F050-4258-A128-BCDC601B94F7}" type="slidenum">
              <a:rPr lang="en-US" altLang="en-US"/>
              <a:pPr>
                <a:defRPr/>
              </a:pPr>
              <a:t>‹#›</a:t>
            </a:fld>
            <a:endParaRPr lang="en-US" altLang="en-US"/>
          </a:p>
        </p:txBody>
      </p:sp>
    </p:spTree>
    <p:extLst>
      <p:ext uri="{BB962C8B-B14F-4D97-AF65-F5344CB8AC3E}">
        <p14:creationId xmlns:p14="http://schemas.microsoft.com/office/powerpoint/2010/main" val="1631284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5E039-A33D-2C50-E956-10D1ECF4CE1C}"/>
              </a:ext>
            </a:extLst>
          </p:cNvPr>
          <p:cNvSpPr>
            <a:spLocks noGrp="1"/>
          </p:cNvSpPr>
          <p:nvPr>
            <p:ph type="dt" sz="half" idx="10"/>
          </p:nvPr>
        </p:nvSpPr>
        <p:spPr/>
        <p:txBody>
          <a:bodyPr/>
          <a:lstStyle>
            <a:lvl1pPr>
              <a:defRPr/>
            </a:lvl1pPr>
          </a:lstStyle>
          <a:p>
            <a:pPr>
              <a:defRPr/>
            </a:pPr>
            <a:fld id="{1E4909F1-1DF6-4EC5-9B1B-E6433E31C5ED}" type="datetimeFigureOut">
              <a:rPr lang="en-US"/>
              <a:pPr>
                <a:defRPr/>
              </a:pPr>
              <a:t>1/22/2024</a:t>
            </a:fld>
            <a:endParaRPr lang="en-US" dirty="0"/>
          </a:p>
        </p:txBody>
      </p:sp>
      <p:sp>
        <p:nvSpPr>
          <p:cNvPr id="5" name="Footer Placeholder 4">
            <a:extLst>
              <a:ext uri="{FF2B5EF4-FFF2-40B4-BE49-F238E27FC236}">
                <a16:creationId xmlns:a16="http://schemas.microsoft.com/office/drawing/2014/main" id="{B1DA7FC0-9147-CAC9-A1EF-37330E38434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7781600-63B2-0E97-97B4-98C605290043}"/>
              </a:ext>
            </a:extLst>
          </p:cNvPr>
          <p:cNvSpPr>
            <a:spLocks noGrp="1"/>
          </p:cNvSpPr>
          <p:nvPr>
            <p:ph type="sldNum" sz="quarter" idx="12"/>
          </p:nvPr>
        </p:nvSpPr>
        <p:spPr/>
        <p:txBody>
          <a:bodyPr/>
          <a:lstStyle>
            <a:lvl1pPr>
              <a:defRPr/>
            </a:lvl1pPr>
          </a:lstStyle>
          <a:p>
            <a:pPr>
              <a:defRPr/>
            </a:pPr>
            <a:fld id="{042E7066-51B1-4455-BC03-D5799DCA6E95}" type="slidenum">
              <a:rPr lang="en-US" altLang="en-US"/>
              <a:pPr>
                <a:defRPr/>
              </a:pPr>
              <a:t>‹#›</a:t>
            </a:fld>
            <a:endParaRPr lang="en-US" altLang="en-US"/>
          </a:p>
        </p:txBody>
      </p:sp>
    </p:spTree>
    <p:extLst>
      <p:ext uri="{BB962C8B-B14F-4D97-AF65-F5344CB8AC3E}">
        <p14:creationId xmlns:p14="http://schemas.microsoft.com/office/powerpoint/2010/main" val="2571404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C96F738-3658-D384-5CE6-981949B650D5}"/>
              </a:ext>
            </a:extLst>
          </p:cNvPr>
          <p:cNvSpPr>
            <a:spLocks noGrp="1"/>
          </p:cNvSpPr>
          <p:nvPr>
            <p:ph type="dt" sz="half" idx="10"/>
          </p:nvPr>
        </p:nvSpPr>
        <p:spPr/>
        <p:txBody>
          <a:bodyPr/>
          <a:lstStyle>
            <a:lvl1pPr>
              <a:defRPr/>
            </a:lvl1pPr>
          </a:lstStyle>
          <a:p>
            <a:pPr>
              <a:defRPr/>
            </a:pPr>
            <a:fld id="{301A664F-4D99-4941-8718-D30D935BB7A1}" type="datetimeFigureOut">
              <a:rPr lang="en-US"/>
              <a:pPr>
                <a:defRPr/>
              </a:pPr>
              <a:t>1/22/2024</a:t>
            </a:fld>
            <a:endParaRPr lang="en-US" dirty="0"/>
          </a:p>
        </p:txBody>
      </p:sp>
      <p:sp>
        <p:nvSpPr>
          <p:cNvPr id="5" name="Footer Placeholder 4">
            <a:extLst>
              <a:ext uri="{FF2B5EF4-FFF2-40B4-BE49-F238E27FC236}">
                <a16:creationId xmlns:a16="http://schemas.microsoft.com/office/drawing/2014/main" id="{E28414A0-ED91-B167-171A-56D710853FE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BDA61DF-E980-23CF-8D9F-9D9A0A11C650}"/>
              </a:ext>
            </a:extLst>
          </p:cNvPr>
          <p:cNvSpPr>
            <a:spLocks noGrp="1"/>
          </p:cNvSpPr>
          <p:nvPr>
            <p:ph type="sldNum" sz="quarter" idx="12"/>
          </p:nvPr>
        </p:nvSpPr>
        <p:spPr/>
        <p:txBody>
          <a:bodyPr/>
          <a:lstStyle>
            <a:lvl1pPr>
              <a:defRPr/>
            </a:lvl1pPr>
          </a:lstStyle>
          <a:p>
            <a:pPr>
              <a:defRPr/>
            </a:pPr>
            <a:fld id="{C92294C5-BEEB-4EA7-BA0C-0D38770E9607}" type="slidenum">
              <a:rPr lang="en-US" altLang="en-US"/>
              <a:pPr>
                <a:defRPr/>
              </a:pPr>
              <a:t>‹#›</a:t>
            </a:fld>
            <a:endParaRPr lang="en-US" altLang="en-US"/>
          </a:p>
        </p:txBody>
      </p:sp>
    </p:spTree>
    <p:extLst>
      <p:ext uri="{BB962C8B-B14F-4D97-AF65-F5344CB8AC3E}">
        <p14:creationId xmlns:p14="http://schemas.microsoft.com/office/powerpoint/2010/main" val="325812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BE9A8086-6810-75B7-B5A5-75EDA3632E5F}"/>
              </a:ext>
            </a:extLst>
          </p:cNvPr>
          <p:cNvSpPr>
            <a:spLocks noGrp="1"/>
          </p:cNvSpPr>
          <p:nvPr>
            <p:ph type="dt" sz="half" idx="10"/>
          </p:nvPr>
        </p:nvSpPr>
        <p:spPr/>
        <p:txBody>
          <a:bodyPr/>
          <a:lstStyle>
            <a:lvl1pPr>
              <a:defRPr/>
            </a:lvl1pPr>
          </a:lstStyle>
          <a:p>
            <a:pPr>
              <a:defRPr/>
            </a:pPr>
            <a:fld id="{EB7DEDD2-E3BA-4969-B7E1-7C35FE627542}" type="datetimeFigureOut">
              <a:rPr lang="en-US"/>
              <a:pPr>
                <a:defRPr/>
              </a:pPr>
              <a:t>1/22/2024</a:t>
            </a:fld>
            <a:endParaRPr lang="en-US" dirty="0"/>
          </a:p>
        </p:txBody>
      </p:sp>
      <p:sp>
        <p:nvSpPr>
          <p:cNvPr id="6" name="Footer Placeholder 4">
            <a:extLst>
              <a:ext uri="{FF2B5EF4-FFF2-40B4-BE49-F238E27FC236}">
                <a16:creationId xmlns:a16="http://schemas.microsoft.com/office/drawing/2014/main" id="{E8A907FE-03F9-D0B2-07AB-1EBA66F1D3B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824B934-5775-D0D8-F631-23BB056B9142}"/>
              </a:ext>
            </a:extLst>
          </p:cNvPr>
          <p:cNvSpPr>
            <a:spLocks noGrp="1"/>
          </p:cNvSpPr>
          <p:nvPr>
            <p:ph type="sldNum" sz="quarter" idx="12"/>
          </p:nvPr>
        </p:nvSpPr>
        <p:spPr/>
        <p:txBody>
          <a:bodyPr/>
          <a:lstStyle>
            <a:lvl1pPr>
              <a:defRPr/>
            </a:lvl1pPr>
          </a:lstStyle>
          <a:p>
            <a:pPr>
              <a:defRPr/>
            </a:pPr>
            <a:fld id="{689F7979-35BE-4E7B-ADAF-B0AFEF3FA4A6}" type="slidenum">
              <a:rPr lang="en-US" altLang="en-US"/>
              <a:pPr>
                <a:defRPr/>
              </a:pPr>
              <a:t>‹#›</a:t>
            </a:fld>
            <a:endParaRPr lang="en-US" altLang="en-US"/>
          </a:p>
        </p:txBody>
      </p:sp>
    </p:spTree>
    <p:extLst>
      <p:ext uri="{BB962C8B-B14F-4D97-AF65-F5344CB8AC3E}">
        <p14:creationId xmlns:p14="http://schemas.microsoft.com/office/powerpoint/2010/main" val="1327392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9849424A-C47B-20CF-C66D-57F0BF7EA402}"/>
              </a:ext>
            </a:extLst>
          </p:cNvPr>
          <p:cNvSpPr>
            <a:spLocks noGrp="1"/>
          </p:cNvSpPr>
          <p:nvPr>
            <p:ph type="dt" sz="half" idx="10"/>
          </p:nvPr>
        </p:nvSpPr>
        <p:spPr/>
        <p:txBody>
          <a:bodyPr/>
          <a:lstStyle>
            <a:lvl1pPr>
              <a:defRPr/>
            </a:lvl1pPr>
          </a:lstStyle>
          <a:p>
            <a:pPr>
              <a:defRPr/>
            </a:pPr>
            <a:fld id="{C735A1BC-F93E-49DE-AADA-A2ABC509876A}" type="datetimeFigureOut">
              <a:rPr lang="en-US"/>
              <a:pPr>
                <a:defRPr/>
              </a:pPr>
              <a:t>1/22/2024</a:t>
            </a:fld>
            <a:endParaRPr lang="en-US" dirty="0"/>
          </a:p>
        </p:txBody>
      </p:sp>
      <p:sp>
        <p:nvSpPr>
          <p:cNvPr id="8" name="Footer Placeholder 4">
            <a:extLst>
              <a:ext uri="{FF2B5EF4-FFF2-40B4-BE49-F238E27FC236}">
                <a16:creationId xmlns:a16="http://schemas.microsoft.com/office/drawing/2014/main" id="{1457FCE2-58A6-B050-1BC9-929CA14C0BE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3796A134-2107-C870-1527-3C59CF266ECE}"/>
              </a:ext>
            </a:extLst>
          </p:cNvPr>
          <p:cNvSpPr>
            <a:spLocks noGrp="1"/>
          </p:cNvSpPr>
          <p:nvPr>
            <p:ph type="sldNum" sz="quarter" idx="12"/>
          </p:nvPr>
        </p:nvSpPr>
        <p:spPr/>
        <p:txBody>
          <a:bodyPr/>
          <a:lstStyle>
            <a:lvl1pPr>
              <a:defRPr/>
            </a:lvl1pPr>
          </a:lstStyle>
          <a:p>
            <a:pPr>
              <a:defRPr/>
            </a:pPr>
            <a:fld id="{EBD84DC7-BDAF-402E-BFB5-436EAA17EA9A}" type="slidenum">
              <a:rPr lang="en-US" altLang="en-US"/>
              <a:pPr>
                <a:defRPr/>
              </a:pPr>
              <a:t>‹#›</a:t>
            </a:fld>
            <a:endParaRPr lang="en-US" altLang="en-US"/>
          </a:p>
        </p:txBody>
      </p:sp>
    </p:spTree>
    <p:extLst>
      <p:ext uri="{BB962C8B-B14F-4D97-AF65-F5344CB8AC3E}">
        <p14:creationId xmlns:p14="http://schemas.microsoft.com/office/powerpoint/2010/main" val="109820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A8AFEE48-1A6E-F81F-CBB9-73B6FA29466C}"/>
              </a:ext>
            </a:extLst>
          </p:cNvPr>
          <p:cNvSpPr>
            <a:spLocks noGrp="1"/>
          </p:cNvSpPr>
          <p:nvPr>
            <p:ph type="dt" sz="half" idx="10"/>
          </p:nvPr>
        </p:nvSpPr>
        <p:spPr/>
        <p:txBody>
          <a:bodyPr/>
          <a:lstStyle>
            <a:lvl1pPr>
              <a:defRPr/>
            </a:lvl1pPr>
          </a:lstStyle>
          <a:p>
            <a:pPr>
              <a:defRPr/>
            </a:pPr>
            <a:fld id="{02780EF8-1273-4CFC-BC7E-892AA25B99A9}" type="datetimeFigureOut">
              <a:rPr lang="en-US"/>
              <a:pPr>
                <a:defRPr/>
              </a:pPr>
              <a:t>1/22/2024</a:t>
            </a:fld>
            <a:endParaRPr lang="en-US" dirty="0"/>
          </a:p>
        </p:txBody>
      </p:sp>
      <p:sp>
        <p:nvSpPr>
          <p:cNvPr id="4" name="Footer Placeholder 4">
            <a:extLst>
              <a:ext uri="{FF2B5EF4-FFF2-40B4-BE49-F238E27FC236}">
                <a16:creationId xmlns:a16="http://schemas.microsoft.com/office/drawing/2014/main" id="{BFB3019F-EFE2-CC27-C1CA-3DD65BF78CFC}"/>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4FBEA0B9-06C1-8C57-3113-6B109F58E020}"/>
              </a:ext>
            </a:extLst>
          </p:cNvPr>
          <p:cNvSpPr>
            <a:spLocks noGrp="1"/>
          </p:cNvSpPr>
          <p:nvPr>
            <p:ph type="sldNum" sz="quarter" idx="12"/>
          </p:nvPr>
        </p:nvSpPr>
        <p:spPr/>
        <p:txBody>
          <a:bodyPr/>
          <a:lstStyle>
            <a:lvl1pPr>
              <a:defRPr/>
            </a:lvl1pPr>
          </a:lstStyle>
          <a:p>
            <a:pPr>
              <a:defRPr/>
            </a:pPr>
            <a:fld id="{6EEE83FC-EAD2-482F-A73F-BB3FC4C0B3A0}" type="slidenum">
              <a:rPr lang="en-US" altLang="en-US"/>
              <a:pPr>
                <a:defRPr/>
              </a:pPr>
              <a:t>‹#›</a:t>
            </a:fld>
            <a:endParaRPr lang="en-US" altLang="en-US"/>
          </a:p>
        </p:txBody>
      </p:sp>
    </p:spTree>
    <p:extLst>
      <p:ext uri="{BB962C8B-B14F-4D97-AF65-F5344CB8AC3E}">
        <p14:creationId xmlns:p14="http://schemas.microsoft.com/office/powerpoint/2010/main" val="2762852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36A1190-636B-46C4-ABBD-B079F40DBE1A}"/>
              </a:ext>
            </a:extLst>
          </p:cNvPr>
          <p:cNvSpPr>
            <a:spLocks noGrp="1"/>
          </p:cNvSpPr>
          <p:nvPr>
            <p:ph type="dt" sz="half" idx="10"/>
          </p:nvPr>
        </p:nvSpPr>
        <p:spPr/>
        <p:txBody>
          <a:bodyPr/>
          <a:lstStyle>
            <a:lvl1pPr>
              <a:defRPr/>
            </a:lvl1pPr>
          </a:lstStyle>
          <a:p>
            <a:pPr>
              <a:defRPr/>
            </a:pPr>
            <a:fld id="{D0AF5F13-017A-4EFC-8486-68DA1F6E0619}" type="datetimeFigureOut">
              <a:rPr lang="en-US"/>
              <a:pPr>
                <a:defRPr/>
              </a:pPr>
              <a:t>1/22/2024</a:t>
            </a:fld>
            <a:endParaRPr lang="en-US" dirty="0"/>
          </a:p>
        </p:txBody>
      </p:sp>
      <p:sp>
        <p:nvSpPr>
          <p:cNvPr id="3" name="Footer Placeholder 4">
            <a:extLst>
              <a:ext uri="{FF2B5EF4-FFF2-40B4-BE49-F238E27FC236}">
                <a16:creationId xmlns:a16="http://schemas.microsoft.com/office/drawing/2014/main" id="{D028445F-49DE-DFB8-DDF8-556C74CD5794}"/>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395DCDAB-A556-96F5-531A-A4830A33AC62}"/>
              </a:ext>
            </a:extLst>
          </p:cNvPr>
          <p:cNvSpPr>
            <a:spLocks noGrp="1"/>
          </p:cNvSpPr>
          <p:nvPr>
            <p:ph type="sldNum" sz="quarter" idx="12"/>
          </p:nvPr>
        </p:nvSpPr>
        <p:spPr/>
        <p:txBody>
          <a:bodyPr/>
          <a:lstStyle>
            <a:lvl1pPr>
              <a:defRPr/>
            </a:lvl1pPr>
          </a:lstStyle>
          <a:p>
            <a:pPr>
              <a:defRPr/>
            </a:pPr>
            <a:fld id="{44C0E7AF-E68C-4E0F-98CC-EEF2ED5CD047}" type="slidenum">
              <a:rPr lang="en-US" altLang="en-US"/>
              <a:pPr>
                <a:defRPr/>
              </a:pPr>
              <a:t>‹#›</a:t>
            </a:fld>
            <a:endParaRPr lang="en-US" altLang="en-US"/>
          </a:p>
        </p:txBody>
      </p:sp>
    </p:spTree>
    <p:extLst>
      <p:ext uri="{BB962C8B-B14F-4D97-AF65-F5344CB8AC3E}">
        <p14:creationId xmlns:p14="http://schemas.microsoft.com/office/powerpoint/2010/main" val="1897796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2A03C02C-10CB-F981-5DBA-2D3083017819}"/>
              </a:ext>
            </a:extLst>
          </p:cNvPr>
          <p:cNvSpPr>
            <a:spLocks noGrp="1"/>
          </p:cNvSpPr>
          <p:nvPr>
            <p:ph type="dt" sz="half" idx="10"/>
          </p:nvPr>
        </p:nvSpPr>
        <p:spPr/>
        <p:txBody>
          <a:bodyPr/>
          <a:lstStyle>
            <a:lvl1pPr>
              <a:defRPr/>
            </a:lvl1pPr>
          </a:lstStyle>
          <a:p>
            <a:pPr>
              <a:defRPr/>
            </a:pPr>
            <a:fld id="{4575BF70-7710-42DB-90F4-70D9CBD89AEF}" type="datetimeFigureOut">
              <a:rPr lang="en-US"/>
              <a:pPr>
                <a:defRPr/>
              </a:pPr>
              <a:t>1/22/2024</a:t>
            </a:fld>
            <a:endParaRPr lang="en-US" dirty="0"/>
          </a:p>
        </p:txBody>
      </p:sp>
      <p:sp>
        <p:nvSpPr>
          <p:cNvPr id="6" name="Footer Placeholder 4">
            <a:extLst>
              <a:ext uri="{FF2B5EF4-FFF2-40B4-BE49-F238E27FC236}">
                <a16:creationId xmlns:a16="http://schemas.microsoft.com/office/drawing/2014/main" id="{657FF306-7F2B-971C-D687-77ACA0AF056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966305B-52FF-0373-0950-5031F7B02136}"/>
              </a:ext>
            </a:extLst>
          </p:cNvPr>
          <p:cNvSpPr>
            <a:spLocks noGrp="1"/>
          </p:cNvSpPr>
          <p:nvPr>
            <p:ph type="sldNum" sz="quarter" idx="12"/>
          </p:nvPr>
        </p:nvSpPr>
        <p:spPr/>
        <p:txBody>
          <a:bodyPr/>
          <a:lstStyle>
            <a:lvl1pPr>
              <a:defRPr/>
            </a:lvl1pPr>
          </a:lstStyle>
          <a:p>
            <a:pPr>
              <a:defRPr/>
            </a:pPr>
            <a:fld id="{7DD0E379-3375-4C6F-A407-500366385F56}" type="slidenum">
              <a:rPr lang="en-US" altLang="en-US"/>
              <a:pPr>
                <a:defRPr/>
              </a:pPr>
              <a:t>‹#›</a:t>
            </a:fld>
            <a:endParaRPr lang="en-US" altLang="en-US"/>
          </a:p>
        </p:txBody>
      </p:sp>
    </p:spTree>
    <p:extLst>
      <p:ext uri="{BB962C8B-B14F-4D97-AF65-F5344CB8AC3E}">
        <p14:creationId xmlns:p14="http://schemas.microsoft.com/office/powerpoint/2010/main" val="3244071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DE5F13F-5103-8507-7C73-1AD177AB0CC1}"/>
              </a:ext>
            </a:extLst>
          </p:cNvPr>
          <p:cNvSpPr>
            <a:spLocks noGrp="1"/>
          </p:cNvSpPr>
          <p:nvPr>
            <p:ph type="dt" sz="half" idx="10"/>
          </p:nvPr>
        </p:nvSpPr>
        <p:spPr/>
        <p:txBody>
          <a:bodyPr/>
          <a:lstStyle>
            <a:lvl1pPr>
              <a:defRPr/>
            </a:lvl1pPr>
          </a:lstStyle>
          <a:p>
            <a:pPr>
              <a:defRPr/>
            </a:pPr>
            <a:fld id="{18ADB582-FA95-4DB5-95CC-8064B7CA016F}" type="datetimeFigureOut">
              <a:rPr lang="en-US"/>
              <a:pPr>
                <a:defRPr/>
              </a:pPr>
              <a:t>1/22/2024</a:t>
            </a:fld>
            <a:endParaRPr lang="en-US" dirty="0"/>
          </a:p>
        </p:txBody>
      </p:sp>
      <p:sp>
        <p:nvSpPr>
          <p:cNvPr id="6" name="Footer Placeholder 4">
            <a:extLst>
              <a:ext uri="{FF2B5EF4-FFF2-40B4-BE49-F238E27FC236}">
                <a16:creationId xmlns:a16="http://schemas.microsoft.com/office/drawing/2014/main" id="{3E2EF94D-E125-96A9-3C88-69A6FEC8AAD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C2A84DC-A5D8-8769-C67D-9E45DCFD84BE}"/>
              </a:ext>
            </a:extLst>
          </p:cNvPr>
          <p:cNvSpPr>
            <a:spLocks noGrp="1"/>
          </p:cNvSpPr>
          <p:nvPr>
            <p:ph type="sldNum" sz="quarter" idx="12"/>
          </p:nvPr>
        </p:nvSpPr>
        <p:spPr/>
        <p:txBody>
          <a:bodyPr/>
          <a:lstStyle>
            <a:lvl1pPr>
              <a:defRPr/>
            </a:lvl1pPr>
          </a:lstStyle>
          <a:p>
            <a:pPr>
              <a:defRPr/>
            </a:pPr>
            <a:fld id="{EEB9ED0B-DEAF-4B2E-917D-33E95FBBD357}" type="slidenum">
              <a:rPr lang="en-US" altLang="en-US"/>
              <a:pPr>
                <a:defRPr/>
              </a:pPr>
              <a:t>‹#›</a:t>
            </a:fld>
            <a:endParaRPr lang="en-US" altLang="en-US"/>
          </a:p>
        </p:txBody>
      </p:sp>
    </p:spTree>
    <p:extLst>
      <p:ext uri="{BB962C8B-B14F-4D97-AF65-F5344CB8AC3E}">
        <p14:creationId xmlns:p14="http://schemas.microsoft.com/office/powerpoint/2010/main" val="810108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A18D5FA-EA6C-626E-E355-0544CE2CF1C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6DD41D45-7CFB-EB4B-053E-2808E3B0D331}"/>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C0725E08-3B73-FA40-1C84-B36BAB10155E}"/>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cs typeface="Arial" charset="0"/>
              </a:defRPr>
            </a:lvl1pPr>
          </a:lstStyle>
          <a:p>
            <a:pPr>
              <a:defRPr/>
            </a:pPr>
            <a:fld id="{15FAEDA7-F5A2-4DC1-AD0D-732F5E37A4FF}" type="datetimeFigureOut">
              <a:rPr lang="en-US"/>
              <a:pPr>
                <a:defRPr/>
              </a:pPr>
              <a:t>1/22/2024</a:t>
            </a:fld>
            <a:endParaRPr lang="en-US" dirty="0"/>
          </a:p>
        </p:txBody>
      </p:sp>
      <p:sp>
        <p:nvSpPr>
          <p:cNvPr id="5" name="Footer Placeholder 4">
            <a:extLst>
              <a:ext uri="{FF2B5EF4-FFF2-40B4-BE49-F238E27FC236}">
                <a16:creationId xmlns:a16="http://schemas.microsoft.com/office/drawing/2014/main" id="{8AD3CCF3-5941-7AC7-5CA6-6CF610518C7E}"/>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413ED6C8-9818-55E5-89D7-ED75D6CD75FF}"/>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B8FCE898-65E7-48DA-AD66-F256B4767D7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0F96CD11-7AE5-A6B8-25DA-6FDAA1AC9B95}"/>
              </a:ext>
            </a:extLst>
          </p:cNvPr>
          <p:cNvSpPr>
            <a:spLocks noGrp="1"/>
          </p:cNvSpPr>
          <p:nvPr>
            <p:ph type="ctrTitle"/>
          </p:nvPr>
        </p:nvSpPr>
        <p:spPr>
          <a:xfrm>
            <a:off x="838200" y="3886200"/>
            <a:ext cx="5867400" cy="1470025"/>
          </a:xfrm>
        </p:spPr>
        <p:txBody>
          <a:bodyPr/>
          <a:lstStyle/>
          <a:p>
            <a:pPr eaLnBrk="1" hangingPunct="1"/>
            <a:r>
              <a:rPr lang="en-US" altLang="en-US" b="1" dirty="0"/>
              <a:t>Outdoor Ethics</a:t>
            </a:r>
          </a:p>
        </p:txBody>
      </p:sp>
      <p:pic>
        <p:nvPicPr>
          <p:cNvPr id="4099" name="Picture 4" descr="OE_logo200.png">
            <a:extLst>
              <a:ext uri="{FF2B5EF4-FFF2-40B4-BE49-F238E27FC236}">
                <a16:creationId xmlns:a16="http://schemas.microsoft.com/office/drawing/2014/main" id="{AB3B52AA-2314-82AD-BB22-35B5AEDF70A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838200"/>
            <a:ext cx="2571750" cy="254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extBox 5">
            <a:extLst>
              <a:ext uri="{FF2B5EF4-FFF2-40B4-BE49-F238E27FC236}">
                <a16:creationId xmlns:a16="http://schemas.microsoft.com/office/drawing/2014/main" id="{BAF014FC-CFA1-EEFE-0B0F-7E0AAC37DFA1}"/>
              </a:ext>
            </a:extLst>
          </p:cNvPr>
          <p:cNvSpPr txBox="1">
            <a:spLocks noChangeArrowheads="1"/>
          </p:cNvSpPr>
          <p:nvPr/>
        </p:nvSpPr>
        <p:spPr bwMode="auto">
          <a:xfrm rot="5400000">
            <a:off x="4806950" y="2520950"/>
            <a:ext cx="6858000" cy="18161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a:solidFill>
                <a:schemeClr val="bg1"/>
              </a:solidFill>
              <a:latin typeface="Arial" panose="020B0604020202020204" pitchFamily="34" charset="0"/>
            </a:endParaRPr>
          </a:p>
          <a:p>
            <a:pPr algn="ctr" eaLnBrk="1" hangingPunct="1">
              <a:spcBef>
                <a:spcPct val="0"/>
              </a:spcBef>
              <a:buFontTx/>
              <a:buNone/>
            </a:pPr>
            <a:r>
              <a:rPr lang="en-US" altLang="en-US" sz="4800" b="1">
                <a:solidFill>
                  <a:schemeClr val="bg1"/>
                </a:solidFill>
                <a:latin typeface="Arial" panose="020B0604020202020204" pitchFamily="34" charset="0"/>
              </a:rPr>
              <a:t>IOLS</a:t>
            </a:r>
          </a:p>
          <a:p>
            <a:pPr algn="ctr" eaLnBrk="1" hangingPunct="1">
              <a:spcBef>
                <a:spcPct val="0"/>
              </a:spcBef>
              <a:buFontTx/>
              <a:buNone/>
            </a:pPr>
            <a:endParaRPr lang="en-US" altLang="en-US">
              <a:solidFill>
                <a:schemeClr val="bg1"/>
              </a:solidFill>
              <a:latin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B0DA7158-8362-A884-57FF-C535D1D7E6B0}"/>
              </a:ext>
            </a:extLst>
          </p:cNvPr>
          <p:cNvSpPr>
            <a:spLocks noGrp="1"/>
          </p:cNvSpPr>
          <p:nvPr>
            <p:ph type="ctrTitle"/>
          </p:nvPr>
        </p:nvSpPr>
        <p:spPr>
          <a:xfrm>
            <a:off x="457200" y="3505200"/>
            <a:ext cx="6629400" cy="1143000"/>
          </a:xfrm>
        </p:spPr>
        <p:txBody>
          <a:bodyPr/>
          <a:lstStyle/>
          <a:p>
            <a:pPr eaLnBrk="1" hangingPunct="1"/>
            <a:r>
              <a:rPr lang="en-US" altLang="en-US" b="1" u="sng"/>
              <a:t>Resources</a:t>
            </a:r>
          </a:p>
        </p:txBody>
      </p:sp>
      <p:sp>
        <p:nvSpPr>
          <p:cNvPr id="22531" name="Subtitle 2">
            <a:extLst>
              <a:ext uri="{FF2B5EF4-FFF2-40B4-BE49-F238E27FC236}">
                <a16:creationId xmlns:a16="http://schemas.microsoft.com/office/drawing/2014/main" id="{16A152EE-1510-6459-46B3-7369D4CBD815}"/>
              </a:ext>
            </a:extLst>
          </p:cNvPr>
          <p:cNvSpPr>
            <a:spLocks noGrp="1"/>
          </p:cNvSpPr>
          <p:nvPr>
            <p:ph type="subTitle" idx="1"/>
          </p:nvPr>
        </p:nvSpPr>
        <p:spPr>
          <a:xfrm>
            <a:off x="2209800" y="4648200"/>
            <a:ext cx="3581400" cy="1752600"/>
          </a:xfrm>
        </p:spPr>
        <p:txBody>
          <a:bodyPr/>
          <a:lstStyle/>
          <a:p>
            <a:pPr algn="l" eaLnBrk="1" hangingPunct="1">
              <a:buFont typeface="Arial" panose="020B0604020202020204" pitchFamily="34" charset="0"/>
              <a:buChar char="•"/>
            </a:pPr>
            <a:r>
              <a:rPr lang="en-US" altLang="en-US" b="1">
                <a:solidFill>
                  <a:schemeClr val="tx1"/>
                </a:solidFill>
              </a:rPr>
              <a:t>Scout Handbook</a:t>
            </a:r>
          </a:p>
          <a:p>
            <a:pPr algn="l" eaLnBrk="1" hangingPunct="1">
              <a:buFont typeface="Arial" panose="020B0604020202020204" pitchFamily="34" charset="0"/>
              <a:buChar char="•"/>
            </a:pPr>
            <a:r>
              <a:rPr lang="en-US" altLang="en-US" b="1">
                <a:solidFill>
                  <a:schemeClr val="tx1"/>
                </a:solidFill>
              </a:rPr>
              <a:t>www.LNT.org</a:t>
            </a:r>
          </a:p>
        </p:txBody>
      </p:sp>
      <p:pic>
        <p:nvPicPr>
          <p:cNvPr id="22532" name="Picture 4" descr="OE_logo200.png">
            <a:extLst>
              <a:ext uri="{FF2B5EF4-FFF2-40B4-BE49-F238E27FC236}">
                <a16:creationId xmlns:a16="http://schemas.microsoft.com/office/drawing/2014/main" id="{663808C9-4BEF-C983-0F97-9CFF2DBE41F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914400"/>
            <a:ext cx="2571750" cy="254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TextBox 5">
            <a:extLst>
              <a:ext uri="{FF2B5EF4-FFF2-40B4-BE49-F238E27FC236}">
                <a16:creationId xmlns:a16="http://schemas.microsoft.com/office/drawing/2014/main" id="{BD3E8955-6DB4-B31D-7BBE-F5181C516D1E}"/>
              </a:ext>
            </a:extLst>
          </p:cNvPr>
          <p:cNvSpPr txBox="1">
            <a:spLocks noChangeArrowheads="1"/>
          </p:cNvSpPr>
          <p:nvPr/>
        </p:nvSpPr>
        <p:spPr bwMode="auto">
          <a:xfrm rot="5400000">
            <a:off x="4930775" y="2520950"/>
            <a:ext cx="6858000" cy="18161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a:solidFill>
                <a:schemeClr val="bg1"/>
              </a:solidFill>
              <a:latin typeface="Arial" panose="020B0604020202020204" pitchFamily="34" charset="0"/>
            </a:endParaRPr>
          </a:p>
          <a:p>
            <a:pPr algn="ctr" eaLnBrk="1" hangingPunct="1">
              <a:spcBef>
                <a:spcPct val="0"/>
              </a:spcBef>
              <a:buFontTx/>
              <a:buNone/>
            </a:pPr>
            <a:r>
              <a:rPr lang="en-US" altLang="en-US" sz="4800" b="1">
                <a:solidFill>
                  <a:schemeClr val="bg1"/>
                </a:solidFill>
                <a:latin typeface="Arial" panose="020B0604020202020204" pitchFamily="34" charset="0"/>
              </a:rPr>
              <a:t>IOLS</a:t>
            </a:r>
          </a:p>
          <a:p>
            <a:pPr algn="ctr" eaLnBrk="1" hangingPunct="1">
              <a:spcBef>
                <a:spcPct val="0"/>
              </a:spcBef>
              <a:buFontTx/>
              <a:buNone/>
            </a:pPr>
            <a:endParaRPr lang="en-US" altLang="en-US">
              <a:solidFill>
                <a:schemeClr val="bg1"/>
              </a:solidFill>
              <a:latin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0DEBDC6D-1D12-62C9-4675-5BA750A6279B}"/>
              </a:ext>
            </a:extLst>
          </p:cNvPr>
          <p:cNvSpPr>
            <a:spLocks noGrp="1"/>
          </p:cNvSpPr>
          <p:nvPr>
            <p:ph type="ctrTitle"/>
          </p:nvPr>
        </p:nvSpPr>
        <p:spPr>
          <a:xfrm>
            <a:off x="990600" y="3352800"/>
            <a:ext cx="5257800" cy="1981200"/>
          </a:xfrm>
        </p:spPr>
        <p:txBody>
          <a:bodyPr/>
          <a:lstStyle/>
          <a:p>
            <a:pPr eaLnBrk="1" hangingPunct="1"/>
            <a:r>
              <a:rPr lang="en-US" altLang="en-US" b="1"/>
              <a:t>Leave No Trace Training</a:t>
            </a:r>
          </a:p>
        </p:txBody>
      </p:sp>
      <p:sp>
        <p:nvSpPr>
          <p:cNvPr id="24579" name="TextBox 5">
            <a:extLst>
              <a:ext uri="{FF2B5EF4-FFF2-40B4-BE49-F238E27FC236}">
                <a16:creationId xmlns:a16="http://schemas.microsoft.com/office/drawing/2014/main" id="{5A178377-D2C9-F581-5564-47908E6EFEBC}"/>
              </a:ext>
            </a:extLst>
          </p:cNvPr>
          <p:cNvSpPr txBox="1">
            <a:spLocks noChangeArrowheads="1"/>
          </p:cNvSpPr>
          <p:nvPr/>
        </p:nvSpPr>
        <p:spPr bwMode="auto">
          <a:xfrm rot="5400000">
            <a:off x="4930775" y="2520950"/>
            <a:ext cx="6858000" cy="18161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a:solidFill>
                <a:schemeClr val="bg1"/>
              </a:solidFill>
              <a:latin typeface="Arial" panose="020B0604020202020204" pitchFamily="34" charset="0"/>
            </a:endParaRPr>
          </a:p>
          <a:p>
            <a:pPr algn="ctr" eaLnBrk="1" hangingPunct="1">
              <a:spcBef>
                <a:spcPct val="0"/>
              </a:spcBef>
              <a:buFontTx/>
              <a:buNone/>
            </a:pPr>
            <a:r>
              <a:rPr lang="en-US" altLang="en-US" sz="4800" b="1">
                <a:solidFill>
                  <a:schemeClr val="bg1"/>
                </a:solidFill>
                <a:latin typeface="Arial" panose="020B0604020202020204" pitchFamily="34" charset="0"/>
              </a:rPr>
              <a:t>IOLS</a:t>
            </a:r>
          </a:p>
          <a:p>
            <a:pPr algn="ctr" eaLnBrk="1" hangingPunct="1">
              <a:spcBef>
                <a:spcPct val="0"/>
              </a:spcBef>
              <a:buFontTx/>
              <a:buNone/>
            </a:pPr>
            <a:endParaRPr lang="en-US" altLang="en-US">
              <a:solidFill>
                <a:schemeClr val="bg1"/>
              </a:solidFill>
              <a:latin typeface="Arial" panose="020B0604020202020204" pitchFamily="34" charset="0"/>
            </a:endParaRPr>
          </a:p>
        </p:txBody>
      </p:sp>
      <p:pic>
        <p:nvPicPr>
          <p:cNvPr id="24580" name="Picture 3" descr="LNT logo.jpg">
            <a:extLst>
              <a:ext uri="{FF2B5EF4-FFF2-40B4-BE49-F238E27FC236}">
                <a16:creationId xmlns:a16="http://schemas.microsoft.com/office/drawing/2014/main" id="{5468320D-6EC2-26A4-D49B-868BEB0B239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143000"/>
            <a:ext cx="28638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F8051619-A4D7-2861-925F-431B3FE45306}"/>
              </a:ext>
            </a:extLst>
          </p:cNvPr>
          <p:cNvSpPr>
            <a:spLocks noGrp="1"/>
          </p:cNvSpPr>
          <p:nvPr>
            <p:ph type="ctrTitle"/>
          </p:nvPr>
        </p:nvSpPr>
        <p:spPr>
          <a:xfrm>
            <a:off x="457200" y="609600"/>
            <a:ext cx="6629400" cy="1143000"/>
          </a:xfrm>
        </p:spPr>
        <p:txBody>
          <a:bodyPr/>
          <a:lstStyle/>
          <a:p>
            <a:pPr eaLnBrk="1" hangingPunct="1"/>
            <a:r>
              <a:rPr lang="en-US" altLang="en-US" b="1" u="sng"/>
              <a:t>Implement Outdoor Ethics within a troop</a:t>
            </a:r>
          </a:p>
        </p:txBody>
      </p:sp>
      <p:sp>
        <p:nvSpPr>
          <p:cNvPr id="26627" name="TextBox 5">
            <a:extLst>
              <a:ext uri="{FF2B5EF4-FFF2-40B4-BE49-F238E27FC236}">
                <a16:creationId xmlns:a16="http://schemas.microsoft.com/office/drawing/2014/main" id="{C86692B2-A95D-3C1C-35DE-F2F1E9C262F9}"/>
              </a:ext>
            </a:extLst>
          </p:cNvPr>
          <p:cNvSpPr txBox="1">
            <a:spLocks noChangeArrowheads="1"/>
          </p:cNvSpPr>
          <p:nvPr/>
        </p:nvSpPr>
        <p:spPr bwMode="auto">
          <a:xfrm rot="5400000">
            <a:off x="4930775" y="2520950"/>
            <a:ext cx="6858000" cy="18161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a:solidFill>
                <a:schemeClr val="bg1"/>
              </a:solidFill>
              <a:latin typeface="Arial" panose="020B0604020202020204" pitchFamily="34" charset="0"/>
            </a:endParaRPr>
          </a:p>
          <a:p>
            <a:pPr algn="ctr" eaLnBrk="1" hangingPunct="1">
              <a:spcBef>
                <a:spcPct val="0"/>
              </a:spcBef>
              <a:buFontTx/>
              <a:buNone/>
            </a:pPr>
            <a:r>
              <a:rPr lang="en-US" altLang="en-US" sz="4800" b="1">
                <a:solidFill>
                  <a:schemeClr val="bg1"/>
                </a:solidFill>
                <a:latin typeface="Arial" panose="020B0604020202020204" pitchFamily="34" charset="0"/>
              </a:rPr>
              <a:t>IOLS</a:t>
            </a:r>
          </a:p>
          <a:p>
            <a:pPr algn="ctr" eaLnBrk="1" hangingPunct="1">
              <a:spcBef>
                <a:spcPct val="0"/>
              </a:spcBef>
              <a:buFontTx/>
              <a:buNone/>
            </a:pPr>
            <a:endParaRPr lang="en-US" altLang="en-US">
              <a:solidFill>
                <a:schemeClr val="bg1"/>
              </a:solidFill>
              <a:latin typeface="Arial" panose="020B0604020202020204" pitchFamily="34" charset="0"/>
            </a:endParaRPr>
          </a:p>
        </p:txBody>
      </p:sp>
      <p:pic>
        <p:nvPicPr>
          <p:cNvPr id="26628" name="Picture 2" descr="Image result for outdoor ethics guide handbook">
            <a:extLst>
              <a:ext uri="{FF2B5EF4-FFF2-40B4-BE49-F238E27FC236}">
                <a16:creationId xmlns:a16="http://schemas.microsoft.com/office/drawing/2014/main" id="{8D9C097A-48ED-5A70-64EE-14EBA073BC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3438" y="2109788"/>
            <a:ext cx="1762125"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9" name="AutoShape 4" descr="Image result for outdoor ethics guide patch">
            <a:extLst>
              <a:ext uri="{FF2B5EF4-FFF2-40B4-BE49-F238E27FC236}">
                <a16:creationId xmlns:a16="http://schemas.microsoft.com/office/drawing/2014/main" id="{B350175A-B9CB-E209-A5B9-C726142C910F}"/>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6630" name="AutoShape 6" descr="Image result for outdoor ethics guide patch">
            <a:extLst>
              <a:ext uri="{FF2B5EF4-FFF2-40B4-BE49-F238E27FC236}">
                <a16:creationId xmlns:a16="http://schemas.microsoft.com/office/drawing/2014/main" id="{D4C146A3-F4AA-3CC7-F334-AE5F7872B63D}"/>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6631" name="AutoShape 8" descr="Image result for outdoor ethics guide patch">
            <a:extLst>
              <a:ext uri="{FF2B5EF4-FFF2-40B4-BE49-F238E27FC236}">
                <a16:creationId xmlns:a16="http://schemas.microsoft.com/office/drawing/2014/main" id="{7CB44258-4C44-2B98-808C-C562F9A9E513}"/>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pic>
        <p:nvPicPr>
          <p:cNvPr id="26632" name="Picture 16" descr="See the source image">
            <a:extLst>
              <a:ext uri="{FF2B5EF4-FFF2-40B4-BE49-F238E27FC236}">
                <a16:creationId xmlns:a16="http://schemas.microsoft.com/office/drawing/2014/main" id="{81BD501A-6C36-27FC-7230-2F8DB7E3E6B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4876800"/>
            <a:ext cx="32861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3" name="AutoShape 18" descr="Image result for bsa outdoor ethics guide patch">
            <a:extLst>
              <a:ext uri="{FF2B5EF4-FFF2-40B4-BE49-F238E27FC236}">
                <a16:creationId xmlns:a16="http://schemas.microsoft.com/office/drawing/2014/main" id="{19F5A75C-95FA-7FE0-95B0-E41BAAD9DC6D}"/>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6634" name="AutoShape 20" descr="Image result for bsa outdoor ethics guide patch">
            <a:extLst>
              <a:ext uri="{FF2B5EF4-FFF2-40B4-BE49-F238E27FC236}">
                <a16:creationId xmlns:a16="http://schemas.microsoft.com/office/drawing/2014/main" id="{04EB9173-C089-FA75-22A5-69E51177ADCD}"/>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pic>
        <p:nvPicPr>
          <p:cNvPr id="26635" name="Picture 22" descr="See the source image">
            <a:extLst>
              <a:ext uri="{FF2B5EF4-FFF2-40B4-BE49-F238E27FC236}">
                <a16:creationId xmlns:a16="http://schemas.microsoft.com/office/drawing/2014/main" id="{58505052-4A89-63A6-C926-47D9524BF3B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2354263"/>
            <a:ext cx="1949450"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8655A54D-6317-420D-475B-DEBE021AB462}"/>
              </a:ext>
            </a:extLst>
          </p:cNvPr>
          <p:cNvSpPr>
            <a:spLocks noGrp="1"/>
          </p:cNvSpPr>
          <p:nvPr>
            <p:ph type="ctrTitle"/>
          </p:nvPr>
        </p:nvSpPr>
        <p:spPr>
          <a:xfrm>
            <a:off x="762000" y="3505200"/>
            <a:ext cx="6629400" cy="1143000"/>
          </a:xfrm>
        </p:spPr>
        <p:txBody>
          <a:bodyPr/>
          <a:lstStyle/>
          <a:p>
            <a:pPr eaLnBrk="1" hangingPunct="1"/>
            <a:r>
              <a:rPr lang="en-US" altLang="en-US" b="1" u="sng"/>
              <a:t>Summary</a:t>
            </a:r>
          </a:p>
        </p:txBody>
      </p:sp>
      <p:sp>
        <p:nvSpPr>
          <p:cNvPr id="28675" name="Subtitle 2">
            <a:extLst>
              <a:ext uri="{FF2B5EF4-FFF2-40B4-BE49-F238E27FC236}">
                <a16:creationId xmlns:a16="http://schemas.microsoft.com/office/drawing/2014/main" id="{DDED6C84-8CB4-CDFA-C024-3079EFE10DEF}"/>
              </a:ext>
            </a:extLst>
          </p:cNvPr>
          <p:cNvSpPr>
            <a:spLocks noGrp="1"/>
          </p:cNvSpPr>
          <p:nvPr>
            <p:ph type="subTitle" idx="1"/>
          </p:nvPr>
        </p:nvSpPr>
        <p:spPr>
          <a:xfrm>
            <a:off x="2209800" y="4648200"/>
            <a:ext cx="3048000" cy="1752600"/>
          </a:xfrm>
        </p:spPr>
        <p:txBody>
          <a:bodyPr/>
          <a:lstStyle/>
          <a:p>
            <a:pPr algn="l" eaLnBrk="1" hangingPunct="1">
              <a:buFont typeface="Arial" panose="020B0604020202020204" pitchFamily="34" charset="0"/>
              <a:buChar char="•"/>
            </a:pPr>
            <a:r>
              <a:rPr lang="en-US" altLang="en-US" b="1">
                <a:solidFill>
                  <a:schemeClr val="tx1"/>
                </a:solidFill>
              </a:rPr>
              <a:t>Prevent</a:t>
            </a:r>
          </a:p>
          <a:p>
            <a:pPr algn="l" eaLnBrk="1" hangingPunct="1">
              <a:buFont typeface="Arial" panose="020B0604020202020204" pitchFamily="34" charset="0"/>
              <a:buChar char="•"/>
            </a:pPr>
            <a:r>
              <a:rPr lang="en-US" altLang="en-US" b="1">
                <a:solidFill>
                  <a:schemeClr val="tx1"/>
                </a:solidFill>
              </a:rPr>
              <a:t>Minimize</a:t>
            </a:r>
          </a:p>
          <a:p>
            <a:pPr algn="l" eaLnBrk="1" hangingPunct="1">
              <a:buFont typeface="Arial" panose="020B0604020202020204" pitchFamily="34" charset="0"/>
              <a:buChar char="•"/>
            </a:pPr>
            <a:r>
              <a:rPr lang="en-US" altLang="en-US" b="1">
                <a:solidFill>
                  <a:schemeClr val="tx1"/>
                </a:solidFill>
              </a:rPr>
              <a:t>Preserve</a:t>
            </a:r>
          </a:p>
        </p:txBody>
      </p:sp>
      <p:pic>
        <p:nvPicPr>
          <p:cNvPr id="28676" name="Picture 4" descr="OE_logo200.png">
            <a:extLst>
              <a:ext uri="{FF2B5EF4-FFF2-40B4-BE49-F238E27FC236}">
                <a16:creationId xmlns:a16="http://schemas.microsoft.com/office/drawing/2014/main" id="{B0F7AE0F-13F9-77EE-5CEA-530E693D05F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609600"/>
            <a:ext cx="2571750" cy="254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7" name="TextBox 5">
            <a:extLst>
              <a:ext uri="{FF2B5EF4-FFF2-40B4-BE49-F238E27FC236}">
                <a16:creationId xmlns:a16="http://schemas.microsoft.com/office/drawing/2014/main" id="{A391F9F8-1FCE-D171-64F6-D46C5EAEFDF2}"/>
              </a:ext>
            </a:extLst>
          </p:cNvPr>
          <p:cNvSpPr txBox="1">
            <a:spLocks noChangeArrowheads="1"/>
          </p:cNvSpPr>
          <p:nvPr/>
        </p:nvSpPr>
        <p:spPr bwMode="auto">
          <a:xfrm rot="5400000">
            <a:off x="4930775" y="2520950"/>
            <a:ext cx="6858000" cy="18161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a:solidFill>
                <a:schemeClr val="bg1"/>
              </a:solidFill>
              <a:latin typeface="Arial" panose="020B0604020202020204" pitchFamily="34" charset="0"/>
            </a:endParaRPr>
          </a:p>
          <a:p>
            <a:pPr algn="ctr" eaLnBrk="1" hangingPunct="1">
              <a:spcBef>
                <a:spcPct val="0"/>
              </a:spcBef>
              <a:buFontTx/>
              <a:buNone/>
            </a:pPr>
            <a:r>
              <a:rPr lang="en-US" altLang="en-US" sz="4800" b="1">
                <a:solidFill>
                  <a:schemeClr val="bg1"/>
                </a:solidFill>
                <a:latin typeface="Arial" panose="020B0604020202020204" pitchFamily="34" charset="0"/>
              </a:rPr>
              <a:t>IOLS</a:t>
            </a:r>
          </a:p>
          <a:p>
            <a:pPr algn="ctr" eaLnBrk="1" hangingPunct="1">
              <a:spcBef>
                <a:spcPct val="0"/>
              </a:spcBef>
              <a:buFontTx/>
              <a:buNone/>
            </a:pPr>
            <a:endParaRPr lang="en-US" altLang="en-US">
              <a:solidFill>
                <a:schemeClr val="bg1"/>
              </a:solidFill>
              <a:latin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D90C9971-46E7-A4DD-8E74-20BC7701F3A6}"/>
              </a:ext>
            </a:extLst>
          </p:cNvPr>
          <p:cNvSpPr>
            <a:spLocks noGrp="1"/>
          </p:cNvSpPr>
          <p:nvPr>
            <p:ph type="ctrTitle"/>
          </p:nvPr>
        </p:nvSpPr>
        <p:spPr>
          <a:xfrm>
            <a:off x="838200" y="3886200"/>
            <a:ext cx="6553200" cy="1905000"/>
          </a:xfrm>
        </p:spPr>
        <p:txBody>
          <a:bodyPr/>
          <a:lstStyle/>
          <a:p>
            <a:pPr eaLnBrk="1" hangingPunct="1"/>
            <a:r>
              <a:rPr lang="en-US" altLang="en-US" b="1"/>
              <a:t>Comments &amp; </a:t>
            </a:r>
            <a:br>
              <a:rPr lang="en-US" altLang="en-US" b="1"/>
            </a:br>
            <a:r>
              <a:rPr lang="en-US" altLang="en-US" b="1"/>
              <a:t>Questions?</a:t>
            </a:r>
            <a:br>
              <a:rPr lang="en-US" altLang="en-US" b="1"/>
            </a:br>
            <a:endParaRPr lang="en-US" altLang="en-US" b="1"/>
          </a:p>
        </p:txBody>
      </p:sp>
      <p:pic>
        <p:nvPicPr>
          <p:cNvPr id="30723" name="Picture 4" descr="OE_logo200.png">
            <a:extLst>
              <a:ext uri="{FF2B5EF4-FFF2-40B4-BE49-F238E27FC236}">
                <a16:creationId xmlns:a16="http://schemas.microsoft.com/office/drawing/2014/main" id="{4934041C-D6CE-4A73-31EC-FDD986B66F5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838200"/>
            <a:ext cx="2571750" cy="254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4" name="TextBox 5">
            <a:extLst>
              <a:ext uri="{FF2B5EF4-FFF2-40B4-BE49-F238E27FC236}">
                <a16:creationId xmlns:a16="http://schemas.microsoft.com/office/drawing/2014/main" id="{20E70E7E-D71C-D42C-6D8C-82CE496FCC89}"/>
              </a:ext>
            </a:extLst>
          </p:cNvPr>
          <p:cNvSpPr txBox="1">
            <a:spLocks noChangeArrowheads="1"/>
          </p:cNvSpPr>
          <p:nvPr/>
        </p:nvSpPr>
        <p:spPr bwMode="auto">
          <a:xfrm rot="5400000">
            <a:off x="4930775" y="2520950"/>
            <a:ext cx="6858000" cy="18161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a:solidFill>
                <a:schemeClr val="bg1"/>
              </a:solidFill>
              <a:latin typeface="Arial" panose="020B0604020202020204" pitchFamily="34" charset="0"/>
            </a:endParaRPr>
          </a:p>
          <a:p>
            <a:pPr algn="ctr" eaLnBrk="1" hangingPunct="1">
              <a:spcBef>
                <a:spcPct val="0"/>
              </a:spcBef>
              <a:buFontTx/>
              <a:buNone/>
            </a:pPr>
            <a:r>
              <a:rPr lang="en-US" altLang="en-US" sz="4800" b="1">
                <a:solidFill>
                  <a:schemeClr val="bg1"/>
                </a:solidFill>
                <a:latin typeface="Arial" panose="020B0604020202020204" pitchFamily="34" charset="0"/>
              </a:rPr>
              <a:t>IOLS</a:t>
            </a:r>
          </a:p>
          <a:p>
            <a:pPr algn="ctr" eaLnBrk="1" hangingPunct="1">
              <a:spcBef>
                <a:spcPct val="0"/>
              </a:spcBef>
              <a:buFontTx/>
              <a:buNone/>
            </a:pPr>
            <a:endParaRPr lang="en-US" altLang="en-US">
              <a:solidFill>
                <a:schemeClr val="bg1"/>
              </a:solidFill>
              <a:latin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B0441ACE-4DE8-715B-9951-DA7A794AA631}"/>
              </a:ext>
            </a:extLst>
          </p:cNvPr>
          <p:cNvSpPr>
            <a:spLocks noGrp="1"/>
          </p:cNvSpPr>
          <p:nvPr>
            <p:ph type="ctrTitle"/>
          </p:nvPr>
        </p:nvSpPr>
        <p:spPr>
          <a:xfrm>
            <a:off x="304800" y="3810000"/>
            <a:ext cx="6629400" cy="2667000"/>
          </a:xfrm>
        </p:spPr>
        <p:txBody>
          <a:bodyPr/>
          <a:lstStyle/>
          <a:p>
            <a:pPr eaLnBrk="1" hangingPunct="1"/>
            <a:r>
              <a:rPr lang="en-US" altLang="en-US" b="1" dirty="0"/>
              <a:t>Thank you for sharing outdoor ethics with your Scouts</a:t>
            </a:r>
            <a:br>
              <a:rPr lang="en-US" altLang="en-US" b="1" dirty="0"/>
            </a:br>
            <a:endParaRPr lang="en-US" altLang="en-US" b="1" dirty="0"/>
          </a:p>
        </p:txBody>
      </p:sp>
      <p:pic>
        <p:nvPicPr>
          <p:cNvPr id="32771" name="Picture 4" descr="OE_logo200.png">
            <a:extLst>
              <a:ext uri="{FF2B5EF4-FFF2-40B4-BE49-F238E27FC236}">
                <a16:creationId xmlns:a16="http://schemas.microsoft.com/office/drawing/2014/main" id="{7C336E15-897F-AFE5-A00E-9BD41973814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914400"/>
            <a:ext cx="2571750" cy="254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2" name="TextBox 5">
            <a:extLst>
              <a:ext uri="{FF2B5EF4-FFF2-40B4-BE49-F238E27FC236}">
                <a16:creationId xmlns:a16="http://schemas.microsoft.com/office/drawing/2014/main" id="{E1E8941E-F863-C052-62BE-A0D505B09840}"/>
              </a:ext>
            </a:extLst>
          </p:cNvPr>
          <p:cNvSpPr txBox="1">
            <a:spLocks noChangeArrowheads="1"/>
          </p:cNvSpPr>
          <p:nvPr/>
        </p:nvSpPr>
        <p:spPr bwMode="auto">
          <a:xfrm rot="5400000">
            <a:off x="4930775" y="2520950"/>
            <a:ext cx="6858000" cy="18161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a:solidFill>
                <a:schemeClr val="bg1"/>
              </a:solidFill>
              <a:latin typeface="Arial" panose="020B0604020202020204" pitchFamily="34" charset="0"/>
            </a:endParaRPr>
          </a:p>
          <a:p>
            <a:pPr algn="ctr" eaLnBrk="1" hangingPunct="1">
              <a:spcBef>
                <a:spcPct val="0"/>
              </a:spcBef>
              <a:buFontTx/>
              <a:buNone/>
            </a:pPr>
            <a:r>
              <a:rPr lang="en-US" altLang="en-US" sz="4800" b="1">
                <a:solidFill>
                  <a:schemeClr val="bg1"/>
                </a:solidFill>
                <a:latin typeface="Arial" panose="020B0604020202020204" pitchFamily="34" charset="0"/>
              </a:rPr>
              <a:t>IOLS</a:t>
            </a:r>
          </a:p>
          <a:p>
            <a:pPr algn="ctr" eaLnBrk="1" hangingPunct="1">
              <a:spcBef>
                <a:spcPct val="0"/>
              </a:spcBef>
              <a:buFontTx/>
              <a:buNone/>
            </a:pPr>
            <a:endParaRPr lang="en-US" altLang="en-US">
              <a:solidFill>
                <a:schemeClr val="bg1"/>
              </a:solidFill>
              <a:latin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FFBC0-8209-8E54-B053-231F10EE13C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8E73AF1-FDDF-59BC-EBA9-D258FE38D47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9470261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7E23C-484C-363C-36C1-92437DE805B8}"/>
              </a:ext>
            </a:extLst>
          </p:cNvPr>
          <p:cNvSpPr>
            <a:spLocks noGrp="1"/>
          </p:cNvSpPr>
          <p:nvPr>
            <p:ph type="title"/>
          </p:nvPr>
        </p:nvSpPr>
        <p:spPr>
          <a:xfrm>
            <a:off x="457200" y="274638"/>
            <a:ext cx="8229600" cy="639762"/>
          </a:xfrm>
        </p:spPr>
        <p:txBody>
          <a:bodyPr/>
          <a:lstStyle/>
          <a:p>
            <a:pPr algn="l"/>
            <a:r>
              <a:rPr lang="en-US" sz="3200" dirty="0"/>
              <a:t>Revision History</a:t>
            </a:r>
          </a:p>
        </p:txBody>
      </p:sp>
      <p:sp>
        <p:nvSpPr>
          <p:cNvPr id="3" name="Content Placeholder 2">
            <a:extLst>
              <a:ext uri="{FF2B5EF4-FFF2-40B4-BE49-F238E27FC236}">
                <a16:creationId xmlns:a16="http://schemas.microsoft.com/office/drawing/2014/main" id="{5B04EC35-CB89-E991-25FB-C1D8011DB535}"/>
              </a:ext>
            </a:extLst>
          </p:cNvPr>
          <p:cNvSpPr>
            <a:spLocks noGrp="1"/>
          </p:cNvSpPr>
          <p:nvPr>
            <p:ph idx="1"/>
          </p:nvPr>
        </p:nvSpPr>
        <p:spPr>
          <a:xfrm>
            <a:off x="457200" y="914400"/>
            <a:ext cx="8229600" cy="5211763"/>
          </a:xfrm>
        </p:spPr>
        <p:txBody>
          <a:bodyPr/>
          <a:lstStyle/>
          <a:p>
            <a:r>
              <a:rPr lang="en-US" sz="1800" dirty="0"/>
              <a:t>Original Pete Lane – 1/4/2024</a:t>
            </a:r>
          </a:p>
          <a:p>
            <a:r>
              <a:rPr lang="en-US" sz="1800" dirty="0"/>
              <a:t>Minor Edits (</a:t>
            </a:r>
            <a:r>
              <a:rPr lang="en-US" sz="1800" dirty="0" err="1"/>
              <a:t>mh</a:t>
            </a:r>
            <a:r>
              <a:rPr lang="en-US" sz="1800" dirty="0"/>
              <a:t>) – 1/6/2024</a:t>
            </a:r>
          </a:p>
        </p:txBody>
      </p:sp>
    </p:spTree>
    <p:extLst>
      <p:ext uri="{BB962C8B-B14F-4D97-AF65-F5344CB8AC3E}">
        <p14:creationId xmlns:p14="http://schemas.microsoft.com/office/powerpoint/2010/main" val="2350464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212039BD-3CF2-0BBF-4EB0-22103722C512}"/>
              </a:ext>
            </a:extLst>
          </p:cNvPr>
          <p:cNvSpPr>
            <a:spLocks noGrp="1"/>
          </p:cNvSpPr>
          <p:nvPr>
            <p:ph type="ctrTitle"/>
          </p:nvPr>
        </p:nvSpPr>
        <p:spPr>
          <a:xfrm>
            <a:off x="533400" y="3886200"/>
            <a:ext cx="6629400" cy="1470025"/>
          </a:xfrm>
        </p:spPr>
        <p:txBody>
          <a:bodyPr/>
          <a:lstStyle/>
          <a:p>
            <a:pPr eaLnBrk="1" hangingPunct="1"/>
            <a:r>
              <a:rPr lang="en-US" altLang="en-US" b="1" dirty="0"/>
              <a:t>Introduction</a:t>
            </a:r>
          </a:p>
        </p:txBody>
      </p:sp>
      <p:pic>
        <p:nvPicPr>
          <p:cNvPr id="6147" name="Picture 4" descr="OE_logo200.png">
            <a:extLst>
              <a:ext uri="{FF2B5EF4-FFF2-40B4-BE49-F238E27FC236}">
                <a16:creationId xmlns:a16="http://schemas.microsoft.com/office/drawing/2014/main" id="{06ECEA77-35AC-AF77-7893-441C68B1B63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914400"/>
            <a:ext cx="2571750" cy="254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TextBox 5">
            <a:extLst>
              <a:ext uri="{FF2B5EF4-FFF2-40B4-BE49-F238E27FC236}">
                <a16:creationId xmlns:a16="http://schemas.microsoft.com/office/drawing/2014/main" id="{30983614-5946-EC6C-BFAF-96B616BC876E}"/>
              </a:ext>
            </a:extLst>
          </p:cNvPr>
          <p:cNvSpPr txBox="1">
            <a:spLocks noChangeArrowheads="1"/>
          </p:cNvSpPr>
          <p:nvPr/>
        </p:nvSpPr>
        <p:spPr bwMode="auto">
          <a:xfrm rot="5400000">
            <a:off x="4930775" y="2520950"/>
            <a:ext cx="6858000" cy="18161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a:solidFill>
                <a:schemeClr val="bg1"/>
              </a:solidFill>
              <a:latin typeface="Arial" panose="020B0604020202020204" pitchFamily="34" charset="0"/>
            </a:endParaRPr>
          </a:p>
          <a:p>
            <a:pPr algn="ctr" eaLnBrk="1" hangingPunct="1">
              <a:spcBef>
                <a:spcPct val="0"/>
              </a:spcBef>
              <a:buFontTx/>
              <a:buNone/>
            </a:pPr>
            <a:r>
              <a:rPr lang="en-US" altLang="en-US" sz="4800" b="1">
                <a:solidFill>
                  <a:schemeClr val="bg1"/>
                </a:solidFill>
                <a:latin typeface="Arial" panose="020B0604020202020204" pitchFamily="34" charset="0"/>
              </a:rPr>
              <a:t>IOLS</a:t>
            </a:r>
          </a:p>
          <a:p>
            <a:pPr algn="ctr" eaLnBrk="1" hangingPunct="1">
              <a:spcBef>
                <a:spcPct val="0"/>
              </a:spcBef>
              <a:buFontTx/>
              <a:buNone/>
            </a:pPr>
            <a:endParaRPr lang="en-US" altLang="en-US">
              <a:solidFill>
                <a:schemeClr val="bg1"/>
              </a:solidFill>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1A2B27C5-ADC1-BB47-DF86-A67F6CB4FFBE}"/>
              </a:ext>
            </a:extLst>
          </p:cNvPr>
          <p:cNvSpPr>
            <a:spLocks noGrp="1"/>
          </p:cNvSpPr>
          <p:nvPr>
            <p:ph type="ctrTitle"/>
          </p:nvPr>
        </p:nvSpPr>
        <p:spPr>
          <a:xfrm>
            <a:off x="1066800" y="3886200"/>
            <a:ext cx="5943600" cy="1470025"/>
          </a:xfrm>
        </p:spPr>
        <p:txBody>
          <a:bodyPr/>
          <a:lstStyle/>
          <a:p>
            <a:pPr eaLnBrk="1" hangingPunct="1"/>
            <a:r>
              <a:rPr lang="en-US" altLang="en-US" b="1"/>
              <a:t>Need for Outdoor Ethics in Scouting</a:t>
            </a:r>
          </a:p>
        </p:txBody>
      </p:sp>
      <p:sp>
        <p:nvSpPr>
          <p:cNvPr id="8195" name="TextBox 5">
            <a:extLst>
              <a:ext uri="{FF2B5EF4-FFF2-40B4-BE49-F238E27FC236}">
                <a16:creationId xmlns:a16="http://schemas.microsoft.com/office/drawing/2014/main" id="{A48D2218-E102-FEC1-3CD4-60A91D4F662D}"/>
              </a:ext>
            </a:extLst>
          </p:cNvPr>
          <p:cNvSpPr txBox="1">
            <a:spLocks noChangeArrowheads="1"/>
          </p:cNvSpPr>
          <p:nvPr/>
        </p:nvSpPr>
        <p:spPr bwMode="auto">
          <a:xfrm rot="5400000">
            <a:off x="4806950" y="2520950"/>
            <a:ext cx="6858000" cy="18161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a:solidFill>
                <a:schemeClr val="bg1"/>
              </a:solidFill>
              <a:latin typeface="Arial" panose="020B0604020202020204" pitchFamily="34" charset="0"/>
            </a:endParaRPr>
          </a:p>
          <a:p>
            <a:pPr algn="ctr" eaLnBrk="1" hangingPunct="1">
              <a:spcBef>
                <a:spcPct val="0"/>
              </a:spcBef>
              <a:buFontTx/>
              <a:buNone/>
            </a:pPr>
            <a:r>
              <a:rPr lang="en-US" altLang="en-US" sz="4800" b="1">
                <a:solidFill>
                  <a:schemeClr val="bg1"/>
                </a:solidFill>
                <a:latin typeface="Arial" panose="020B0604020202020204" pitchFamily="34" charset="0"/>
              </a:rPr>
              <a:t>IOLS</a:t>
            </a:r>
          </a:p>
          <a:p>
            <a:pPr algn="ctr" eaLnBrk="1" hangingPunct="1">
              <a:spcBef>
                <a:spcPct val="0"/>
              </a:spcBef>
              <a:buFontTx/>
              <a:buNone/>
            </a:pPr>
            <a:endParaRPr lang="en-US" altLang="en-US">
              <a:solidFill>
                <a:schemeClr val="bg1"/>
              </a:solidFill>
              <a:latin typeface="Arial" panose="020B0604020202020204" pitchFamily="34" charset="0"/>
            </a:endParaRPr>
          </a:p>
        </p:txBody>
      </p:sp>
      <p:pic>
        <p:nvPicPr>
          <p:cNvPr id="8196" name="Picture 4" descr="OE_logo200.png">
            <a:extLst>
              <a:ext uri="{FF2B5EF4-FFF2-40B4-BE49-F238E27FC236}">
                <a16:creationId xmlns:a16="http://schemas.microsoft.com/office/drawing/2014/main" id="{6B397246-5E91-DAD1-DF84-79725ED6D56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914400"/>
            <a:ext cx="2571750" cy="254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ubtitle 2">
            <a:extLst>
              <a:ext uri="{FF2B5EF4-FFF2-40B4-BE49-F238E27FC236}">
                <a16:creationId xmlns:a16="http://schemas.microsoft.com/office/drawing/2014/main" id="{356C760E-0199-0E65-C09B-D418F62490B1}"/>
              </a:ext>
            </a:extLst>
          </p:cNvPr>
          <p:cNvSpPr>
            <a:spLocks noGrp="1"/>
          </p:cNvSpPr>
          <p:nvPr>
            <p:ph type="subTitle" idx="1"/>
          </p:nvPr>
        </p:nvSpPr>
        <p:spPr>
          <a:xfrm>
            <a:off x="381000" y="3352800"/>
            <a:ext cx="6934200" cy="2286000"/>
          </a:xfrm>
        </p:spPr>
        <p:txBody>
          <a:bodyPr/>
          <a:lstStyle/>
          <a:p>
            <a:pPr algn="l" eaLnBrk="1" hangingPunct="1">
              <a:spcAft>
                <a:spcPts val="600"/>
              </a:spcAft>
              <a:buFont typeface="Arial" panose="020B0604020202020204" pitchFamily="34" charset="0"/>
              <a:buChar char="•"/>
            </a:pPr>
            <a:r>
              <a:rPr lang="en-US" altLang="en-US" sz="2800" b="1" u="sng" dirty="0">
                <a:solidFill>
                  <a:schemeClr val="tx1"/>
                </a:solidFill>
              </a:rPr>
              <a:t>Prevent</a:t>
            </a:r>
            <a:r>
              <a:rPr lang="en-US" altLang="en-US" sz="2800" b="1" dirty="0">
                <a:solidFill>
                  <a:schemeClr val="tx1"/>
                </a:solidFill>
              </a:rPr>
              <a:t> those impacts that we can</a:t>
            </a:r>
          </a:p>
          <a:p>
            <a:pPr algn="l" eaLnBrk="1" hangingPunct="1">
              <a:spcAft>
                <a:spcPts val="600"/>
              </a:spcAft>
              <a:buFont typeface="Arial" panose="020B0604020202020204" pitchFamily="34" charset="0"/>
              <a:buChar char="•"/>
            </a:pPr>
            <a:r>
              <a:rPr lang="en-US" altLang="en-US" sz="2800" b="1" u="sng" dirty="0">
                <a:solidFill>
                  <a:schemeClr val="tx1"/>
                </a:solidFill>
              </a:rPr>
              <a:t>Minimize</a:t>
            </a:r>
            <a:r>
              <a:rPr lang="en-US" altLang="en-US" sz="2800" b="1" dirty="0">
                <a:solidFill>
                  <a:schemeClr val="tx1"/>
                </a:solidFill>
              </a:rPr>
              <a:t> those impacts that we can not</a:t>
            </a:r>
          </a:p>
          <a:p>
            <a:pPr algn="l" eaLnBrk="1" hangingPunct="1">
              <a:spcAft>
                <a:spcPts val="600"/>
              </a:spcAft>
              <a:buFont typeface="Arial" panose="020B0604020202020204" pitchFamily="34" charset="0"/>
              <a:buChar char="•"/>
            </a:pPr>
            <a:r>
              <a:rPr lang="en-US" altLang="en-US" sz="2800" b="1" u="sng" dirty="0">
                <a:solidFill>
                  <a:schemeClr val="tx1"/>
                </a:solidFill>
              </a:rPr>
              <a:t>Preserve</a:t>
            </a:r>
            <a:r>
              <a:rPr lang="en-US" altLang="en-US" sz="2800" b="1" dirty="0">
                <a:solidFill>
                  <a:schemeClr val="tx1"/>
                </a:solidFill>
              </a:rPr>
              <a:t> the quality of outdoor resources and recreational experience</a:t>
            </a:r>
          </a:p>
        </p:txBody>
      </p:sp>
      <p:sp>
        <p:nvSpPr>
          <p:cNvPr id="10243" name="TextBox 5">
            <a:extLst>
              <a:ext uri="{FF2B5EF4-FFF2-40B4-BE49-F238E27FC236}">
                <a16:creationId xmlns:a16="http://schemas.microsoft.com/office/drawing/2014/main" id="{97CF601C-5864-2C4B-2A03-87D804896571}"/>
              </a:ext>
            </a:extLst>
          </p:cNvPr>
          <p:cNvSpPr txBox="1">
            <a:spLocks noChangeArrowheads="1"/>
          </p:cNvSpPr>
          <p:nvPr/>
        </p:nvSpPr>
        <p:spPr bwMode="auto">
          <a:xfrm rot="5400000">
            <a:off x="4930775" y="2520950"/>
            <a:ext cx="6858000" cy="18161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a:solidFill>
                <a:schemeClr val="bg1"/>
              </a:solidFill>
              <a:latin typeface="Arial" panose="020B0604020202020204" pitchFamily="34" charset="0"/>
            </a:endParaRPr>
          </a:p>
          <a:p>
            <a:pPr algn="ctr" eaLnBrk="1" hangingPunct="1">
              <a:spcBef>
                <a:spcPct val="0"/>
              </a:spcBef>
              <a:buFontTx/>
              <a:buNone/>
            </a:pPr>
            <a:r>
              <a:rPr lang="en-US" altLang="en-US" sz="4800" b="1">
                <a:solidFill>
                  <a:schemeClr val="bg1"/>
                </a:solidFill>
                <a:latin typeface="Arial" panose="020B0604020202020204" pitchFamily="34" charset="0"/>
              </a:rPr>
              <a:t>IOLS</a:t>
            </a:r>
          </a:p>
          <a:p>
            <a:pPr algn="ctr" eaLnBrk="1" hangingPunct="1">
              <a:spcBef>
                <a:spcPct val="0"/>
              </a:spcBef>
              <a:buFontTx/>
              <a:buNone/>
            </a:pPr>
            <a:endParaRPr lang="en-US" altLang="en-US">
              <a:solidFill>
                <a:schemeClr val="bg1"/>
              </a:solidFill>
              <a:latin typeface="Arial" panose="020B0604020202020204" pitchFamily="34" charset="0"/>
            </a:endParaRPr>
          </a:p>
        </p:txBody>
      </p:sp>
      <p:sp>
        <p:nvSpPr>
          <p:cNvPr id="10244" name="Title 7">
            <a:extLst>
              <a:ext uri="{FF2B5EF4-FFF2-40B4-BE49-F238E27FC236}">
                <a16:creationId xmlns:a16="http://schemas.microsoft.com/office/drawing/2014/main" id="{AF2336DD-AE39-5752-52F1-E4E582E1C71E}"/>
              </a:ext>
            </a:extLst>
          </p:cNvPr>
          <p:cNvSpPr>
            <a:spLocks noGrp="1"/>
          </p:cNvSpPr>
          <p:nvPr>
            <p:ph type="ctrTitle"/>
          </p:nvPr>
        </p:nvSpPr>
        <p:spPr>
          <a:xfrm>
            <a:off x="2057400" y="914400"/>
            <a:ext cx="5181600" cy="1470025"/>
          </a:xfrm>
        </p:spPr>
        <p:txBody>
          <a:bodyPr/>
          <a:lstStyle/>
          <a:p>
            <a:r>
              <a:rPr lang="en-US" altLang="en-US" b="1" dirty="0"/>
              <a:t>The Challenge of </a:t>
            </a:r>
            <a:br>
              <a:rPr lang="en-US" altLang="en-US" b="1" dirty="0"/>
            </a:br>
            <a:r>
              <a:rPr lang="en-US" altLang="en-US" b="1" dirty="0"/>
              <a:t>Outdoor  Ethics</a:t>
            </a:r>
          </a:p>
        </p:txBody>
      </p:sp>
      <p:pic>
        <p:nvPicPr>
          <p:cNvPr id="10245" name="Picture 5" descr="OE_logo200.png">
            <a:extLst>
              <a:ext uri="{FF2B5EF4-FFF2-40B4-BE49-F238E27FC236}">
                <a16:creationId xmlns:a16="http://schemas.microsoft.com/office/drawing/2014/main" id="{F0209B55-D550-6E82-530D-FF4F98D7B75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3400" y="914400"/>
            <a:ext cx="1385888"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ubtitle 2">
            <a:extLst>
              <a:ext uri="{FF2B5EF4-FFF2-40B4-BE49-F238E27FC236}">
                <a16:creationId xmlns:a16="http://schemas.microsoft.com/office/drawing/2014/main" id="{A1190BF4-3C1B-6CEF-1F20-DF1D41A8A6ED}"/>
              </a:ext>
            </a:extLst>
          </p:cNvPr>
          <p:cNvSpPr>
            <a:spLocks noGrp="1"/>
          </p:cNvSpPr>
          <p:nvPr>
            <p:ph type="subTitle" idx="1"/>
          </p:nvPr>
        </p:nvSpPr>
        <p:spPr>
          <a:xfrm>
            <a:off x="381000" y="3352800"/>
            <a:ext cx="6705600" cy="2286000"/>
          </a:xfrm>
        </p:spPr>
        <p:txBody>
          <a:bodyPr/>
          <a:lstStyle/>
          <a:p>
            <a:pPr algn="l" eaLnBrk="1" hangingPunct="1">
              <a:spcAft>
                <a:spcPts val="600"/>
              </a:spcAft>
              <a:buFont typeface="Arial" panose="020B0604020202020204" pitchFamily="34" charset="0"/>
              <a:buChar char="•"/>
            </a:pPr>
            <a:r>
              <a:rPr lang="en-US" altLang="en-US" sz="2800" b="1" dirty="0">
                <a:solidFill>
                  <a:schemeClr val="tx1"/>
                </a:solidFill>
              </a:rPr>
              <a:t>The learning and practice starts in Cub Scouts with Outdoor Code and Leave No Trace requirements. </a:t>
            </a:r>
          </a:p>
          <a:p>
            <a:pPr algn="l" eaLnBrk="1" hangingPunct="1">
              <a:spcAft>
                <a:spcPts val="600"/>
              </a:spcAft>
              <a:buFont typeface="Arial" panose="020B0604020202020204" pitchFamily="34" charset="0"/>
              <a:buChar char="•"/>
            </a:pPr>
            <a:r>
              <a:rPr lang="en-US" altLang="en-US" sz="2800" b="1" dirty="0">
                <a:solidFill>
                  <a:schemeClr val="tx1"/>
                </a:solidFill>
              </a:rPr>
              <a:t>It continues with Scouts BSA.</a:t>
            </a:r>
          </a:p>
        </p:txBody>
      </p:sp>
      <p:sp>
        <p:nvSpPr>
          <p:cNvPr id="12291" name="TextBox 5">
            <a:extLst>
              <a:ext uri="{FF2B5EF4-FFF2-40B4-BE49-F238E27FC236}">
                <a16:creationId xmlns:a16="http://schemas.microsoft.com/office/drawing/2014/main" id="{685C781F-E2D2-A16D-273B-5928CEE83CF0}"/>
              </a:ext>
            </a:extLst>
          </p:cNvPr>
          <p:cNvSpPr txBox="1">
            <a:spLocks noChangeArrowheads="1"/>
          </p:cNvSpPr>
          <p:nvPr/>
        </p:nvSpPr>
        <p:spPr bwMode="auto">
          <a:xfrm rot="5400000">
            <a:off x="4930775" y="2520950"/>
            <a:ext cx="6858000" cy="18161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a:solidFill>
                <a:schemeClr val="bg1"/>
              </a:solidFill>
              <a:latin typeface="Arial" panose="020B0604020202020204" pitchFamily="34" charset="0"/>
            </a:endParaRPr>
          </a:p>
          <a:p>
            <a:pPr algn="ctr" eaLnBrk="1" hangingPunct="1">
              <a:spcBef>
                <a:spcPct val="0"/>
              </a:spcBef>
              <a:buFontTx/>
              <a:buNone/>
            </a:pPr>
            <a:r>
              <a:rPr lang="en-US" altLang="en-US" sz="4800" b="1">
                <a:solidFill>
                  <a:schemeClr val="bg1"/>
                </a:solidFill>
                <a:latin typeface="Arial" panose="020B0604020202020204" pitchFamily="34" charset="0"/>
              </a:rPr>
              <a:t>IOLS</a:t>
            </a:r>
          </a:p>
          <a:p>
            <a:pPr algn="ctr" eaLnBrk="1" hangingPunct="1">
              <a:spcBef>
                <a:spcPct val="0"/>
              </a:spcBef>
              <a:buFontTx/>
              <a:buNone/>
            </a:pPr>
            <a:endParaRPr lang="en-US" altLang="en-US">
              <a:solidFill>
                <a:schemeClr val="bg1"/>
              </a:solidFill>
              <a:latin typeface="Arial" panose="020B0604020202020204" pitchFamily="34" charset="0"/>
            </a:endParaRPr>
          </a:p>
        </p:txBody>
      </p:sp>
      <p:sp>
        <p:nvSpPr>
          <p:cNvPr id="12292" name="Title 7">
            <a:extLst>
              <a:ext uri="{FF2B5EF4-FFF2-40B4-BE49-F238E27FC236}">
                <a16:creationId xmlns:a16="http://schemas.microsoft.com/office/drawing/2014/main" id="{8A44BCCA-41D3-ED4D-F88B-E59DD988368A}"/>
              </a:ext>
            </a:extLst>
          </p:cNvPr>
          <p:cNvSpPr>
            <a:spLocks noGrp="1"/>
          </p:cNvSpPr>
          <p:nvPr>
            <p:ph type="ctrTitle"/>
          </p:nvPr>
        </p:nvSpPr>
        <p:spPr>
          <a:xfrm>
            <a:off x="2057400" y="914400"/>
            <a:ext cx="5181600" cy="1470025"/>
          </a:xfrm>
        </p:spPr>
        <p:txBody>
          <a:bodyPr/>
          <a:lstStyle/>
          <a:p>
            <a:r>
              <a:rPr lang="en-US" altLang="en-US" b="1" dirty="0"/>
              <a:t>Outdoor  Ethics</a:t>
            </a:r>
            <a:br>
              <a:rPr lang="en-US" altLang="en-US" b="1" dirty="0"/>
            </a:br>
            <a:r>
              <a:rPr lang="en-US" altLang="en-US" b="1" dirty="0"/>
              <a:t>in the BSA</a:t>
            </a:r>
          </a:p>
        </p:txBody>
      </p:sp>
      <p:pic>
        <p:nvPicPr>
          <p:cNvPr id="12293" name="Picture 5" descr="OE_logo200.png">
            <a:extLst>
              <a:ext uri="{FF2B5EF4-FFF2-40B4-BE49-F238E27FC236}">
                <a16:creationId xmlns:a16="http://schemas.microsoft.com/office/drawing/2014/main" id="{73D31A50-84A7-DF0C-639B-6D4ECA2479A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3400" y="914400"/>
            <a:ext cx="1385888"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5">
            <a:extLst>
              <a:ext uri="{FF2B5EF4-FFF2-40B4-BE49-F238E27FC236}">
                <a16:creationId xmlns:a16="http://schemas.microsoft.com/office/drawing/2014/main" id="{26D40AA6-7E8D-2352-9DDF-4C694AFDFA36}"/>
              </a:ext>
            </a:extLst>
          </p:cNvPr>
          <p:cNvSpPr txBox="1">
            <a:spLocks noChangeArrowheads="1"/>
          </p:cNvSpPr>
          <p:nvPr/>
        </p:nvSpPr>
        <p:spPr bwMode="auto">
          <a:xfrm rot="5400000">
            <a:off x="4930775" y="2520950"/>
            <a:ext cx="6858000" cy="18161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a:solidFill>
                <a:schemeClr val="bg1"/>
              </a:solidFill>
              <a:latin typeface="Arial" panose="020B0604020202020204" pitchFamily="34" charset="0"/>
            </a:endParaRPr>
          </a:p>
          <a:p>
            <a:pPr algn="ctr" eaLnBrk="1" hangingPunct="1">
              <a:spcBef>
                <a:spcPct val="0"/>
              </a:spcBef>
              <a:buFontTx/>
              <a:buNone/>
            </a:pPr>
            <a:r>
              <a:rPr lang="en-US" altLang="en-US" sz="4800" b="1">
                <a:solidFill>
                  <a:schemeClr val="bg1"/>
                </a:solidFill>
                <a:latin typeface="Arial" panose="020B0604020202020204" pitchFamily="34" charset="0"/>
              </a:rPr>
              <a:t>IOLS</a:t>
            </a:r>
          </a:p>
          <a:p>
            <a:pPr algn="ctr" eaLnBrk="1" hangingPunct="1">
              <a:spcBef>
                <a:spcPct val="0"/>
              </a:spcBef>
              <a:buFontTx/>
              <a:buNone/>
            </a:pPr>
            <a:endParaRPr lang="en-US" altLang="en-US">
              <a:solidFill>
                <a:schemeClr val="bg1"/>
              </a:solidFill>
              <a:latin typeface="Arial" panose="020B0604020202020204" pitchFamily="34" charset="0"/>
            </a:endParaRPr>
          </a:p>
        </p:txBody>
      </p:sp>
      <p:sp>
        <p:nvSpPr>
          <p:cNvPr id="2" name="TextBox 1">
            <a:extLst>
              <a:ext uri="{FF2B5EF4-FFF2-40B4-BE49-F238E27FC236}">
                <a16:creationId xmlns:a16="http://schemas.microsoft.com/office/drawing/2014/main" id="{68D18147-8370-F624-8A12-C704A4239A46}"/>
              </a:ext>
            </a:extLst>
          </p:cNvPr>
          <p:cNvSpPr txBox="1"/>
          <p:nvPr/>
        </p:nvSpPr>
        <p:spPr>
          <a:xfrm>
            <a:off x="1447800" y="990600"/>
            <a:ext cx="4191000" cy="2492990"/>
          </a:xfrm>
          <a:prstGeom prst="rect">
            <a:avLst/>
          </a:prstGeom>
          <a:noFill/>
        </p:spPr>
        <p:txBody>
          <a:bodyPr>
            <a:spAutoFit/>
          </a:bodyPr>
          <a:lstStyle/>
          <a:p>
            <a:pPr>
              <a:defRPr/>
            </a:pPr>
            <a:r>
              <a:rPr lang="en-US" sz="4400" b="1" dirty="0">
                <a:latin typeface="+mj-lt"/>
              </a:rPr>
              <a:t>Outdoor Ethics:</a:t>
            </a:r>
          </a:p>
          <a:p>
            <a:pPr>
              <a:defRPr/>
            </a:pPr>
            <a:endParaRPr lang="en-US" sz="2800" b="1" dirty="0">
              <a:latin typeface="+mj-lt"/>
            </a:endParaRPr>
          </a:p>
          <a:p>
            <a:pPr marL="285750" indent="-285750">
              <a:buFont typeface="Arial" panose="020B0604020202020204" pitchFamily="34" charset="0"/>
              <a:buChar char="•"/>
              <a:defRPr/>
            </a:pPr>
            <a:r>
              <a:rPr lang="en-US" sz="2800" b="1" dirty="0">
                <a:latin typeface="+mj-lt"/>
              </a:rPr>
              <a:t>Outdoor Code</a:t>
            </a:r>
          </a:p>
          <a:p>
            <a:pPr marL="285750" indent="-285750">
              <a:buFont typeface="Arial" panose="020B0604020202020204" pitchFamily="34" charset="0"/>
              <a:buChar char="•"/>
              <a:defRPr/>
            </a:pPr>
            <a:endParaRPr lang="en-US" sz="2800" b="1" dirty="0">
              <a:latin typeface="+mj-lt"/>
            </a:endParaRPr>
          </a:p>
          <a:p>
            <a:pPr marL="285750" indent="-285750">
              <a:buFont typeface="Arial" panose="020B0604020202020204" pitchFamily="34" charset="0"/>
              <a:buChar char="•"/>
              <a:defRPr/>
            </a:pPr>
            <a:r>
              <a:rPr lang="en-US" sz="2800" b="1" dirty="0">
                <a:latin typeface="+mj-lt"/>
              </a:rPr>
              <a:t>Leave No Trace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Content Placeholder 3" descr="outdoor code.jpg">
            <a:extLst>
              <a:ext uri="{FF2B5EF4-FFF2-40B4-BE49-F238E27FC236}">
                <a16:creationId xmlns:a16="http://schemas.microsoft.com/office/drawing/2014/main" id="{967200EB-C1BE-3148-818B-6686401401EE}"/>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28600" y="1447800"/>
            <a:ext cx="6904038" cy="4038600"/>
          </a:xfrm>
        </p:spPr>
      </p:pic>
      <p:sp>
        <p:nvSpPr>
          <p:cNvPr id="16387" name="TextBox 3">
            <a:extLst>
              <a:ext uri="{FF2B5EF4-FFF2-40B4-BE49-F238E27FC236}">
                <a16:creationId xmlns:a16="http://schemas.microsoft.com/office/drawing/2014/main" id="{77A43BFE-B781-B5DF-22AB-638880388D01}"/>
              </a:ext>
            </a:extLst>
          </p:cNvPr>
          <p:cNvSpPr txBox="1">
            <a:spLocks noChangeArrowheads="1"/>
          </p:cNvSpPr>
          <p:nvPr/>
        </p:nvSpPr>
        <p:spPr bwMode="auto">
          <a:xfrm rot="5400000">
            <a:off x="4806950" y="2520950"/>
            <a:ext cx="6858000" cy="18161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a:solidFill>
                <a:schemeClr val="bg1"/>
              </a:solidFill>
              <a:latin typeface="Arial" panose="020B0604020202020204" pitchFamily="34" charset="0"/>
            </a:endParaRPr>
          </a:p>
          <a:p>
            <a:pPr algn="ctr" eaLnBrk="1" hangingPunct="1">
              <a:spcBef>
                <a:spcPct val="0"/>
              </a:spcBef>
              <a:buFontTx/>
              <a:buNone/>
            </a:pPr>
            <a:r>
              <a:rPr lang="en-US" altLang="en-US" sz="4800" b="1">
                <a:solidFill>
                  <a:schemeClr val="bg1"/>
                </a:solidFill>
                <a:latin typeface="Arial" panose="020B0604020202020204" pitchFamily="34" charset="0"/>
              </a:rPr>
              <a:t>IOLS</a:t>
            </a:r>
          </a:p>
          <a:p>
            <a:pPr algn="ctr" eaLnBrk="1" hangingPunct="1">
              <a:spcBef>
                <a:spcPct val="0"/>
              </a:spcBef>
              <a:buFontTx/>
              <a:buNone/>
            </a:pPr>
            <a:endParaRPr lang="en-US" altLang="en-US">
              <a:solidFill>
                <a:schemeClr val="bg1"/>
              </a:solidFill>
              <a:latin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730183B8-F53C-9014-2695-FE544734323B}"/>
              </a:ext>
            </a:extLst>
          </p:cNvPr>
          <p:cNvSpPr>
            <a:spLocks noGrp="1"/>
          </p:cNvSpPr>
          <p:nvPr>
            <p:ph type="ctrTitle"/>
          </p:nvPr>
        </p:nvSpPr>
        <p:spPr>
          <a:xfrm>
            <a:off x="533400" y="2971800"/>
            <a:ext cx="6629400" cy="3886200"/>
          </a:xfrm>
        </p:spPr>
        <p:txBody>
          <a:bodyPr/>
          <a:lstStyle/>
          <a:p>
            <a:pPr algn="l" eaLnBrk="1" hangingPunct="1"/>
            <a:r>
              <a:rPr lang="en-US" altLang="en-US" b="1" dirty="0"/>
              <a:t>Primary method used by many organizations including BSA for teaching respect for the outdoor environment</a:t>
            </a:r>
            <a:br>
              <a:rPr lang="en-US" altLang="en-US" b="1" dirty="0"/>
            </a:br>
            <a:r>
              <a:rPr lang="en-US" altLang="en-US" b="1" dirty="0"/>
              <a:t> </a:t>
            </a:r>
          </a:p>
        </p:txBody>
      </p:sp>
      <p:pic>
        <p:nvPicPr>
          <p:cNvPr id="18435" name="Picture 3" descr="LNT logo.jpg">
            <a:extLst>
              <a:ext uri="{FF2B5EF4-FFF2-40B4-BE49-F238E27FC236}">
                <a16:creationId xmlns:a16="http://schemas.microsoft.com/office/drawing/2014/main" id="{F4709E96-E053-F946-F159-D87F0F7C041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762000"/>
            <a:ext cx="4332288" cy="161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TextBox 4">
            <a:extLst>
              <a:ext uri="{FF2B5EF4-FFF2-40B4-BE49-F238E27FC236}">
                <a16:creationId xmlns:a16="http://schemas.microsoft.com/office/drawing/2014/main" id="{3D738B5B-4926-C1B5-D4CC-2091D03346D4}"/>
              </a:ext>
            </a:extLst>
          </p:cNvPr>
          <p:cNvSpPr txBox="1">
            <a:spLocks noChangeArrowheads="1"/>
          </p:cNvSpPr>
          <p:nvPr/>
        </p:nvSpPr>
        <p:spPr bwMode="auto">
          <a:xfrm rot="5400000">
            <a:off x="4806950" y="2520950"/>
            <a:ext cx="6858000" cy="18161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a:solidFill>
                <a:schemeClr val="bg1"/>
              </a:solidFill>
              <a:latin typeface="Arial" panose="020B0604020202020204" pitchFamily="34" charset="0"/>
            </a:endParaRPr>
          </a:p>
          <a:p>
            <a:pPr algn="ctr" eaLnBrk="1" hangingPunct="1">
              <a:spcBef>
                <a:spcPct val="0"/>
              </a:spcBef>
              <a:buFontTx/>
              <a:buNone/>
            </a:pPr>
            <a:r>
              <a:rPr lang="en-US" altLang="en-US" sz="4800" b="1">
                <a:solidFill>
                  <a:schemeClr val="bg1"/>
                </a:solidFill>
                <a:latin typeface="Arial" panose="020B0604020202020204" pitchFamily="34" charset="0"/>
              </a:rPr>
              <a:t>IOLS</a:t>
            </a:r>
          </a:p>
          <a:p>
            <a:pPr algn="ctr" eaLnBrk="1" hangingPunct="1">
              <a:spcBef>
                <a:spcPct val="0"/>
              </a:spcBef>
              <a:buFontTx/>
              <a:buNone/>
            </a:pPr>
            <a:endParaRPr lang="en-US" altLang="en-US">
              <a:solidFill>
                <a:schemeClr val="bg1"/>
              </a:solidFill>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4">
            <a:extLst>
              <a:ext uri="{FF2B5EF4-FFF2-40B4-BE49-F238E27FC236}">
                <a16:creationId xmlns:a16="http://schemas.microsoft.com/office/drawing/2014/main" id="{CFE5D2A0-9C6C-92BF-E863-A43780CE64FC}"/>
              </a:ext>
            </a:extLst>
          </p:cNvPr>
          <p:cNvSpPr txBox="1">
            <a:spLocks noChangeArrowheads="1"/>
          </p:cNvSpPr>
          <p:nvPr/>
        </p:nvSpPr>
        <p:spPr bwMode="auto">
          <a:xfrm rot="5400000">
            <a:off x="4806950" y="2520950"/>
            <a:ext cx="6858000" cy="18161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a:solidFill>
                <a:schemeClr val="bg1"/>
              </a:solidFill>
              <a:latin typeface="Arial" panose="020B0604020202020204" pitchFamily="34" charset="0"/>
            </a:endParaRPr>
          </a:p>
          <a:p>
            <a:pPr algn="ctr" eaLnBrk="1" hangingPunct="1">
              <a:spcBef>
                <a:spcPct val="0"/>
              </a:spcBef>
              <a:buFontTx/>
              <a:buNone/>
            </a:pPr>
            <a:r>
              <a:rPr lang="en-US" altLang="en-US" sz="4800" b="1">
                <a:solidFill>
                  <a:schemeClr val="bg1"/>
                </a:solidFill>
                <a:latin typeface="Arial" panose="020B0604020202020204" pitchFamily="34" charset="0"/>
              </a:rPr>
              <a:t>IOLS</a:t>
            </a:r>
          </a:p>
          <a:p>
            <a:pPr algn="ctr" eaLnBrk="1" hangingPunct="1">
              <a:spcBef>
                <a:spcPct val="0"/>
              </a:spcBef>
              <a:buFontTx/>
              <a:buNone/>
            </a:pPr>
            <a:endParaRPr lang="en-US" altLang="en-US">
              <a:solidFill>
                <a:schemeClr val="bg1"/>
              </a:solidFill>
              <a:latin typeface="Arial" panose="020B0604020202020204" pitchFamily="34" charset="0"/>
            </a:endParaRPr>
          </a:p>
        </p:txBody>
      </p:sp>
      <p:pic>
        <p:nvPicPr>
          <p:cNvPr id="20485" name="Picture 7" descr="Image result for leave no trace principles images">
            <a:extLst>
              <a:ext uri="{FF2B5EF4-FFF2-40B4-BE49-F238E27FC236}">
                <a16:creationId xmlns:a16="http://schemas.microsoft.com/office/drawing/2014/main" id="{26876509-15DD-72E0-86D9-401D9B3545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762000"/>
            <a:ext cx="4159250" cy="539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1656</TotalTime>
  <Words>1235</Words>
  <Application>Microsoft Office PowerPoint</Application>
  <PresentationFormat>On-screen Show (4:3)</PresentationFormat>
  <Paragraphs>169</Paragraphs>
  <Slides>17</Slides>
  <Notes>15</Notes>
  <HiddenSlides>1</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Outdoor Ethics</vt:lpstr>
      <vt:lpstr>Introduction</vt:lpstr>
      <vt:lpstr>Need for Outdoor Ethics in Scouting</vt:lpstr>
      <vt:lpstr>The Challenge of  Outdoor  Ethics</vt:lpstr>
      <vt:lpstr>Outdoor  Ethics in the BSA</vt:lpstr>
      <vt:lpstr>PowerPoint Presentation</vt:lpstr>
      <vt:lpstr>PowerPoint Presentation</vt:lpstr>
      <vt:lpstr>Primary method used by many organizations including BSA for teaching respect for the outdoor environment  </vt:lpstr>
      <vt:lpstr>PowerPoint Presentation</vt:lpstr>
      <vt:lpstr>Resources</vt:lpstr>
      <vt:lpstr>Leave No Trace Training</vt:lpstr>
      <vt:lpstr>Implement Outdoor Ethics within a troop</vt:lpstr>
      <vt:lpstr>Summary</vt:lpstr>
      <vt:lpstr>Comments &amp;  Questions? </vt:lpstr>
      <vt:lpstr>Thank you for sharing outdoor ethics with your Scouts </vt:lpstr>
      <vt:lpstr>PowerPoint Presentation</vt:lpstr>
      <vt:lpstr>Revision History</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Outdoor Ethics</dc:title>
  <dc:creator>Pete Lane</dc:creator>
  <cp:lastModifiedBy>Mark Hammer</cp:lastModifiedBy>
  <cp:revision>96</cp:revision>
  <dcterms:created xsi:type="dcterms:W3CDTF">2019-03-25T20:53:24Z</dcterms:created>
  <dcterms:modified xsi:type="dcterms:W3CDTF">2024-01-23T00:01:49Z</dcterms:modified>
</cp:coreProperties>
</file>